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86" r:id="rId7"/>
    <p:sldId id="262" r:id="rId8"/>
    <p:sldId id="261" r:id="rId9"/>
    <p:sldId id="263" r:id="rId10"/>
    <p:sldId id="288" r:id="rId11"/>
    <p:sldId id="287" r:id="rId12"/>
    <p:sldId id="264" r:id="rId13"/>
    <p:sldId id="265" r:id="rId14"/>
    <p:sldId id="269" r:id="rId15"/>
    <p:sldId id="284" r:id="rId16"/>
    <p:sldId id="285" r:id="rId17"/>
    <p:sldId id="289" r:id="rId18"/>
    <p:sldId id="290" r:id="rId19"/>
    <p:sldId id="291" r:id="rId20"/>
    <p:sldId id="292" r:id="rId21"/>
    <p:sldId id="268" r:id="rId22"/>
    <p:sldId id="266" r:id="rId23"/>
    <p:sldId id="282" r:id="rId24"/>
    <p:sldId id="283"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1" autoAdjust="0"/>
    <p:restoredTop sz="81903" autoAdjust="0"/>
  </p:normalViewPr>
  <p:slideViewPr>
    <p:cSldViewPr snapToGrid="0">
      <p:cViewPr>
        <p:scale>
          <a:sx n="53" d="100"/>
          <a:sy n="53" d="100"/>
        </p:scale>
        <p:origin x="336"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EB6E1-D554-4BD5-9171-5372569EF424}" type="datetimeFigureOut">
              <a:rPr lang="pl-PL" smtClean="0"/>
              <a:t>18.09.2020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9D8F9-83D3-4AF5-A9CA-2DCE672E8345}" type="slidenum">
              <a:rPr lang="pl-PL" smtClean="0"/>
              <a:t>‹#›</a:t>
            </a:fld>
            <a:endParaRPr lang="pl-PL"/>
          </a:p>
        </p:txBody>
      </p:sp>
    </p:spTree>
    <p:extLst>
      <p:ext uri="{BB962C8B-B14F-4D97-AF65-F5344CB8AC3E}">
        <p14:creationId xmlns:p14="http://schemas.microsoft.com/office/powerpoint/2010/main" val="2772852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latin typeface="Arial" panose="020B0604020202020204" pitchFamily="34" charset="0"/>
                <a:cs typeface="Arial" panose="020B0604020202020204" pitchFamily="34" charset="0"/>
              </a:rPr>
              <a:t>W czasie kwalifikacji pacjenta do przeszczepu tzw. zgodność tkankowa jest jednym z najważniejszych parametrów.</a:t>
            </a:r>
          </a:p>
          <a:p>
            <a:r>
              <a:rPr lang="pl-PL" dirty="0" smtClean="0">
                <a:latin typeface="Arial" panose="020B0604020202020204" pitchFamily="34" charset="0"/>
                <a:cs typeface="Arial" panose="020B0604020202020204" pitchFamily="34" charset="0"/>
              </a:rPr>
              <a:t>Celem stosowania leków immunosupresyjnych jest osłabienie układu odpornościowego na tyle, by nie mógł on odrzucić przeszczepionego narządu.</a:t>
            </a:r>
          </a:p>
          <a:p>
            <a:r>
              <a:rPr lang="pl-PL" dirty="0" smtClean="0">
                <a:latin typeface="Arial" panose="020B0604020202020204" pitchFamily="34" charset="0"/>
                <a:cs typeface="Arial" panose="020B0604020202020204" pitchFamily="34" charset="0"/>
              </a:rPr>
              <a:t>Odpowiednio ustawiona immunosupresja to jeden z elementów gwarantujących powodzenie przeszczepu.</a:t>
            </a:r>
          </a:p>
          <a:p>
            <a:endParaRPr lang="pl-PL" dirty="0"/>
          </a:p>
        </p:txBody>
      </p:sp>
      <p:sp>
        <p:nvSpPr>
          <p:cNvPr id="4" name="Symbol zastępczy numeru slajdu 3"/>
          <p:cNvSpPr>
            <a:spLocks noGrp="1"/>
          </p:cNvSpPr>
          <p:nvPr>
            <p:ph type="sldNum" sz="quarter" idx="10"/>
          </p:nvPr>
        </p:nvSpPr>
        <p:spPr/>
        <p:txBody>
          <a:bodyPr/>
          <a:lstStyle/>
          <a:p>
            <a:fld id="{4769D8F9-83D3-4AF5-A9CA-2DCE672E8345}" type="slidenum">
              <a:rPr lang="pl-PL" smtClean="0"/>
              <a:t>4</a:t>
            </a:fld>
            <a:endParaRPr lang="pl-PL"/>
          </a:p>
        </p:txBody>
      </p:sp>
    </p:spTree>
    <p:extLst>
      <p:ext uri="{BB962C8B-B14F-4D97-AF65-F5344CB8AC3E}">
        <p14:creationId xmlns:p14="http://schemas.microsoft.com/office/powerpoint/2010/main" val="72159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Stosowanie wysokich</a:t>
            </a:r>
            <a:r>
              <a:rPr lang="pl-PL" baseline="0" dirty="0" smtClean="0"/>
              <a:t> dawek samej </a:t>
            </a:r>
            <a:r>
              <a:rPr lang="pl-PL" baseline="0" dirty="0" err="1" smtClean="0"/>
              <a:t>cyklosporyny</a:t>
            </a:r>
            <a:r>
              <a:rPr lang="pl-PL" baseline="0" dirty="0" smtClean="0"/>
              <a:t>, </a:t>
            </a:r>
            <a:r>
              <a:rPr lang="pl-PL" baseline="0" dirty="0" err="1" smtClean="0"/>
              <a:t>takrolimusa</a:t>
            </a:r>
            <a:r>
              <a:rPr lang="pl-PL" baseline="0" dirty="0" smtClean="0"/>
              <a:t> lub rapamycyny ma wiele skutków ubocznych, gdyż blokowane przez nie NF-AT lub </a:t>
            </a:r>
            <a:r>
              <a:rPr lang="pl-PL" baseline="0" dirty="0" err="1" smtClean="0"/>
              <a:t>mTOR</a:t>
            </a:r>
            <a:r>
              <a:rPr lang="pl-PL" baseline="0" dirty="0" smtClean="0"/>
              <a:t> występują tez w tkankach nielimfoidalnych np. nerkach, sercu, wątrobie.</a:t>
            </a:r>
          </a:p>
          <a:p>
            <a:r>
              <a:rPr lang="pl-PL" baseline="0" dirty="0" smtClean="0"/>
              <a:t>Stosowanie kombinacji, np. </a:t>
            </a:r>
            <a:r>
              <a:rPr lang="pl-PL" baseline="0" dirty="0" err="1" smtClean="0"/>
              <a:t>cyklosporyna</a:t>
            </a:r>
            <a:r>
              <a:rPr lang="pl-PL" baseline="0" dirty="0" smtClean="0"/>
              <a:t> z rapamycyny pozwala zmniejszyć dawkę każdego z nich nawet o 75%</a:t>
            </a:r>
            <a:endParaRPr lang="pl-PL" dirty="0"/>
          </a:p>
        </p:txBody>
      </p:sp>
      <p:sp>
        <p:nvSpPr>
          <p:cNvPr id="4" name="Symbol zastępczy numeru slajdu 3"/>
          <p:cNvSpPr>
            <a:spLocks noGrp="1"/>
          </p:cNvSpPr>
          <p:nvPr>
            <p:ph type="sldNum" sz="quarter" idx="10"/>
          </p:nvPr>
        </p:nvSpPr>
        <p:spPr/>
        <p:txBody>
          <a:bodyPr/>
          <a:lstStyle/>
          <a:p>
            <a:fld id="{4769D8F9-83D3-4AF5-A9CA-2DCE672E8345}" type="slidenum">
              <a:rPr lang="pl-PL" smtClean="0"/>
              <a:t>10</a:t>
            </a:fld>
            <a:endParaRPr lang="pl-PL"/>
          </a:p>
        </p:txBody>
      </p:sp>
    </p:spTree>
    <p:extLst>
      <p:ext uri="{BB962C8B-B14F-4D97-AF65-F5344CB8AC3E}">
        <p14:creationId xmlns:p14="http://schemas.microsoft.com/office/powerpoint/2010/main" val="1205816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err="1" smtClean="0"/>
              <a:t>Metotreksat</a:t>
            </a:r>
            <a:r>
              <a:rPr lang="pl-PL" dirty="0" smtClean="0"/>
              <a:t> – stosowany jest w chorobach nowotworowych, a jako lek immunosupresyjny -&gt; łuszczyca, RZS, ZZSK . </a:t>
            </a:r>
            <a:r>
              <a:rPr lang="pl-PL" dirty="0" err="1" smtClean="0"/>
              <a:t>Metotreksat</a:t>
            </a:r>
            <a:r>
              <a:rPr lang="pl-PL" dirty="0" smtClean="0"/>
              <a:t> jest analogiem kwasu foliowego, który wiążąc się z reduktazą </a:t>
            </a:r>
            <a:r>
              <a:rPr lang="pl-PL" dirty="0" err="1" smtClean="0"/>
              <a:t>dihydrofolianu</a:t>
            </a:r>
            <a:r>
              <a:rPr lang="pl-PL" dirty="0" smtClean="0"/>
              <a:t> blokuje syntezę tymidyny niezbędnej do syntezy DNA. Blokuje też enzymy zaangażowane w syntezę puryn, w wyniku czego dochodzi do </a:t>
            </a:r>
            <a:r>
              <a:rPr lang="pl-PL" dirty="0" err="1" smtClean="0"/>
              <a:t>akumulacjidużych</a:t>
            </a:r>
            <a:r>
              <a:rPr lang="pl-PL" dirty="0" smtClean="0"/>
              <a:t> ilości adenozyny, która działa immunosupresyjnie na komórki układu odpornościowego.</a:t>
            </a:r>
          </a:p>
          <a:p>
            <a:r>
              <a:rPr lang="pl-PL" b="1" dirty="0" err="1" smtClean="0"/>
              <a:t>Cyklofosfamid</a:t>
            </a:r>
            <a:r>
              <a:rPr lang="pl-PL" dirty="0" smtClean="0"/>
              <a:t> stosowany jest w leczeniu nowotworów, w chorobach autoimmunologicznych.</a:t>
            </a:r>
            <a:r>
              <a:rPr lang="pl-PL" baseline="0" dirty="0" smtClean="0"/>
              <a:t> Metabolity </a:t>
            </a:r>
            <a:r>
              <a:rPr lang="pl-PL" baseline="0" dirty="0" err="1" smtClean="0"/>
              <a:t>cyklofosfamidu</a:t>
            </a:r>
            <a:r>
              <a:rPr lang="pl-PL" baseline="0" dirty="0" smtClean="0"/>
              <a:t> działają poprzez kowalencyjną alkilację reszt guaniny w DNA tym samym hamując rozdzielanie nici w czasie podziału komórkowego. Jest bardzo toksyczny w stosunku do szpiku.</a:t>
            </a:r>
          </a:p>
          <a:p>
            <a:r>
              <a:rPr lang="pl-PL" b="1" baseline="0" dirty="0" smtClean="0"/>
              <a:t>Azatiopryna</a:t>
            </a:r>
            <a:r>
              <a:rPr lang="pl-PL" baseline="0" dirty="0" smtClean="0"/>
              <a:t> jest </a:t>
            </a:r>
            <a:r>
              <a:rPr lang="pl-PL" baseline="0" dirty="0" err="1" smtClean="0"/>
              <a:t>cytostatykiem</a:t>
            </a:r>
            <a:r>
              <a:rPr lang="pl-PL" baseline="0" dirty="0" smtClean="0"/>
              <a:t> aktywnym w komórkach dzielących się. Ulega konwersji w 6-merkaptopurynę która ulega przekształceniu w kwas </a:t>
            </a:r>
            <a:r>
              <a:rPr lang="pl-PL" baseline="0" dirty="0" err="1" smtClean="0"/>
              <a:t>tioinozynowy</a:t>
            </a:r>
            <a:r>
              <a:rPr lang="pl-PL" baseline="0" dirty="0" smtClean="0"/>
              <a:t>, </a:t>
            </a:r>
            <a:r>
              <a:rPr lang="pl-PL" baseline="0" dirty="0" err="1" smtClean="0"/>
              <a:t>kóry</a:t>
            </a:r>
            <a:r>
              <a:rPr lang="pl-PL" baseline="0" dirty="0" smtClean="0"/>
              <a:t> wbudowywany jest w DNA jako puryna.</a:t>
            </a:r>
          </a:p>
          <a:p>
            <a:r>
              <a:rPr lang="pl-PL" b="1" baseline="0" dirty="0" err="1" smtClean="0"/>
              <a:t>Mykofenolan</a:t>
            </a:r>
            <a:r>
              <a:rPr lang="pl-PL" baseline="0" dirty="0" smtClean="0"/>
              <a:t> blokuje specyficznie syntezę puryn w limfocytach proliferujących.</a:t>
            </a:r>
            <a:endParaRPr lang="pl-PL" dirty="0"/>
          </a:p>
        </p:txBody>
      </p:sp>
      <p:sp>
        <p:nvSpPr>
          <p:cNvPr id="4" name="Symbol zastępczy numeru slajdu 3"/>
          <p:cNvSpPr>
            <a:spLocks noGrp="1"/>
          </p:cNvSpPr>
          <p:nvPr>
            <p:ph type="sldNum" sz="quarter" idx="10"/>
          </p:nvPr>
        </p:nvSpPr>
        <p:spPr/>
        <p:txBody>
          <a:bodyPr/>
          <a:lstStyle/>
          <a:p>
            <a:fld id="{4769D8F9-83D3-4AF5-A9CA-2DCE672E8345}" type="slidenum">
              <a:rPr lang="pl-PL" smtClean="0"/>
              <a:t>17</a:t>
            </a:fld>
            <a:endParaRPr lang="pl-PL"/>
          </a:p>
        </p:txBody>
      </p:sp>
    </p:spTree>
    <p:extLst>
      <p:ext uri="{BB962C8B-B14F-4D97-AF65-F5344CB8AC3E}">
        <p14:creationId xmlns:p14="http://schemas.microsoft.com/office/powerpoint/2010/main" val="550316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lphaUcParenR"/>
            </a:pPr>
            <a:r>
              <a:rPr lang="pl-PL" dirty="0" smtClean="0"/>
              <a:t>Możliwe jest dostarczanie antygenów.</a:t>
            </a:r>
          </a:p>
          <a:p>
            <a:pPr marL="228600" indent="-228600">
              <a:buAutoNum type="alphaUcParenR"/>
            </a:pPr>
            <a:r>
              <a:rPr lang="pl-PL" dirty="0" smtClean="0"/>
              <a:t>Uzyskanie</a:t>
            </a:r>
            <a:r>
              <a:rPr lang="pl-PL" baseline="0" dirty="0" smtClean="0"/>
              <a:t> tzw. ”depot </a:t>
            </a:r>
            <a:r>
              <a:rPr lang="pl-PL" baseline="0" dirty="0" err="1" smtClean="0"/>
              <a:t>effect</a:t>
            </a:r>
            <a:r>
              <a:rPr lang="pl-PL" baseline="0" dirty="0" smtClean="0"/>
              <a:t>” czyli stopniowe uwalnianie antygenu.</a:t>
            </a:r>
          </a:p>
          <a:p>
            <a:pPr marL="228600" indent="-228600">
              <a:buAutoNum type="alphaUcParenR"/>
            </a:pPr>
            <a:r>
              <a:rPr lang="pl-PL" baseline="0" dirty="0" smtClean="0"/>
              <a:t>Uzyskanie odpowiedniej organizacji antygenu.</a:t>
            </a:r>
          </a:p>
          <a:p>
            <a:pPr marL="228600" indent="-228600">
              <a:buAutoNum type="alphaUcParenR"/>
            </a:pPr>
            <a:r>
              <a:rPr lang="pl-PL" baseline="0" dirty="0" smtClean="0"/>
              <a:t>Możliwa jest też prezentacja krzyżowa egzogennych antygenów dzięki przenikaniu nanocząstek z antygenem do </a:t>
            </a:r>
            <a:r>
              <a:rPr lang="pl-PL" baseline="0" dirty="0" err="1" smtClean="0"/>
              <a:t>cytozolu</a:t>
            </a:r>
            <a:r>
              <a:rPr lang="pl-PL" baseline="0" dirty="0" smtClean="0"/>
              <a:t> fagocytów.</a:t>
            </a:r>
            <a:endParaRPr lang="pl-PL" dirty="0"/>
          </a:p>
        </p:txBody>
      </p:sp>
      <p:sp>
        <p:nvSpPr>
          <p:cNvPr id="4" name="Symbol zastępczy numeru slajdu 3"/>
          <p:cNvSpPr>
            <a:spLocks noGrp="1"/>
          </p:cNvSpPr>
          <p:nvPr>
            <p:ph type="sldNum" sz="quarter" idx="10"/>
          </p:nvPr>
        </p:nvSpPr>
        <p:spPr/>
        <p:txBody>
          <a:bodyPr/>
          <a:lstStyle/>
          <a:p>
            <a:fld id="{4769D8F9-83D3-4AF5-A9CA-2DCE672E8345}" type="slidenum">
              <a:rPr lang="pl-PL" smtClean="0"/>
              <a:t>18</a:t>
            </a:fld>
            <a:endParaRPr lang="pl-PL"/>
          </a:p>
        </p:txBody>
      </p:sp>
    </p:spTree>
    <p:extLst>
      <p:ext uri="{BB962C8B-B14F-4D97-AF65-F5344CB8AC3E}">
        <p14:creationId xmlns:p14="http://schemas.microsoft.com/office/powerpoint/2010/main" val="1803570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smtClean="0"/>
              <a:t>Nanotechnologia</a:t>
            </a:r>
            <a:r>
              <a:rPr lang="pl-PL" dirty="0" smtClean="0"/>
              <a:t> może tez mieć bezpośredni wpływ immunosupresyjny. </a:t>
            </a:r>
            <a:r>
              <a:rPr lang="pl-PL" dirty="0" err="1" smtClean="0"/>
              <a:t>Bezposredni</a:t>
            </a:r>
            <a:r>
              <a:rPr lang="pl-PL" dirty="0" smtClean="0"/>
              <a:t> wpływ może wynikać ze zwiększonej ekspresji TGF-beta czy IL-10, które działają antyzapalnie. Inna opcja to </a:t>
            </a:r>
            <a:r>
              <a:rPr lang="pl-PL" dirty="0" err="1" smtClean="0"/>
              <a:t>uzycie</a:t>
            </a:r>
            <a:r>
              <a:rPr lang="pl-PL" dirty="0" smtClean="0"/>
              <a:t> nanocząstek jako nośników leków immunosupresyjnych np. rapamycyny.</a:t>
            </a:r>
            <a:endParaRPr lang="pl-PL" dirty="0"/>
          </a:p>
        </p:txBody>
      </p:sp>
      <p:sp>
        <p:nvSpPr>
          <p:cNvPr id="4" name="Symbol zastępczy numeru slajdu 3"/>
          <p:cNvSpPr>
            <a:spLocks noGrp="1"/>
          </p:cNvSpPr>
          <p:nvPr>
            <p:ph type="sldNum" sz="quarter" idx="10"/>
          </p:nvPr>
        </p:nvSpPr>
        <p:spPr/>
        <p:txBody>
          <a:bodyPr/>
          <a:lstStyle/>
          <a:p>
            <a:fld id="{4769D8F9-83D3-4AF5-A9CA-2DCE672E8345}" type="slidenum">
              <a:rPr lang="pl-PL" smtClean="0"/>
              <a:t>19</a:t>
            </a:fld>
            <a:endParaRPr lang="pl-PL"/>
          </a:p>
        </p:txBody>
      </p:sp>
    </p:spTree>
    <p:extLst>
      <p:ext uri="{BB962C8B-B14F-4D97-AF65-F5344CB8AC3E}">
        <p14:creationId xmlns:p14="http://schemas.microsoft.com/office/powerpoint/2010/main" val="78688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Nanotechnologia</a:t>
            </a:r>
            <a:r>
              <a:rPr lang="pl-PL" baseline="0" dirty="0" smtClean="0"/>
              <a:t> pozwala wykorzystywać nanocząsteczki, </a:t>
            </a:r>
            <a:r>
              <a:rPr lang="pl-PL" baseline="0" dirty="0" err="1" smtClean="0"/>
              <a:t>nanoemulsje</a:t>
            </a:r>
            <a:r>
              <a:rPr lang="pl-PL" baseline="0" dirty="0" smtClean="0"/>
              <a:t> lub cząsteczki przypominające wirusy. Od formy użytej zależy sposób transportu, np. liposomy mogą być </a:t>
            </a:r>
            <a:r>
              <a:rPr lang="pl-PL" baseline="0" dirty="0" err="1" smtClean="0"/>
              <a:t>fagocytowane</a:t>
            </a:r>
            <a:r>
              <a:rPr lang="pl-PL" baseline="0" dirty="0" smtClean="0"/>
              <a:t>, polimery mogą przenikać przez ściany naczyń krwionośnych.</a:t>
            </a:r>
            <a:endParaRPr lang="pl-PL" dirty="0"/>
          </a:p>
        </p:txBody>
      </p:sp>
      <p:sp>
        <p:nvSpPr>
          <p:cNvPr id="4" name="Symbol zastępczy numeru slajdu 3"/>
          <p:cNvSpPr>
            <a:spLocks noGrp="1"/>
          </p:cNvSpPr>
          <p:nvPr>
            <p:ph type="sldNum" sz="quarter" idx="10"/>
          </p:nvPr>
        </p:nvSpPr>
        <p:spPr/>
        <p:txBody>
          <a:bodyPr/>
          <a:lstStyle/>
          <a:p>
            <a:fld id="{4769D8F9-83D3-4AF5-A9CA-2DCE672E8345}" type="slidenum">
              <a:rPr lang="pl-PL" smtClean="0"/>
              <a:t>20</a:t>
            </a:fld>
            <a:endParaRPr lang="pl-PL"/>
          </a:p>
        </p:txBody>
      </p:sp>
    </p:spTree>
    <p:extLst>
      <p:ext uri="{BB962C8B-B14F-4D97-AF65-F5344CB8AC3E}">
        <p14:creationId xmlns:p14="http://schemas.microsoft.com/office/powerpoint/2010/main" val="108937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98410B58-35CE-4CEA-AE24-186A834F9B0F}" type="datetimeFigureOut">
              <a:rPr lang="pl-PL" smtClean="0"/>
              <a:t>18.09.2020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364529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8410B58-35CE-4CEA-AE24-186A834F9B0F}" type="datetimeFigureOut">
              <a:rPr lang="pl-PL" smtClean="0"/>
              <a:t>18.09.2020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210208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8410B58-35CE-4CEA-AE24-186A834F9B0F}" type="datetimeFigureOut">
              <a:rPr lang="pl-PL" smtClean="0"/>
              <a:t>18.09.2020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404622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98410B58-35CE-4CEA-AE24-186A834F9B0F}" type="datetimeFigureOut">
              <a:rPr lang="pl-PL" smtClean="0"/>
              <a:t>18.09.2020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10547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smtClean="0"/>
              <a:t>Kliknij, aby edytować styl</a:t>
            </a:r>
            <a:endParaRPr lang="pl-PL"/>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smtClean="0"/>
              <a:t>Edytuj style wzorca tekstu</a:t>
            </a:r>
          </a:p>
        </p:txBody>
      </p:sp>
      <p:sp>
        <p:nvSpPr>
          <p:cNvPr id="4" name="Symbol zastępczy daty 3"/>
          <p:cNvSpPr>
            <a:spLocks noGrp="1"/>
          </p:cNvSpPr>
          <p:nvPr>
            <p:ph type="dt" sz="half" idx="10"/>
          </p:nvPr>
        </p:nvSpPr>
        <p:spPr/>
        <p:txBody>
          <a:bodyPr/>
          <a:lstStyle/>
          <a:p>
            <a:fld id="{98410B58-35CE-4CEA-AE24-186A834F9B0F}" type="datetimeFigureOut">
              <a:rPr lang="pl-PL" smtClean="0"/>
              <a:t>18.09.2020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198041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838200" y="1825625"/>
            <a:ext cx="5181600" cy="435133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6172200" y="1825625"/>
            <a:ext cx="5181600" cy="435133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98410B58-35CE-4CEA-AE24-186A834F9B0F}" type="datetimeFigureOut">
              <a:rPr lang="pl-PL" smtClean="0"/>
              <a:t>18.09.2020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23382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smtClean="0"/>
              <a:t>Kliknij, aby edytować styl</a:t>
            </a:r>
            <a:endParaRPr lang="pl-PL"/>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98410B58-35CE-4CEA-AE24-186A834F9B0F}" type="datetimeFigureOut">
              <a:rPr lang="pl-PL" smtClean="0"/>
              <a:t>18.09.2020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42554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98410B58-35CE-4CEA-AE24-186A834F9B0F}" type="datetimeFigureOut">
              <a:rPr lang="pl-PL" smtClean="0"/>
              <a:t>18.09.2020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142808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98410B58-35CE-4CEA-AE24-186A834F9B0F}" type="datetimeFigureOut">
              <a:rPr lang="pl-PL" smtClean="0"/>
              <a:t>18.09.2020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328285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Symbol zastępczy daty 4"/>
          <p:cNvSpPr>
            <a:spLocks noGrp="1"/>
          </p:cNvSpPr>
          <p:nvPr>
            <p:ph type="dt" sz="half" idx="10"/>
          </p:nvPr>
        </p:nvSpPr>
        <p:spPr/>
        <p:txBody>
          <a:bodyPr/>
          <a:lstStyle/>
          <a:p>
            <a:fld id="{98410B58-35CE-4CEA-AE24-186A834F9B0F}" type="datetimeFigureOut">
              <a:rPr lang="pl-PL" smtClean="0"/>
              <a:t>18.09.2020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131258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smtClean="0"/>
              <a:t>Kliknij, aby edytować styl</a:t>
            </a:r>
            <a:endParaRPr lang="pl-PL"/>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smtClean="0"/>
              <a:t>Edytuj style wzorca tekstu</a:t>
            </a:r>
          </a:p>
        </p:txBody>
      </p:sp>
      <p:sp>
        <p:nvSpPr>
          <p:cNvPr id="5" name="Symbol zastępczy daty 4"/>
          <p:cNvSpPr>
            <a:spLocks noGrp="1"/>
          </p:cNvSpPr>
          <p:nvPr>
            <p:ph type="dt" sz="half" idx="10"/>
          </p:nvPr>
        </p:nvSpPr>
        <p:spPr/>
        <p:txBody>
          <a:bodyPr/>
          <a:lstStyle/>
          <a:p>
            <a:fld id="{98410B58-35CE-4CEA-AE24-186A834F9B0F}" type="datetimeFigureOut">
              <a:rPr lang="pl-PL" smtClean="0"/>
              <a:t>18.09.2020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8F544BB6-8780-44F4-BFC8-D71746C559FC}" type="slidenum">
              <a:rPr lang="pl-PL" smtClean="0"/>
              <a:t>‹#›</a:t>
            </a:fld>
            <a:endParaRPr lang="pl-PL"/>
          </a:p>
        </p:txBody>
      </p:sp>
    </p:spTree>
    <p:extLst>
      <p:ext uri="{BB962C8B-B14F-4D97-AF65-F5344CB8AC3E}">
        <p14:creationId xmlns:p14="http://schemas.microsoft.com/office/powerpoint/2010/main" val="1260323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smtClean="0"/>
              <a:t>Edytuj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10B58-35CE-4CEA-AE24-186A834F9B0F}" type="datetimeFigureOut">
              <a:rPr lang="pl-PL" smtClean="0"/>
              <a:t>18.09.2020</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44BB6-8780-44F4-BFC8-D71746C559FC}" type="slidenum">
              <a:rPr lang="pl-PL" smtClean="0"/>
              <a:t>‹#›</a:t>
            </a:fld>
            <a:endParaRPr lang="pl-PL"/>
          </a:p>
        </p:txBody>
      </p:sp>
    </p:spTree>
    <p:extLst>
      <p:ext uri="{BB962C8B-B14F-4D97-AF65-F5344CB8AC3E}">
        <p14:creationId xmlns:p14="http://schemas.microsoft.com/office/powerpoint/2010/main" val="182493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1529773" y="2827941"/>
            <a:ext cx="8947835" cy="954107"/>
          </a:xfrm>
          <a:prstGeom prst="rect">
            <a:avLst/>
          </a:prstGeom>
          <a:noFill/>
        </p:spPr>
        <p:txBody>
          <a:bodyPr wrap="square" rtlCol="0">
            <a:spAutoFit/>
          </a:bodyPr>
          <a:lstStyle/>
          <a:p>
            <a:pPr algn="ctr"/>
            <a:r>
              <a:rPr lang="pl-PL" sz="2800" b="1" dirty="0">
                <a:solidFill>
                  <a:schemeClr val="accent1">
                    <a:lumMod val="75000"/>
                  </a:schemeClr>
                </a:solidFill>
                <a:latin typeface="Arial" panose="020B0604020202020204" pitchFamily="34" charset="0"/>
                <a:cs typeface="Arial" panose="020B0604020202020204" pitchFamily="34" charset="0"/>
              </a:rPr>
              <a:t>M</a:t>
            </a:r>
            <a:r>
              <a:rPr lang="pl-PL" sz="2800" b="1" dirty="0" smtClean="0">
                <a:solidFill>
                  <a:schemeClr val="accent1">
                    <a:lumMod val="75000"/>
                  </a:schemeClr>
                </a:solidFill>
                <a:latin typeface="Arial" panose="020B0604020202020204" pitchFamily="34" charset="0"/>
                <a:cs typeface="Arial" panose="020B0604020202020204" pitchFamily="34" charset="0"/>
              </a:rPr>
              <a:t>olekularne patomechanizmy nabytych niedoborów odporności</a:t>
            </a:r>
          </a:p>
        </p:txBody>
      </p:sp>
      <p:sp>
        <p:nvSpPr>
          <p:cNvPr id="6" name="pole tekstowe 5"/>
          <p:cNvSpPr txBox="1"/>
          <p:nvPr/>
        </p:nvSpPr>
        <p:spPr>
          <a:xfrm>
            <a:off x="8171411" y="5112327"/>
            <a:ext cx="3467616" cy="923330"/>
          </a:xfrm>
          <a:prstGeom prst="rect">
            <a:avLst/>
          </a:prstGeom>
          <a:noFill/>
        </p:spPr>
        <p:txBody>
          <a:bodyPr wrap="none" rtlCol="0">
            <a:spAutoFit/>
          </a:bodyPr>
          <a:lstStyle/>
          <a:p>
            <a:r>
              <a:rPr lang="pl-PL" dirty="0" smtClean="0">
                <a:latin typeface="Arial" panose="020B0604020202020204" pitchFamily="34" charset="0"/>
                <a:cs typeface="Arial" panose="020B0604020202020204" pitchFamily="34" charset="0"/>
              </a:rPr>
              <a:t>Dr n. med. Krzysztof Pietruczuk</a:t>
            </a:r>
          </a:p>
          <a:p>
            <a:r>
              <a:rPr lang="pl-PL" dirty="0" smtClean="0">
                <a:latin typeface="Arial" panose="020B0604020202020204" pitchFamily="34" charset="0"/>
                <a:cs typeface="Arial" panose="020B0604020202020204" pitchFamily="34" charset="0"/>
              </a:rPr>
              <a:t>Katedra i Zakład Fizjopatologii</a:t>
            </a:r>
          </a:p>
          <a:p>
            <a:r>
              <a:rPr lang="pl-PL" dirty="0" smtClean="0">
                <a:latin typeface="Arial" panose="020B0604020202020204" pitchFamily="34" charset="0"/>
                <a:cs typeface="Arial" panose="020B0604020202020204" pitchFamily="34" charset="0"/>
              </a:rPr>
              <a:t>Gdański Uniwersytet Medyczny </a:t>
            </a:r>
            <a:endParaRPr lang="en-GB" dirty="0">
              <a:latin typeface="Arial" panose="020B0604020202020204" pitchFamily="34" charset="0"/>
              <a:cs typeface="Arial" panose="020B0604020202020204" pitchFamily="34" charset="0"/>
            </a:endParaRPr>
          </a:p>
        </p:txBody>
      </p:sp>
      <p:pic>
        <p:nvPicPr>
          <p:cNvPr id="7" name="Obraz 6"/>
          <p:cNvPicPr>
            <a:picLocks noChangeAspect="1"/>
          </p:cNvPicPr>
          <p:nvPr/>
        </p:nvPicPr>
        <p:blipFill>
          <a:blip r:embed="rId2"/>
          <a:stretch>
            <a:fillRect/>
          </a:stretch>
        </p:blipFill>
        <p:spPr>
          <a:xfrm>
            <a:off x="491865" y="232122"/>
            <a:ext cx="1116619" cy="1382333"/>
          </a:xfrm>
          <a:prstGeom prst="rect">
            <a:avLst/>
          </a:prstGeom>
        </p:spPr>
      </p:pic>
      <p:pic>
        <p:nvPicPr>
          <p:cNvPr id="8" name="Obraz 7"/>
          <p:cNvPicPr>
            <a:picLocks noChangeAspect="1"/>
          </p:cNvPicPr>
          <p:nvPr/>
        </p:nvPicPr>
        <p:blipFill>
          <a:blip r:embed="rId3"/>
          <a:stretch>
            <a:fillRect/>
          </a:stretch>
        </p:blipFill>
        <p:spPr>
          <a:xfrm>
            <a:off x="10477608" y="289874"/>
            <a:ext cx="1212056" cy="1306067"/>
          </a:xfrm>
          <a:prstGeom prst="rect">
            <a:avLst/>
          </a:prstGeom>
        </p:spPr>
      </p:pic>
      <p:sp>
        <p:nvSpPr>
          <p:cNvPr id="9" name="Prostokąt 8"/>
          <p:cNvSpPr/>
          <p:nvPr/>
        </p:nvSpPr>
        <p:spPr>
          <a:xfrm>
            <a:off x="1529773" y="492148"/>
            <a:ext cx="8778240" cy="830997"/>
          </a:xfrm>
          <a:prstGeom prst="rect">
            <a:avLst/>
          </a:prstGeom>
        </p:spPr>
        <p:txBody>
          <a:bodyPr wrap="square">
            <a:spAutoFit/>
          </a:bodyPr>
          <a:lstStyle/>
          <a:p>
            <a:pPr algn="ctr"/>
            <a:r>
              <a:rPr lang="pl-PL" sz="2400" dirty="0" smtClean="0">
                <a:latin typeface="Arial" panose="020B0604020202020204" pitchFamily="34" charset="0"/>
                <a:cs typeface="Arial" panose="020B0604020202020204" pitchFamily="34" charset="0"/>
              </a:rPr>
              <a:t>Pierwotne i nabyte niedobory odporności</a:t>
            </a:r>
          </a:p>
          <a:p>
            <a:pPr algn="ctr"/>
            <a:r>
              <a:rPr lang="pl-PL" sz="2400" dirty="0" smtClean="0">
                <a:latin typeface="Arial" panose="020B0604020202020204" pitchFamily="34" charset="0"/>
                <a:cs typeface="Arial" panose="020B0604020202020204" pitchFamily="34" charset="0"/>
              </a:rPr>
              <a:t>Termin: 18-19.IX.2020</a:t>
            </a:r>
          </a:p>
        </p:txBody>
      </p:sp>
    </p:spTree>
    <p:extLst>
      <p:ext uri="{BB962C8B-B14F-4D97-AF65-F5344CB8AC3E}">
        <p14:creationId xmlns:p14="http://schemas.microsoft.com/office/powerpoint/2010/main" val="340162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stretch>
            <a:fillRect/>
          </a:stretch>
        </p:blipFill>
        <p:spPr>
          <a:xfrm>
            <a:off x="491865" y="232122"/>
            <a:ext cx="1116619" cy="1382333"/>
          </a:xfrm>
          <a:prstGeom prst="rect">
            <a:avLst/>
          </a:prstGeom>
        </p:spPr>
      </p:pic>
      <p:pic>
        <p:nvPicPr>
          <p:cNvPr id="3" name="Obraz 2"/>
          <p:cNvPicPr>
            <a:picLocks noChangeAspect="1"/>
          </p:cNvPicPr>
          <p:nvPr/>
        </p:nvPicPr>
        <p:blipFill>
          <a:blip r:embed="rId4"/>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err="1">
                <a:solidFill>
                  <a:srgbClr val="0070C0"/>
                </a:solidFill>
                <a:latin typeface="Arial" panose="020B0604020202020204" pitchFamily="34" charset="0"/>
                <a:cs typeface="Arial" panose="020B0604020202020204" pitchFamily="34" charset="0"/>
              </a:rPr>
              <a:t>C</a:t>
            </a:r>
            <a:r>
              <a:rPr lang="pl-PL" sz="2400" b="1" dirty="0" err="1" smtClean="0">
                <a:solidFill>
                  <a:srgbClr val="0070C0"/>
                </a:solidFill>
                <a:latin typeface="Arial" panose="020B0604020202020204" pitchFamily="34" charset="0"/>
                <a:cs typeface="Arial" panose="020B0604020202020204" pitchFamily="34" charset="0"/>
              </a:rPr>
              <a:t>yklosporyna</a:t>
            </a:r>
            <a:r>
              <a:rPr lang="pl-PL" sz="2400" b="1" dirty="0" smtClean="0">
                <a:solidFill>
                  <a:srgbClr val="0070C0"/>
                </a:solidFill>
                <a:latin typeface="Arial" panose="020B0604020202020204" pitchFamily="34" charset="0"/>
                <a:cs typeface="Arial" panose="020B0604020202020204" pitchFamily="34" charset="0"/>
              </a:rPr>
              <a:t>,  </a:t>
            </a:r>
            <a:r>
              <a:rPr lang="pl-PL" sz="2400" b="1" dirty="0" err="1" smtClean="0">
                <a:solidFill>
                  <a:srgbClr val="0070C0"/>
                </a:solidFill>
                <a:latin typeface="Arial" panose="020B0604020202020204" pitchFamily="34" charset="0"/>
                <a:cs typeface="Arial" panose="020B0604020202020204" pitchFamily="34" charset="0"/>
              </a:rPr>
              <a:t>takrolimus</a:t>
            </a:r>
            <a:r>
              <a:rPr lang="pl-PL" sz="2400" b="1" dirty="0" smtClean="0">
                <a:solidFill>
                  <a:srgbClr val="0070C0"/>
                </a:solidFill>
                <a:latin typeface="Arial" panose="020B0604020202020204" pitchFamily="34" charset="0"/>
                <a:cs typeface="Arial" panose="020B0604020202020204" pitchFamily="34" charset="0"/>
              </a:rPr>
              <a:t>  </a:t>
            </a:r>
            <a:r>
              <a:rPr lang="pl-PL" sz="2400" b="1" dirty="0">
                <a:solidFill>
                  <a:srgbClr val="0070C0"/>
                </a:solidFill>
                <a:latin typeface="Arial" panose="020B0604020202020204" pitchFamily="34" charset="0"/>
                <a:cs typeface="Arial" panose="020B0604020202020204" pitchFamily="34" charset="0"/>
              </a:rPr>
              <a:t>i  </a:t>
            </a:r>
            <a:r>
              <a:rPr lang="pl-PL" sz="2400" b="1" dirty="0" err="1" smtClean="0">
                <a:solidFill>
                  <a:srgbClr val="0070C0"/>
                </a:solidFill>
                <a:latin typeface="Arial" panose="020B0604020202020204" pitchFamily="34" charset="0"/>
                <a:cs typeface="Arial" panose="020B0604020202020204" pitchFamily="34" charset="0"/>
              </a:rPr>
              <a:t>rapamycyna</a:t>
            </a:r>
            <a:endParaRPr lang="pl-PL" sz="2400" b="1" dirty="0">
              <a:solidFill>
                <a:srgbClr val="0070C0"/>
              </a:solidFill>
              <a:latin typeface="Arial" panose="020B0604020202020204" pitchFamily="34" charset="0"/>
              <a:cs typeface="Arial" panose="020B0604020202020204" pitchFamily="34" charset="0"/>
            </a:endParaRPr>
          </a:p>
        </p:txBody>
      </p:sp>
      <p:sp>
        <p:nvSpPr>
          <p:cNvPr id="5" name="Prostokąt 4"/>
          <p:cNvSpPr/>
          <p:nvPr/>
        </p:nvSpPr>
        <p:spPr>
          <a:xfrm>
            <a:off x="1548823" y="1874481"/>
            <a:ext cx="8547677" cy="1477328"/>
          </a:xfrm>
          <a:prstGeom prst="rect">
            <a:avLst/>
          </a:prstGeom>
        </p:spPr>
        <p:txBody>
          <a:bodyPr wrap="square">
            <a:spAutoFit/>
          </a:bodyPr>
          <a:lstStyle/>
          <a:p>
            <a:pPr marL="285750" indent="-285750" algn="just">
              <a:buFont typeface="Arial" panose="020B0604020202020204" pitchFamily="34" charset="0"/>
              <a:buChar char="―"/>
            </a:pPr>
            <a:r>
              <a:rPr lang="pl-PL" dirty="0">
                <a:latin typeface="Arial" panose="020B0604020202020204" pitchFamily="34" charset="0"/>
                <a:cs typeface="Arial" panose="020B0604020202020204" pitchFamily="34" charset="0"/>
              </a:rPr>
              <a:t>Wiążą się z klasą białek cytoplazmatycznych – </a:t>
            </a:r>
            <a:r>
              <a:rPr lang="pl-PL" dirty="0" err="1">
                <a:latin typeface="Arial" panose="020B0604020202020204" pitchFamily="34" charset="0"/>
                <a:cs typeface="Arial" panose="020B0604020202020204" pitchFamily="34" charset="0"/>
              </a:rPr>
              <a:t>immunofilinami</a:t>
            </a:r>
            <a:r>
              <a:rPr lang="pl-PL" dirty="0">
                <a:latin typeface="Arial" panose="020B0604020202020204" pitchFamily="34" charset="0"/>
                <a:cs typeface="Arial" panose="020B0604020202020204" pitchFamily="34" charset="0"/>
              </a:rPr>
              <a:t> o aktywności izomerazy </a:t>
            </a:r>
            <a:r>
              <a:rPr lang="pl-PL" dirty="0" err="1">
                <a:latin typeface="Arial" panose="020B0604020202020204" pitchFamily="34" charset="0"/>
                <a:cs typeface="Arial" panose="020B0604020202020204" pitchFamily="34" charset="0"/>
              </a:rPr>
              <a:t>peptydyloprolylowej</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pl-PL"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l-PL" dirty="0">
                <a:latin typeface="Arial" panose="020B0604020202020204" pitchFamily="34" charset="0"/>
                <a:cs typeface="Arial" panose="020B0604020202020204" pitchFamily="34" charset="0"/>
              </a:rPr>
              <a:t>Hamują ścieżki sygnalizacyjne istotne dla aktywacji limfocytów T związane z działaniem IL-2</a:t>
            </a:r>
          </a:p>
        </p:txBody>
      </p:sp>
      <p:graphicFrame>
        <p:nvGraphicFramePr>
          <p:cNvPr id="6" name="Tabela 5"/>
          <p:cNvGraphicFramePr>
            <a:graphicFrameLocks noGrp="1"/>
          </p:cNvGraphicFramePr>
          <p:nvPr>
            <p:extLst>
              <p:ext uri="{D42A27DB-BD31-4B8C-83A1-F6EECF244321}">
                <p14:modId xmlns:p14="http://schemas.microsoft.com/office/powerpoint/2010/main" val="1914670887"/>
              </p:ext>
            </p:extLst>
          </p:nvPr>
        </p:nvGraphicFramePr>
        <p:xfrm>
          <a:off x="1936459" y="3869787"/>
          <a:ext cx="7055141" cy="2702462"/>
        </p:xfrm>
        <a:graphic>
          <a:graphicData uri="http://schemas.openxmlformats.org/drawingml/2006/table">
            <a:tbl>
              <a:tblPr firstRow="1" bandRow="1">
                <a:tableStyleId>{B301B821-A1FF-4177-AEE7-76D212191A09}</a:tableStyleId>
              </a:tblPr>
              <a:tblGrid>
                <a:gridCol w="2613015">
                  <a:extLst>
                    <a:ext uri="{9D8B030D-6E8A-4147-A177-3AD203B41FA5}">
                      <a16:colId xmlns:a16="http://schemas.microsoft.com/office/drawing/2014/main" val="20000"/>
                    </a:ext>
                  </a:extLst>
                </a:gridCol>
                <a:gridCol w="1654909">
                  <a:extLst>
                    <a:ext uri="{9D8B030D-6E8A-4147-A177-3AD203B41FA5}">
                      <a16:colId xmlns:a16="http://schemas.microsoft.com/office/drawing/2014/main" val="20001"/>
                    </a:ext>
                  </a:extLst>
                </a:gridCol>
                <a:gridCol w="1306507">
                  <a:extLst>
                    <a:ext uri="{9D8B030D-6E8A-4147-A177-3AD203B41FA5}">
                      <a16:colId xmlns:a16="http://schemas.microsoft.com/office/drawing/2014/main" val="20002"/>
                    </a:ext>
                  </a:extLst>
                </a:gridCol>
                <a:gridCol w="1480710">
                  <a:extLst>
                    <a:ext uri="{9D8B030D-6E8A-4147-A177-3AD203B41FA5}">
                      <a16:colId xmlns:a16="http://schemas.microsoft.com/office/drawing/2014/main" val="20003"/>
                    </a:ext>
                  </a:extLst>
                </a:gridCol>
              </a:tblGrid>
              <a:tr h="475373">
                <a:tc>
                  <a:txBody>
                    <a:bodyPr/>
                    <a:lstStyle/>
                    <a:p>
                      <a:endParaRPr lang="pl-PL" sz="1600" dirty="0"/>
                    </a:p>
                  </a:txBody>
                  <a:tcPr/>
                </a:tc>
                <a:tc>
                  <a:txBody>
                    <a:bodyPr/>
                    <a:lstStyle/>
                    <a:p>
                      <a:pPr algn="ctr"/>
                      <a:r>
                        <a:rPr lang="pl-PL" sz="1600" dirty="0" err="1" smtClean="0"/>
                        <a:t>Cyklosporyna</a:t>
                      </a:r>
                      <a:r>
                        <a:rPr lang="pl-PL" sz="1600" baseline="0" dirty="0" smtClean="0"/>
                        <a:t> </a:t>
                      </a:r>
                      <a:endParaRPr lang="pl-PL" sz="1600" dirty="0"/>
                    </a:p>
                  </a:txBody>
                  <a:tcPr/>
                </a:tc>
                <a:tc>
                  <a:txBody>
                    <a:bodyPr/>
                    <a:lstStyle/>
                    <a:p>
                      <a:pPr algn="ctr"/>
                      <a:r>
                        <a:rPr lang="pl-PL" sz="1600" dirty="0" err="1" smtClean="0"/>
                        <a:t>Takrolimus</a:t>
                      </a:r>
                      <a:endParaRPr lang="pl-PL" sz="1600" dirty="0"/>
                    </a:p>
                  </a:txBody>
                  <a:tcPr/>
                </a:tc>
                <a:tc>
                  <a:txBody>
                    <a:bodyPr/>
                    <a:lstStyle/>
                    <a:p>
                      <a:pPr algn="ctr"/>
                      <a:r>
                        <a:rPr lang="pl-PL" sz="1600" dirty="0" err="1" smtClean="0"/>
                        <a:t>Rapamycyna</a:t>
                      </a:r>
                      <a:endParaRPr lang="pl-PL" sz="1600" dirty="0"/>
                    </a:p>
                  </a:txBody>
                  <a:tcPr/>
                </a:tc>
                <a:extLst>
                  <a:ext uri="{0D108BD9-81ED-4DB2-BD59-A6C34878D82A}">
                    <a16:rowId xmlns:a16="http://schemas.microsoft.com/office/drawing/2014/main" val="10000"/>
                  </a:ext>
                </a:extLst>
              </a:tr>
              <a:tr h="742363">
                <a:tc>
                  <a:txBody>
                    <a:bodyPr/>
                    <a:lstStyle/>
                    <a:p>
                      <a:r>
                        <a:rPr lang="pl-PL" sz="1600" dirty="0" smtClean="0"/>
                        <a:t>Sekrecja cytokin (IL-2, -3, -4, -6, </a:t>
                      </a:r>
                      <a:r>
                        <a:rPr lang="pl-PL" sz="1600" dirty="0" err="1" smtClean="0"/>
                        <a:t>GM-CSF</a:t>
                      </a:r>
                      <a:r>
                        <a:rPr lang="pl-PL" sz="1600" dirty="0" smtClean="0"/>
                        <a:t>, </a:t>
                      </a:r>
                      <a:r>
                        <a:rPr lang="pl-PL" sz="1600" dirty="0" err="1" smtClean="0"/>
                        <a:t>IFN-</a:t>
                      </a:r>
                      <a:r>
                        <a:rPr lang="pl-PL" sz="1600" dirty="0" err="1" smtClean="0">
                          <a:sym typeface="Symbol"/>
                        </a:rPr>
                        <a:t></a:t>
                      </a:r>
                      <a:r>
                        <a:rPr lang="pl-PL" sz="1600" dirty="0" smtClean="0">
                          <a:sym typeface="Symbol"/>
                        </a:rPr>
                        <a:t>)</a:t>
                      </a:r>
                      <a:endParaRPr lang="pl-PL" sz="1600" dirty="0"/>
                    </a:p>
                  </a:txBody>
                  <a:tcPr/>
                </a:tc>
                <a:tc>
                  <a:txBody>
                    <a:bodyPr/>
                    <a:lstStyle/>
                    <a:p>
                      <a:pPr algn="ctr"/>
                      <a:r>
                        <a:rPr lang="pl-PL" sz="1600" dirty="0" smtClean="0">
                          <a:sym typeface="Symbol"/>
                        </a:rPr>
                        <a:t></a:t>
                      </a:r>
                      <a:endParaRPr lang="pl-PL"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600" dirty="0" smtClean="0">
                          <a:sym typeface="Symbol"/>
                        </a:rPr>
                        <a:t></a:t>
                      </a:r>
                      <a:endParaRPr lang="pl-PL" sz="16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600" dirty="0" smtClean="0">
                          <a:sym typeface="Symbol"/>
                        </a:rPr>
                        <a:t></a:t>
                      </a:r>
                      <a:r>
                        <a:rPr lang="pl-PL" sz="1600" baseline="0" dirty="0">
                          <a:sym typeface="Symbol"/>
                        </a:rPr>
                        <a:t> </a:t>
                      </a:r>
                      <a:r>
                        <a:rPr lang="pl-PL" sz="1600" baseline="0" dirty="0" smtClean="0">
                          <a:sym typeface="Symbol"/>
                        </a:rPr>
                        <a:t>lub </a:t>
                      </a:r>
                      <a:endParaRPr lang="pl-PL" sz="1600" b="1" dirty="0" smtClean="0"/>
                    </a:p>
                  </a:txBody>
                  <a:tcPr/>
                </a:tc>
                <a:extLst>
                  <a:ext uri="{0D108BD9-81ED-4DB2-BD59-A6C34878D82A}">
                    <a16:rowId xmlns:a16="http://schemas.microsoft.com/office/drawing/2014/main" val="10001"/>
                  </a:ext>
                </a:extLst>
              </a:tr>
              <a:tr h="742363">
                <a:tc>
                  <a:txBody>
                    <a:bodyPr/>
                    <a:lstStyle/>
                    <a:p>
                      <a:r>
                        <a:rPr lang="pl-PL" sz="1600" dirty="0" smtClean="0"/>
                        <a:t>Ekspresja</a:t>
                      </a:r>
                      <a:r>
                        <a:rPr lang="pl-PL" sz="1600" baseline="0" dirty="0" smtClean="0"/>
                        <a:t> receptora dla IL-2</a:t>
                      </a:r>
                      <a:endParaRPr lang="pl-PL"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600" dirty="0" smtClean="0">
                          <a:sym typeface="Symbol"/>
                        </a:rPr>
                        <a:t></a:t>
                      </a:r>
                      <a:endParaRPr lang="pl-PL" sz="16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600" dirty="0" smtClean="0">
                          <a:sym typeface="Symbol"/>
                        </a:rPr>
                        <a:t></a:t>
                      </a:r>
                      <a:endParaRPr lang="pl-PL" sz="1600" b="1" dirty="0" smtClean="0"/>
                    </a:p>
                  </a:txBody>
                  <a:tcPr/>
                </a:tc>
                <a:tc>
                  <a:txBody>
                    <a:bodyPr/>
                    <a:lstStyle/>
                    <a:p>
                      <a:pPr algn="ctr"/>
                      <a:r>
                        <a:rPr lang="pl-PL" sz="1600" dirty="0" smtClean="0">
                          <a:sym typeface="Symbol"/>
                        </a:rPr>
                        <a:t></a:t>
                      </a:r>
                      <a:endParaRPr lang="pl-PL" sz="1600" b="1" dirty="0"/>
                    </a:p>
                  </a:txBody>
                  <a:tcPr/>
                </a:tc>
                <a:extLst>
                  <a:ext uri="{0D108BD9-81ED-4DB2-BD59-A6C34878D82A}">
                    <a16:rowId xmlns:a16="http://schemas.microsoft.com/office/drawing/2014/main" val="10002"/>
                  </a:ext>
                </a:extLst>
              </a:tr>
              <a:tr h="742363">
                <a:tc>
                  <a:txBody>
                    <a:bodyPr/>
                    <a:lstStyle/>
                    <a:p>
                      <a:r>
                        <a:rPr lang="pl-PL" sz="1600" dirty="0" smtClean="0"/>
                        <a:t>Hamowanie odpowiedzi na IL-2</a:t>
                      </a:r>
                      <a:endParaRPr lang="pl-PL"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600" dirty="0" smtClean="0">
                          <a:sym typeface="Symbol"/>
                        </a:rPr>
                        <a:t></a:t>
                      </a:r>
                      <a:endParaRPr lang="pl-PL" sz="16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1600" dirty="0" smtClean="0">
                          <a:sym typeface="Symbol"/>
                        </a:rPr>
                        <a:t></a:t>
                      </a:r>
                      <a:endParaRPr lang="pl-PL" sz="1600" b="1" dirty="0" smtClean="0"/>
                    </a:p>
                  </a:txBody>
                  <a:tcPr/>
                </a:tc>
                <a:tc>
                  <a:txBody>
                    <a:bodyPr/>
                    <a:lstStyle/>
                    <a:p>
                      <a:pPr algn="ctr"/>
                      <a:r>
                        <a:rPr lang="pl-PL" sz="1600" dirty="0" smtClean="0"/>
                        <a:t>+</a:t>
                      </a:r>
                      <a:endParaRPr lang="pl-PL" sz="1600"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752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830997"/>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Ścieżki  blokowane  przez  </a:t>
            </a:r>
            <a:r>
              <a:rPr lang="pl-PL" sz="2400" b="1" dirty="0">
                <a:solidFill>
                  <a:srgbClr val="0070C0"/>
                </a:solidFill>
                <a:latin typeface="Arial" panose="020B0604020202020204" pitchFamily="34" charset="0"/>
                <a:cs typeface="Arial" panose="020B0604020202020204" pitchFamily="34" charset="0"/>
              </a:rPr>
              <a:t>cyklosporynę</a:t>
            </a:r>
            <a:r>
              <a:rPr lang="pl-PL" sz="2400" b="1" dirty="0" smtClean="0">
                <a:solidFill>
                  <a:srgbClr val="0070C0"/>
                </a:solidFill>
                <a:latin typeface="Arial" panose="020B0604020202020204" pitchFamily="34" charset="0"/>
                <a:cs typeface="Arial" panose="020B0604020202020204" pitchFamily="34" charset="0"/>
              </a:rPr>
              <a:t>,  </a:t>
            </a:r>
            <a:r>
              <a:rPr lang="pl-PL" sz="2400" b="1" dirty="0" err="1" smtClean="0">
                <a:solidFill>
                  <a:srgbClr val="0070C0"/>
                </a:solidFill>
                <a:latin typeface="Arial" panose="020B0604020202020204" pitchFamily="34" charset="0"/>
                <a:cs typeface="Arial" panose="020B0604020202020204" pitchFamily="34" charset="0"/>
              </a:rPr>
              <a:t>takrolimusa</a:t>
            </a:r>
            <a:r>
              <a:rPr lang="pl-PL" sz="2400" b="1" dirty="0" smtClean="0">
                <a:solidFill>
                  <a:srgbClr val="0070C0"/>
                </a:solidFill>
                <a:latin typeface="Arial" panose="020B0604020202020204" pitchFamily="34" charset="0"/>
                <a:cs typeface="Arial" panose="020B0604020202020204" pitchFamily="34" charset="0"/>
              </a:rPr>
              <a:t>  </a:t>
            </a:r>
            <a:r>
              <a:rPr lang="pl-PL" sz="2400" b="1" dirty="0">
                <a:solidFill>
                  <a:srgbClr val="0070C0"/>
                </a:solidFill>
                <a:latin typeface="Arial" panose="020B0604020202020204" pitchFamily="34" charset="0"/>
                <a:cs typeface="Arial" panose="020B0604020202020204" pitchFamily="34" charset="0"/>
              </a:rPr>
              <a:t>i </a:t>
            </a:r>
            <a:r>
              <a:rPr lang="pl-PL" sz="2400" b="1" dirty="0" smtClean="0">
                <a:solidFill>
                  <a:srgbClr val="0070C0"/>
                </a:solidFill>
                <a:latin typeface="Arial" panose="020B0604020202020204" pitchFamily="34" charset="0"/>
                <a:cs typeface="Arial" panose="020B0604020202020204" pitchFamily="34" charset="0"/>
              </a:rPr>
              <a:t> </a:t>
            </a:r>
            <a:r>
              <a:rPr lang="pl-PL" sz="2400" b="1" dirty="0" err="1" smtClean="0">
                <a:solidFill>
                  <a:srgbClr val="0070C0"/>
                </a:solidFill>
                <a:latin typeface="Arial" panose="020B0604020202020204" pitchFamily="34" charset="0"/>
                <a:cs typeface="Arial" panose="020B0604020202020204" pitchFamily="34" charset="0"/>
              </a:rPr>
              <a:t>rapamycynę</a:t>
            </a:r>
            <a:endParaRPr lang="pl-PL" sz="2400" b="1" dirty="0" smtClean="0">
              <a:solidFill>
                <a:srgbClr val="0070C0"/>
              </a:solidFill>
              <a:latin typeface="Arial" panose="020B0604020202020204" pitchFamily="34" charset="0"/>
              <a:cs typeface="Arial" panose="020B0604020202020204" pitchFamily="34" charset="0"/>
            </a:endParaRPr>
          </a:p>
        </p:txBody>
      </p:sp>
      <p:pic>
        <p:nvPicPr>
          <p:cNvPr id="5" name="Symbol zastępczy zawartości 4" descr="białka wiążące immunofiliny.jpg"/>
          <p:cNvPicPr>
            <a:picLocks noChangeAspect="1"/>
          </p:cNvPicPr>
          <p:nvPr/>
        </p:nvPicPr>
        <p:blipFill>
          <a:blip r:embed="rId4" cstate="print"/>
          <a:stretch>
            <a:fillRect/>
          </a:stretch>
        </p:blipFill>
        <p:spPr>
          <a:xfrm>
            <a:off x="2367973" y="1468871"/>
            <a:ext cx="6987708" cy="5689283"/>
          </a:xfrm>
          <a:prstGeom prst="rect">
            <a:avLst/>
          </a:prstGeom>
        </p:spPr>
      </p:pic>
      <p:sp>
        <p:nvSpPr>
          <p:cNvPr id="6" name="Strzałka w prawo 5"/>
          <p:cNvSpPr/>
          <p:nvPr/>
        </p:nvSpPr>
        <p:spPr>
          <a:xfrm>
            <a:off x="1569129" y="46482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Strzałka w prawo 6"/>
          <p:cNvSpPr/>
          <p:nvPr/>
        </p:nvSpPr>
        <p:spPr>
          <a:xfrm flipH="1">
            <a:off x="7543800" y="37338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1798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2460978" y="2534482"/>
            <a:ext cx="7429608" cy="2031325"/>
          </a:xfrm>
          <a:prstGeom prst="rect">
            <a:avLst/>
          </a:prstGeom>
        </p:spPr>
        <p:txBody>
          <a:bodyPr wrap="square">
            <a:spAutoFit/>
          </a:bodyPr>
          <a:lstStyle/>
          <a:p>
            <a:pPr algn="just"/>
            <a:r>
              <a:rPr lang="pl-PL" dirty="0" smtClean="0">
                <a:latin typeface="Arial" panose="020B0604020202020204" pitchFamily="34" charset="0"/>
                <a:cs typeface="Arial" panose="020B0604020202020204" pitchFamily="34" charset="0"/>
              </a:rPr>
              <a:t>Przeciwciała </a:t>
            </a:r>
            <a:r>
              <a:rPr lang="pl-PL" dirty="0">
                <a:latin typeface="Arial" panose="020B0604020202020204" pitchFamily="34" charset="0"/>
                <a:cs typeface="Arial" panose="020B0604020202020204" pitchFamily="34" charset="0"/>
              </a:rPr>
              <a:t>monoklonalne przeciwciała otrzymane metodą inżynierii genetycznej, wykazujące swoistość tylko w stosunku do jednego antygenu. Przeciwciała monoklonalne stosowane są również w onkologii. Lekiem zarejestrowanym w Polsce, należącym do tej grupy jest </a:t>
            </a:r>
            <a:r>
              <a:rPr lang="pl-PL" b="1" dirty="0" err="1">
                <a:latin typeface="Arial" panose="020B0604020202020204" pitchFamily="34" charset="0"/>
                <a:cs typeface="Arial" panose="020B0604020202020204" pitchFamily="34" charset="0"/>
              </a:rPr>
              <a:t>basiliksimab</a:t>
            </a:r>
            <a:r>
              <a:rPr lang="pl-PL" dirty="0">
                <a:latin typeface="Arial" panose="020B0604020202020204" pitchFamily="34" charset="0"/>
                <a:cs typeface="Arial" panose="020B0604020202020204" pitchFamily="34" charset="0"/>
              </a:rPr>
              <a:t>, który jest wskazany w zapobieganiu ostrego odrzucenia przeszczepu nerki. Leki z tej grupy przeznaczone są do lecznictwa zamkniętego.</a:t>
            </a:r>
          </a:p>
        </p:txBody>
      </p:sp>
      <p:sp>
        <p:nvSpPr>
          <p:cNvPr id="6" name="Prostokąt 5"/>
          <p:cNvSpPr/>
          <p:nvPr/>
        </p:nvSpPr>
        <p:spPr>
          <a:xfrm>
            <a:off x="1827613" y="2083874"/>
            <a:ext cx="3185487" cy="369332"/>
          </a:xfrm>
          <a:prstGeom prst="rect">
            <a:avLst/>
          </a:prstGeom>
        </p:spPr>
        <p:txBody>
          <a:bodyPr wrap="none">
            <a:spAutoFit/>
          </a:bodyPr>
          <a:lstStyle/>
          <a:p>
            <a:r>
              <a:rPr lang="pl-PL" b="1" dirty="0">
                <a:solidFill>
                  <a:srgbClr val="FF0000"/>
                </a:solidFill>
                <a:latin typeface="Arial" panose="020B0604020202020204" pitchFamily="34" charset="0"/>
                <a:cs typeface="Arial" panose="020B0604020202020204" pitchFamily="34" charset="0"/>
              </a:rPr>
              <a:t>Przeciwciała monoklonalne</a:t>
            </a:r>
          </a:p>
        </p:txBody>
      </p:sp>
    </p:spTree>
    <p:extLst>
      <p:ext uri="{BB962C8B-B14F-4D97-AF65-F5344CB8AC3E}">
        <p14:creationId xmlns:p14="http://schemas.microsoft.com/office/powerpoint/2010/main" val="305875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2493724" y="1648081"/>
            <a:ext cx="8682276" cy="1200329"/>
          </a:xfrm>
          <a:prstGeom prst="rect">
            <a:avLst/>
          </a:prstGeom>
        </p:spPr>
        <p:txBody>
          <a:bodyPr wrap="square">
            <a:spAutoFit/>
          </a:bodyPr>
          <a:lstStyle/>
          <a:p>
            <a:pPr algn="just"/>
            <a:r>
              <a:rPr lang="pl-PL" dirty="0" err="1" smtClean="0">
                <a:latin typeface="Arial" panose="020B0604020202020204" pitchFamily="34" charset="0"/>
                <a:cs typeface="Arial" panose="020B0604020202020204" pitchFamily="34" charset="0"/>
              </a:rPr>
              <a:t>Glikokortykosteroidy</a:t>
            </a:r>
            <a:r>
              <a:rPr lang="pl-PL" dirty="0" smtClean="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to</a:t>
            </a:r>
            <a:r>
              <a:rPr lang="pl-PL" b="1" dirty="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hormony sterydowe, wykorzystywane w medycynie za sprawą ich działania przeciwzapalnego, przeciwalergicznego i immunosupresyjnego. Kortykosterydy wpływają na organizm, modyfikując pracę wielu organów oraz wpływając na układ immunologiczny</a:t>
            </a:r>
            <a:r>
              <a:rPr lang="pl-PL" dirty="0" smtClean="0">
                <a:latin typeface="Arial" panose="020B0604020202020204" pitchFamily="34" charset="0"/>
                <a:cs typeface="Arial" panose="020B0604020202020204" pitchFamily="34" charset="0"/>
              </a:rPr>
              <a:t>.</a:t>
            </a:r>
            <a:endParaRPr lang="pl-PL" dirty="0">
              <a:latin typeface="Arial" panose="020B0604020202020204" pitchFamily="34" charset="0"/>
              <a:cs typeface="Arial" panose="020B0604020202020204" pitchFamily="34" charset="0"/>
            </a:endParaRPr>
          </a:p>
        </p:txBody>
      </p:sp>
      <p:sp>
        <p:nvSpPr>
          <p:cNvPr id="6" name="Prostokąt 5"/>
          <p:cNvSpPr/>
          <p:nvPr/>
        </p:nvSpPr>
        <p:spPr>
          <a:xfrm>
            <a:off x="1608484" y="1270084"/>
            <a:ext cx="2492990" cy="369332"/>
          </a:xfrm>
          <a:prstGeom prst="rect">
            <a:avLst/>
          </a:prstGeom>
        </p:spPr>
        <p:txBody>
          <a:bodyPr wrap="none">
            <a:spAutoFit/>
          </a:bodyPr>
          <a:lstStyle/>
          <a:p>
            <a:r>
              <a:rPr lang="pl-PL" b="1" dirty="0" err="1">
                <a:solidFill>
                  <a:srgbClr val="FF0000"/>
                </a:solidFill>
                <a:latin typeface="Arial" panose="020B0604020202020204" pitchFamily="34" charset="0"/>
                <a:cs typeface="Arial" panose="020B0604020202020204" pitchFamily="34" charset="0"/>
              </a:rPr>
              <a:t>Glikokortykosteroidy</a:t>
            </a:r>
            <a:endParaRPr lang="pl-PL" b="1" dirty="0">
              <a:solidFill>
                <a:srgbClr val="FF0000"/>
              </a:solidFill>
              <a:latin typeface="Arial" panose="020B0604020202020204" pitchFamily="34" charset="0"/>
              <a:cs typeface="Arial" panose="020B0604020202020204" pitchFamily="34" charset="0"/>
            </a:endParaRPr>
          </a:p>
        </p:txBody>
      </p:sp>
      <p:sp>
        <p:nvSpPr>
          <p:cNvPr id="7" name="Prostokąt 6"/>
          <p:cNvSpPr/>
          <p:nvPr/>
        </p:nvSpPr>
        <p:spPr>
          <a:xfrm>
            <a:off x="6134824" y="3164681"/>
            <a:ext cx="5554840" cy="3416320"/>
          </a:xfrm>
          <a:prstGeom prst="rect">
            <a:avLst/>
          </a:prstGeom>
        </p:spPr>
        <p:txBody>
          <a:bodyPr wrap="square">
            <a:spAutoFit/>
          </a:bodyPr>
          <a:lstStyle/>
          <a:p>
            <a:pPr algn="just"/>
            <a:r>
              <a:rPr lang="pl-PL" b="1" dirty="0" err="1" smtClean="0">
                <a:latin typeface="Arial" panose="020B0604020202020204" pitchFamily="34" charset="0"/>
                <a:cs typeface="Arial" panose="020B0604020202020204" pitchFamily="34" charset="0"/>
              </a:rPr>
              <a:t>Prednizon</a:t>
            </a:r>
            <a:r>
              <a:rPr lang="pl-PL" dirty="0" smtClean="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 w organizmie przekształca się do aktywnej postaci, </a:t>
            </a:r>
            <a:r>
              <a:rPr lang="pl-PL" b="1" dirty="0" err="1">
                <a:latin typeface="Arial" panose="020B0604020202020204" pitchFamily="34" charset="0"/>
                <a:cs typeface="Arial" panose="020B0604020202020204" pitchFamily="34" charset="0"/>
              </a:rPr>
              <a:t>prednizolonu</a:t>
            </a:r>
            <a:r>
              <a:rPr lang="pl-PL" dirty="0">
                <a:latin typeface="Arial" panose="020B0604020202020204" pitchFamily="34" charset="0"/>
                <a:cs typeface="Arial" panose="020B0604020202020204" pitchFamily="34" charset="0"/>
              </a:rPr>
              <a:t>. Lek ten działa poprzez hamowanie namnażania się cytotoksycznych limfocytów T. Substancja ta stosowana jest w zapobieganiu odrzucenia przeszczepów, poza tym jest wskazany w leczeniu zaburzeń endokrynologicznych, chorób reumatycznych oraz w paliatywnej terapii pacjentów onkologicznych. Do najczęstszych działań niepożądanych należy zatrzymanie wody i sodu w organizmie, kwasica </a:t>
            </a:r>
            <a:r>
              <a:rPr lang="pl-PL" dirty="0" err="1">
                <a:latin typeface="Arial" panose="020B0604020202020204" pitchFamily="34" charset="0"/>
                <a:cs typeface="Arial" panose="020B0604020202020204" pitchFamily="34" charset="0"/>
              </a:rPr>
              <a:t>hiperkaliemiczna</a:t>
            </a:r>
            <a:r>
              <a:rPr lang="pl-PL" dirty="0">
                <a:latin typeface="Arial" panose="020B0604020202020204" pitchFamily="34" charset="0"/>
                <a:cs typeface="Arial" panose="020B0604020202020204" pitchFamily="34" charset="0"/>
              </a:rPr>
              <a:t> oraz zastoinowa choroba serca.</a:t>
            </a:r>
          </a:p>
        </p:txBody>
      </p:sp>
      <p:sp>
        <p:nvSpPr>
          <p:cNvPr id="8" name="Prostokąt 7"/>
          <p:cNvSpPr/>
          <p:nvPr/>
        </p:nvSpPr>
        <p:spPr>
          <a:xfrm>
            <a:off x="491865" y="3164681"/>
            <a:ext cx="4734891" cy="3693319"/>
          </a:xfrm>
          <a:prstGeom prst="rect">
            <a:avLst/>
          </a:prstGeom>
        </p:spPr>
        <p:txBody>
          <a:bodyPr wrap="square">
            <a:spAutoFit/>
          </a:bodyPr>
          <a:lstStyle/>
          <a:p>
            <a:pPr algn="just"/>
            <a:r>
              <a:rPr lang="pl-PL" b="1" dirty="0" err="1">
                <a:latin typeface="Arial" panose="020B0604020202020204" pitchFamily="34" charset="0"/>
                <a:cs typeface="Arial" panose="020B0604020202020204" pitchFamily="34" charset="0"/>
              </a:rPr>
              <a:t>Metyloprednizolon</a:t>
            </a:r>
            <a:r>
              <a:rPr lang="pl-PL" dirty="0">
                <a:latin typeface="Arial" panose="020B0604020202020204" pitchFamily="34" charset="0"/>
                <a:cs typeface="Arial" panose="020B0604020202020204" pitchFamily="34" charset="0"/>
              </a:rPr>
              <a:t> – syntetyczny </a:t>
            </a:r>
            <a:r>
              <a:rPr lang="pl-PL" dirty="0" err="1">
                <a:latin typeface="Arial" panose="020B0604020202020204" pitchFamily="34" charset="0"/>
                <a:cs typeface="Arial" panose="020B0604020202020204" pitchFamily="34" charset="0"/>
              </a:rPr>
              <a:t>glikokortykosteroid</a:t>
            </a:r>
            <a:r>
              <a:rPr lang="pl-PL" dirty="0">
                <a:latin typeface="Arial" panose="020B0604020202020204" pitchFamily="34" charset="0"/>
                <a:cs typeface="Arial" panose="020B0604020202020204" pitchFamily="34" charset="0"/>
              </a:rPr>
              <a:t>, o długim i silnym działaniu przeciwzapalnym i immunosupresyjnym. Lek ten stosowany jest w uzupełnieniu terapii immunosupresyjnej po przeszczepie narządów. Poza tym lek ten stosowany jest w zaburzeniach </a:t>
            </a:r>
            <a:r>
              <a:rPr lang="pl-PL" dirty="0" err="1">
                <a:latin typeface="Arial" panose="020B0604020202020204" pitchFamily="34" charset="0"/>
                <a:cs typeface="Arial" panose="020B0604020202020204" pitchFamily="34" charset="0"/>
              </a:rPr>
              <a:t>endokrynnych</a:t>
            </a:r>
            <a:r>
              <a:rPr lang="pl-PL" dirty="0">
                <a:latin typeface="Arial" panose="020B0604020202020204" pitchFamily="34" charset="0"/>
                <a:cs typeface="Arial" panose="020B0604020202020204" pitchFamily="34" charset="0"/>
              </a:rPr>
              <a:t>, chorobach skóry oraz chorobach układu kostno-stawowego. Lek może powodować zwiększenie ryzyka krwawienia z przewodu pokarmowego, zmniejszenie tolerancji glukozy oraz może zwiększać ryzyko infekcji.</a:t>
            </a:r>
          </a:p>
        </p:txBody>
      </p:sp>
    </p:spTree>
    <p:extLst>
      <p:ext uri="{BB962C8B-B14F-4D97-AF65-F5344CB8AC3E}">
        <p14:creationId xmlns:p14="http://schemas.microsoft.com/office/powerpoint/2010/main" val="84367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Glikokortykoidy</a:t>
            </a:r>
          </a:p>
        </p:txBody>
      </p:sp>
      <p:sp>
        <p:nvSpPr>
          <p:cNvPr id="8" name="Prostokąt 7"/>
          <p:cNvSpPr/>
          <p:nvPr/>
        </p:nvSpPr>
        <p:spPr>
          <a:xfrm>
            <a:off x="2739771" y="1926328"/>
            <a:ext cx="6096000" cy="646331"/>
          </a:xfrm>
          <a:prstGeom prst="rect">
            <a:avLst/>
          </a:prstGeom>
        </p:spPr>
        <p:txBody>
          <a:bodyPr>
            <a:spAutoFit/>
          </a:bodyPr>
          <a:lstStyle/>
          <a:p>
            <a:pPr algn="ctr"/>
            <a:r>
              <a:rPr lang="pl-PL" b="1" dirty="0" smtClean="0">
                <a:latin typeface="Arial" panose="020B0604020202020204" pitchFamily="34" charset="0"/>
                <a:cs typeface="Arial" panose="020B0604020202020204" pitchFamily="34" charset="0"/>
              </a:rPr>
              <a:t>Glikokortykoidy</a:t>
            </a:r>
            <a:r>
              <a:rPr lang="pl-PL" dirty="0" smtClean="0">
                <a:latin typeface="Arial" panose="020B0604020202020204" pitchFamily="34" charset="0"/>
                <a:cs typeface="Arial" panose="020B0604020202020204" pitchFamily="34" charset="0"/>
              </a:rPr>
              <a:t> są najsilniej działającymi naturalnymi modulatorami odpowiedzi immunologicznej.</a:t>
            </a:r>
            <a:endParaRPr lang="pl-PL" dirty="0">
              <a:latin typeface="Arial" panose="020B0604020202020204" pitchFamily="34" charset="0"/>
              <a:cs typeface="Arial" panose="020B0604020202020204" pitchFamily="34" charset="0"/>
            </a:endParaRPr>
          </a:p>
        </p:txBody>
      </p:sp>
      <p:sp>
        <p:nvSpPr>
          <p:cNvPr id="9" name="Prostokąt 8"/>
          <p:cNvSpPr/>
          <p:nvPr/>
        </p:nvSpPr>
        <p:spPr>
          <a:xfrm>
            <a:off x="3002298" y="3380161"/>
            <a:ext cx="1556836" cy="369332"/>
          </a:xfrm>
          <a:prstGeom prst="rect">
            <a:avLst/>
          </a:prstGeom>
        </p:spPr>
        <p:txBody>
          <a:bodyPr wrap="none">
            <a:spAutoFit/>
          </a:bodyPr>
          <a:lstStyle/>
          <a:p>
            <a:r>
              <a:rPr lang="pl-PL" dirty="0">
                <a:latin typeface="Arial" panose="020B0604020202020204" pitchFamily="34" charset="0"/>
                <a:cs typeface="Arial" panose="020B0604020202020204" pitchFamily="34" charset="0"/>
              </a:rPr>
              <a:t>Wpływają na:</a:t>
            </a:r>
          </a:p>
        </p:txBody>
      </p:sp>
      <p:sp>
        <p:nvSpPr>
          <p:cNvPr id="11" name="Prostokąt 10"/>
          <p:cNvSpPr/>
          <p:nvPr/>
        </p:nvSpPr>
        <p:spPr>
          <a:xfrm>
            <a:off x="4388548" y="3749493"/>
            <a:ext cx="3456813" cy="1338828"/>
          </a:xfrm>
          <a:prstGeom prst="rect">
            <a:avLst/>
          </a:prstGeom>
        </p:spPr>
        <p:txBody>
          <a:bodyPr wrap="square">
            <a:spAutoFit/>
          </a:bodyPr>
          <a:lstStyle/>
          <a:p>
            <a:pPr marL="285750" indent="-285750">
              <a:lnSpc>
                <a:spcPct val="150000"/>
              </a:lnSpc>
              <a:buFont typeface="Calibri" panose="020F0502020204030204" pitchFamily="34" charset="0"/>
              <a:buChar char="―"/>
            </a:pPr>
            <a:r>
              <a:rPr lang="pl-PL" dirty="0">
                <a:latin typeface="Arial" panose="020B0604020202020204" pitchFamily="34" charset="0"/>
                <a:cs typeface="Arial" panose="020B0604020202020204" pitchFamily="34" charset="0"/>
              </a:rPr>
              <a:t>Dystrybucję krwinek białych </a:t>
            </a:r>
          </a:p>
          <a:p>
            <a:pPr marL="285750" indent="-285750">
              <a:lnSpc>
                <a:spcPct val="150000"/>
              </a:lnSpc>
              <a:buFont typeface="Calibri" panose="020F0502020204030204" pitchFamily="34" charset="0"/>
              <a:buChar char="―"/>
            </a:pPr>
            <a:r>
              <a:rPr lang="pl-PL" dirty="0">
                <a:latin typeface="Arial" panose="020B0604020202020204" pitchFamily="34" charset="0"/>
                <a:cs typeface="Arial" panose="020B0604020202020204" pitchFamily="34" charset="0"/>
              </a:rPr>
              <a:t>Ilość krwinek białych </a:t>
            </a:r>
          </a:p>
          <a:p>
            <a:pPr marL="285750" indent="-285750">
              <a:lnSpc>
                <a:spcPct val="150000"/>
              </a:lnSpc>
              <a:buFont typeface="Calibri" panose="020F0502020204030204" pitchFamily="34" charset="0"/>
              <a:buChar char="―"/>
            </a:pPr>
            <a:r>
              <a:rPr lang="pl-PL" dirty="0">
                <a:latin typeface="Arial" panose="020B0604020202020204" pitchFamily="34" charset="0"/>
                <a:cs typeface="Arial" panose="020B0604020202020204" pitchFamily="34" charset="0"/>
              </a:rPr>
              <a:t>Produkcję cytokin</a:t>
            </a:r>
          </a:p>
        </p:txBody>
      </p:sp>
    </p:spTree>
    <p:extLst>
      <p:ext uri="{BB962C8B-B14F-4D97-AF65-F5344CB8AC3E}">
        <p14:creationId xmlns:p14="http://schemas.microsoft.com/office/powerpoint/2010/main" val="394493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Wpływ  </a:t>
            </a:r>
            <a:r>
              <a:rPr lang="pl-PL" sz="2400" b="1" dirty="0" err="1" smtClean="0">
                <a:solidFill>
                  <a:srgbClr val="0070C0"/>
                </a:solidFill>
                <a:latin typeface="Arial" panose="020B0604020202020204" pitchFamily="34" charset="0"/>
                <a:cs typeface="Arial" panose="020B0604020202020204" pitchFamily="34" charset="0"/>
              </a:rPr>
              <a:t>glikokortykosteroidów</a:t>
            </a:r>
            <a:r>
              <a:rPr lang="pl-PL" sz="2400" b="1" dirty="0" smtClean="0">
                <a:solidFill>
                  <a:srgbClr val="0070C0"/>
                </a:solidFill>
                <a:latin typeface="Arial" panose="020B0604020202020204" pitchFamily="34" charset="0"/>
                <a:cs typeface="Arial" panose="020B0604020202020204" pitchFamily="34" charset="0"/>
              </a:rPr>
              <a:t>  na  transkrypcję  </a:t>
            </a:r>
            <a:r>
              <a:rPr lang="pl-PL" sz="2400" b="1" dirty="0">
                <a:solidFill>
                  <a:srgbClr val="0070C0"/>
                </a:solidFill>
                <a:latin typeface="Arial" panose="020B0604020202020204" pitchFamily="34" charset="0"/>
                <a:cs typeface="Arial" panose="020B0604020202020204" pitchFamily="34" charset="0"/>
              </a:rPr>
              <a:t>genów</a:t>
            </a:r>
            <a:endParaRPr lang="pl-PL" sz="2400" b="1" dirty="0" smtClean="0">
              <a:solidFill>
                <a:srgbClr val="0070C0"/>
              </a:solidFill>
              <a:latin typeface="Arial" panose="020B0604020202020204" pitchFamily="34" charset="0"/>
              <a:cs typeface="Arial" panose="020B0604020202020204" pitchFamily="34" charset="0"/>
            </a:endParaRPr>
          </a:p>
        </p:txBody>
      </p:sp>
      <p:pic>
        <p:nvPicPr>
          <p:cNvPr id="5" name="Symbol zastępczy zawartości 4" descr="wpływ steroidów na transkrypcję genów.jpg"/>
          <p:cNvPicPr>
            <a:picLocks noChangeAspect="1"/>
          </p:cNvPicPr>
          <p:nvPr/>
        </p:nvPicPr>
        <p:blipFill>
          <a:blip r:embed="rId3" cstate="print"/>
          <a:stretch>
            <a:fillRect/>
          </a:stretch>
        </p:blipFill>
        <p:spPr>
          <a:xfrm>
            <a:off x="627639" y="1427281"/>
            <a:ext cx="5010291" cy="4525963"/>
          </a:xfrm>
          <a:prstGeom prst="rect">
            <a:avLst/>
          </a:prstGeom>
        </p:spPr>
      </p:pic>
      <p:sp>
        <p:nvSpPr>
          <p:cNvPr id="6" name="pole tekstowe 5"/>
          <p:cNvSpPr txBox="1"/>
          <p:nvPr/>
        </p:nvSpPr>
        <p:spPr>
          <a:xfrm>
            <a:off x="6800088" y="4769108"/>
            <a:ext cx="4575048" cy="1477328"/>
          </a:xfrm>
          <a:prstGeom prst="rect">
            <a:avLst/>
          </a:prstGeom>
          <a:noFill/>
        </p:spPr>
        <p:txBody>
          <a:bodyPr wrap="square" rtlCol="0">
            <a:spAutoFit/>
          </a:bodyPr>
          <a:lstStyle/>
          <a:p>
            <a:r>
              <a:rPr lang="pl-PL" dirty="0" smtClean="0">
                <a:latin typeface="Arial" panose="020B0604020202020204" pitchFamily="34" charset="0"/>
                <a:cs typeface="Arial" panose="020B0604020202020204" pitchFamily="34" charset="0"/>
                <a:sym typeface="Symbol"/>
              </a:rPr>
              <a:t>Rekrutacja czynników transkrypcyjnych do promotorów genów kodujących produkty o działaniu antyzapalnym, np.  I kappa B, </a:t>
            </a:r>
            <a:r>
              <a:rPr lang="pl-PL" b="1" dirty="0" smtClean="0">
                <a:solidFill>
                  <a:srgbClr val="0070C0"/>
                </a:solidFill>
                <a:latin typeface="Arial" panose="020B0604020202020204" pitchFamily="34" charset="0"/>
                <a:cs typeface="Arial" panose="020B0604020202020204" pitchFamily="34" charset="0"/>
                <a:sym typeface="Symbol"/>
              </a:rPr>
              <a:t>IL-10</a:t>
            </a:r>
            <a:r>
              <a:rPr lang="pl-PL" dirty="0" smtClean="0">
                <a:solidFill>
                  <a:srgbClr val="0070C0"/>
                </a:solidFill>
                <a:latin typeface="Arial" panose="020B0604020202020204" pitchFamily="34" charset="0"/>
                <a:cs typeface="Arial" panose="020B0604020202020204" pitchFamily="34" charset="0"/>
                <a:sym typeface="Symbol"/>
              </a:rPr>
              <a:t>, </a:t>
            </a:r>
            <a:r>
              <a:rPr lang="pl-PL" b="1" dirty="0" err="1" smtClean="0">
                <a:solidFill>
                  <a:srgbClr val="0070C0"/>
                </a:solidFill>
                <a:latin typeface="Arial" panose="020B0604020202020204" pitchFamily="34" charset="0"/>
                <a:cs typeface="Arial" panose="020B0604020202020204" pitchFamily="34" charset="0"/>
                <a:sym typeface="Symbol"/>
              </a:rPr>
              <a:t>lipokortyna</a:t>
            </a:r>
            <a:r>
              <a:rPr lang="pl-PL" b="1" dirty="0" smtClean="0">
                <a:solidFill>
                  <a:srgbClr val="0070C0"/>
                </a:solidFill>
                <a:latin typeface="Arial" panose="020B0604020202020204" pitchFamily="34" charset="0"/>
                <a:cs typeface="Arial" panose="020B0604020202020204" pitchFamily="34" charset="0"/>
                <a:sym typeface="Symbol"/>
              </a:rPr>
              <a:t> 1 (</a:t>
            </a:r>
            <a:r>
              <a:rPr lang="pl-PL" b="1" dirty="0" err="1" smtClean="0">
                <a:solidFill>
                  <a:srgbClr val="0070C0"/>
                </a:solidFill>
                <a:latin typeface="Arial" panose="020B0604020202020204" pitchFamily="34" charset="0"/>
                <a:cs typeface="Arial" panose="020B0604020202020204" pitchFamily="34" charset="0"/>
                <a:sym typeface="Symbol"/>
              </a:rPr>
              <a:t>aneksyna</a:t>
            </a:r>
            <a:r>
              <a:rPr lang="pl-PL" b="1" dirty="0" smtClean="0">
                <a:solidFill>
                  <a:srgbClr val="0070C0"/>
                </a:solidFill>
                <a:latin typeface="Arial" panose="020B0604020202020204" pitchFamily="34" charset="0"/>
                <a:cs typeface="Arial" panose="020B0604020202020204" pitchFamily="34" charset="0"/>
                <a:sym typeface="Symbol"/>
              </a:rPr>
              <a:t> 1)</a:t>
            </a:r>
            <a:r>
              <a:rPr lang="pl-PL" dirty="0" smtClean="0">
                <a:latin typeface="Arial" panose="020B0604020202020204" pitchFamily="34" charset="0"/>
                <a:cs typeface="Arial" panose="020B0604020202020204" pitchFamily="34" charset="0"/>
                <a:sym typeface="Symbol"/>
              </a:rPr>
              <a:t>, alfa-2-mikroglobulina.</a:t>
            </a:r>
            <a:r>
              <a:rPr lang="pl-PL" dirty="0" smtClean="0">
                <a:latin typeface="Arial" panose="020B0604020202020204" pitchFamily="34" charset="0"/>
                <a:cs typeface="Arial" panose="020B0604020202020204" pitchFamily="34" charset="0"/>
              </a:rPr>
              <a:t> </a:t>
            </a:r>
            <a:endParaRPr lang="pl-PL" dirty="0">
              <a:latin typeface="Arial" panose="020B0604020202020204" pitchFamily="34" charset="0"/>
              <a:cs typeface="Arial" panose="020B0604020202020204" pitchFamily="34" charset="0"/>
            </a:endParaRPr>
          </a:p>
        </p:txBody>
      </p:sp>
      <p:sp>
        <p:nvSpPr>
          <p:cNvPr id="7" name="Strzałka w prawo 6"/>
          <p:cNvSpPr/>
          <p:nvPr/>
        </p:nvSpPr>
        <p:spPr>
          <a:xfrm>
            <a:off x="5722728" y="4088150"/>
            <a:ext cx="924960" cy="248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trzałka w prawo 7"/>
          <p:cNvSpPr/>
          <p:nvPr/>
        </p:nvSpPr>
        <p:spPr>
          <a:xfrm>
            <a:off x="5722728" y="5383550"/>
            <a:ext cx="924960" cy="248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rostokąt 8"/>
          <p:cNvSpPr/>
          <p:nvPr/>
        </p:nvSpPr>
        <p:spPr>
          <a:xfrm>
            <a:off x="6800088" y="3690263"/>
            <a:ext cx="5279136" cy="646331"/>
          </a:xfrm>
          <a:prstGeom prst="rect">
            <a:avLst/>
          </a:prstGeom>
          <a:ln>
            <a:noFill/>
          </a:ln>
        </p:spPr>
        <p:txBody>
          <a:bodyPr wrap="square">
            <a:spAutoFit/>
          </a:bodyPr>
          <a:lstStyle/>
          <a:p>
            <a:r>
              <a:rPr lang="pl-PL" dirty="0">
                <a:latin typeface="Arial" panose="020B0604020202020204" pitchFamily="34" charset="0"/>
                <a:cs typeface="Arial" panose="020B0604020202020204" pitchFamily="34" charset="0"/>
              </a:rPr>
              <a:t>Blokowanie promotorów genów kodujących cytokiny prozapalne, np. </a:t>
            </a:r>
            <a:r>
              <a:rPr lang="pl-PL" b="1" dirty="0" smtClean="0">
                <a:solidFill>
                  <a:srgbClr val="0070C0"/>
                </a:solidFill>
                <a:latin typeface="Arial" panose="020B0604020202020204" pitchFamily="34" charset="0"/>
                <a:cs typeface="Arial" panose="020B0604020202020204" pitchFamily="34" charset="0"/>
              </a:rPr>
              <a:t>IL-1</a:t>
            </a:r>
            <a:r>
              <a:rPr lang="pl-PL" dirty="0">
                <a:solidFill>
                  <a:srgbClr val="0070C0"/>
                </a:solidFill>
                <a:latin typeface="Arial" panose="020B0604020202020204" pitchFamily="34" charset="0"/>
                <a:cs typeface="Arial" panose="020B0604020202020204" pitchFamily="34" charset="0"/>
              </a:rPr>
              <a:t>, </a:t>
            </a:r>
            <a:r>
              <a:rPr lang="pl-PL" b="1" dirty="0">
                <a:solidFill>
                  <a:srgbClr val="0070C0"/>
                </a:solidFill>
                <a:latin typeface="Arial" panose="020B0604020202020204" pitchFamily="34" charset="0"/>
                <a:cs typeface="Arial" panose="020B0604020202020204" pitchFamily="34" charset="0"/>
              </a:rPr>
              <a:t>IL-6</a:t>
            </a:r>
            <a:r>
              <a:rPr lang="pl-PL" dirty="0">
                <a:solidFill>
                  <a:srgbClr val="0070C0"/>
                </a:solidFill>
                <a:latin typeface="Arial" panose="020B0604020202020204" pitchFamily="34" charset="0"/>
                <a:cs typeface="Arial" panose="020B0604020202020204" pitchFamily="34" charset="0"/>
              </a:rPr>
              <a:t>, </a:t>
            </a:r>
            <a:r>
              <a:rPr lang="pl-PL" b="1" dirty="0">
                <a:solidFill>
                  <a:srgbClr val="0070C0"/>
                </a:solidFill>
                <a:latin typeface="Arial" panose="020B0604020202020204" pitchFamily="34" charset="0"/>
                <a:cs typeface="Arial" panose="020B0604020202020204" pitchFamily="34" charset="0"/>
              </a:rPr>
              <a:t>TNF-</a:t>
            </a:r>
            <a:r>
              <a:rPr lang="pl-PL" b="1" dirty="0" smtClean="0">
                <a:solidFill>
                  <a:srgbClr val="0070C0"/>
                </a:solidFill>
                <a:latin typeface="Arial" panose="020B0604020202020204" pitchFamily="34" charset="0"/>
                <a:cs typeface="Arial" panose="020B0604020202020204" pitchFamily="34" charset="0"/>
                <a:sym typeface="Symbol"/>
              </a:rPr>
              <a:t></a:t>
            </a:r>
            <a:r>
              <a:rPr lang="pl-PL" dirty="0" smtClean="0">
                <a:latin typeface="Arial" panose="020B0604020202020204" pitchFamily="34" charset="0"/>
                <a:cs typeface="Arial" panose="020B0604020202020204" pitchFamily="34" charset="0"/>
                <a:sym typeface="Symbol"/>
              </a:rPr>
              <a:t>.</a:t>
            </a:r>
            <a:endParaRPr lang="pl-PL" dirty="0">
              <a:latin typeface="Arial" panose="020B0604020202020204" pitchFamily="34" charset="0"/>
              <a:cs typeface="Arial" panose="020B0604020202020204" pitchFamily="34" charset="0"/>
              <a:sym typeface="Symbol"/>
            </a:endParaRPr>
          </a:p>
        </p:txBody>
      </p:sp>
      <p:pic>
        <p:nvPicPr>
          <p:cNvPr id="2" name="Obraz 1"/>
          <p:cNvPicPr>
            <a:picLocks noChangeAspect="1"/>
          </p:cNvPicPr>
          <p:nvPr/>
        </p:nvPicPr>
        <p:blipFill>
          <a:blip r:embed="rId4"/>
          <a:stretch>
            <a:fillRect/>
          </a:stretch>
        </p:blipFill>
        <p:spPr>
          <a:xfrm>
            <a:off x="491865" y="177258"/>
            <a:ext cx="1116619" cy="1382333"/>
          </a:xfrm>
          <a:prstGeom prst="rect">
            <a:avLst/>
          </a:prstGeom>
        </p:spPr>
      </p:pic>
    </p:spTree>
    <p:extLst>
      <p:ext uri="{BB962C8B-B14F-4D97-AF65-F5344CB8AC3E}">
        <p14:creationId xmlns:p14="http://schemas.microsoft.com/office/powerpoint/2010/main" val="18001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par>
                          <p:cTn id="17" fill="hold">
                            <p:stCondLst>
                              <p:cond delay="1000"/>
                            </p:stCondLst>
                            <p:childTnLst>
                              <p:par>
                                <p:cTn id="18" presetID="55" presetClass="entr" presetSubtype="0" fill="hold"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p:cTn id="20"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21"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22"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a:solidFill>
                  <a:srgbClr val="0070C0"/>
                </a:solidFill>
                <a:latin typeface="Arial" panose="020B0604020202020204" pitchFamily="34" charset="0"/>
                <a:cs typeface="Arial" panose="020B0604020202020204" pitchFamily="34" charset="0"/>
              </a:rPr>
              <a:t>Wybiórczy wpływ </a:t>
            </a:r>
            <a:r>
              <a:rPr lang="pl-PL" sz="2400" b="1" dirty="0" err="1">
                <a:solidFill>
                  <a:srgbClr val="0070C0"/>
                </a:solidFill>
                <a:latin typeface="Arial" panose="020B0604020202020204" pitchFamily="34" charset="0"/>
                <a:cs typeface="Arial" panose="020B0604020202020204" pitchFamily="34" charset="0"/>
              </a:rPr>
              <a:t>glikokortykosteroidów</a:t>
            </a:r>
            <a:r>
              <a:rPr lang="pl-PL" sz="2400" b="1" dirty="0">
                <a:solidFill>
                  <a:srgbClr val="0070C0"/>
                </a:solidFill>
                <a:latin typeface="Arial" panose="020B0604020202020204" pitchFamily="34" charset="0"/>
                <a:cs typeface="Arial" panose="020B0604020202020204" pitchFamily="34" charset="0"/>
              </a:rPr>
              <a:t> na receptory TLR </a:t>
            </a:r>
          </a:p>
        </p:txBody>
      </p:sp>
      <p:pic>
        <p:nvPicPr>
          <p:cNvPr id="5" name="Obraz 4"/>
          <p:cNvPicPr>
            <a:picLocks noChangeAspect="1"/>
          </p:cNvPicPr>
          <p:nvPr/>
        </p:nvPicPr>
        <p:blipFill>
          <a:blip r:embed="rId3"/>
          <a:stretch>
            <a:fillRect/>
          </a:stretch>
        </p:blipFill>
        <p:spPr>
          <a:xfrm>
            <a:off x="491865" y="177258"/>
            <a:ext cx="1116619" cy="1382333"/>
          </a:xfrm>
          <a:prstGeom prst="rect">
            <a:avLst/>
          </a:prstGeom>
        </p:spPr>
      </p:pic>
      <p:pic>
        <p:nvPicPr>
          <p:cNvPr id="6" name="Symbol zastępczy zawartości 4" descr="wpływ steroidów na TLRs.jpg"/>
          <p:cNvPicPr>
            <a:picLocks noChangeAspect="1"/>
          </p:cNvPicPr>
          <p:nvPr/>
        </p:nvPicPr>
        <p:blipFill>
          <a:blip r:embed="rId4" cstate="print"/>
          <a:stretch>
            <a:fillRect/>
          </a:stretch>
        </p:blipFill>
        <p:spPr>
          <a:xfrm>
            <a:off x="457200" y="1676400"/>
            <a:ext cx="4810125" cy="4486275"/>
          </a:xfrm>
          <a:prstGeom prst="rect">
            <a:avLst/>
          </a:prstGeom>
        </p:spPr>
      </p:pic>
      <p:graphicFrame>
        <p:nvGraphicFramePr>
          <p:cNvPr id="7" name="Tabela 6"/>
          <p:cNvGraphicFramePr>
            <a:graphicFrameLocks noGrp="1"/>
          </p:cNvGraphicFramePr>
          <p:nvPr>
            <p:extLst>
              <p:ext uri="{D42A27DB-BD31-4B8C-83A1-F6EECF244321}">
                <p14:modId xmlns:p14="http://schemas.microsoft.com/office/powerpoint/2010/main" val="771145788"/>
              </p:ext>
            </p:extLst>
          </p:nvPr>
        </p:nvGraphicFramePr>
        <p:xfrm>
          <a:off x="6896208" y="1967305"/>
          <a:ext cx="3930288" cy="1531994"/>
        </p:xfrm>
        <a:graphic>
          <a:graphicData uri="http://schemas.openxmlformats.org/drawingml/2006/table">
            <a:tbl>
              <a:tblPr firstRow="1" bandRow="1">
                <a:tableStyleId>{5940675A-B579-460E-94D1-54222C63F5DA}</a:tableStyleId>
              </a:tblPr>
              <a:tblGrid>
                <a:gridCol w="687513">
                  <a:extLst>
                    <a:ext uri="{9D8B030D-6E8A-4147-A177-3AD203B41FA5}">
                      <a16:colId xmlns:a16="http://schemas.microsoft.com/office/drawing/2014/main" val="20000"/>
                    </a:ext>
                  </a:extLst>
                </a:gridCol>
                <a:gridCol w="787368">
                  <a:extLst>
                    <a:ext uri="{9D8B030D-6E8A-4147-A177-3AD203B41FA5}">
                      <a16:colId xmlns:a16="http://schemas.microsoft.com/office/drawing/2014/main" val="20001"/>
                    </a:ext>
                  </a:extLst>
                </a:gridCol>
                <a:gridCol w="2455407">
                  <a:extLst>
                    <a:ext uri="{9D8B030D-6E8A-4147-A177-3AD203B41FA5}">
                      <a16:colId xmlns:a16="http://schemas.microsoft.com/office/drawing/2014/main" val="20002"/>
                    </a:ext>
                  </a:extLst>
                </a:gridCol>
              </a:tblGrid>
              <a:tr h="442038">
                <a:tc>
                  <a:txBody>
                    <a:bodyPr/>
                    <a:lstStyle/>
                    <a:p>
                      <a:endParaRPr lang="pl-PL" sz="1400" dirty="0">
                        <a:latin typeface="Arial" panose="020B0604020202020204" pitchFamily="34" charset="0"/>
                        <a:cs typeface="Arial" panose="020B0604020202020204" pitchFamily="34" charset="0"/>
                      </a:endParaRPr>
                    </a:p>
                  </a:txBody>
                  <a:tcPr/>
                </a:tc>
                <a:tc>
                  <a:txBody>
                    <a:bodyPr/>
                    <a:lstStyle/>
                    <a:p>
                      <a:pPr algn="ctr"/>
                      <a:r>
                        <a:rPr lang="pl-PL" sz="1400" dirty="0" smtClean="0">
                          <a:latin typeface="Arial" panose="020B0604020202020204" pitchFamily="34" charset="0"/>
                          <a:cs typeface="Arial" panose="020B0604020202020204" pitchFamily="34" charset="0"/>
                        </a:rPr>
                        <a:t>Ligand</a:t>
                      </a:r>
                      <a:endParaRPr lang="pl-PL" sz="1400" dirty="0">
                        <a:latin typeface="Arial" panose="020B0604020202020204" pitchFamily="34" charset="0"/>
                        <a:cs typeface="Arial" panose="020B0604020202020204" pitchFamily="34" charset="0"/>
                      </a:endParaRPr>
                    </a:p>
                  </a:txBody>
                  <a:tcPr anchor="ctr"/>
                </a:tc>
                <a:tc>
                  <a:txBody>
                    <a:bodyPr/>
                    <a:lstStyle/>
                    <a:p>
                      <a:pPr algn="ctr"/>
                      <a:r>
                        <a:rPr lang="pl-PL" sz="1400" dirty="0" smtClean="0">
                          <a:latin typeface="Arial" panose="020B0604020202020204" pitchFamily="34" charset="0"/>
                          <a:cs typeface="Arial" panose="020B0604020202020204" pitchFamily="34" charset="0"/>
                        </a:rPr>
                        <a:t>Komórki</a:t>
                      </a:r>
                      <a:endParaRPr lang="pl-PL"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544978">
                <a:tc>
                  <a:txBody>
                    <a:bodyPr/>
                    <a:lstStyle/>
                    <a:p>
                      <a:r>
                        <a:rPr lang="pl-PL" sz="1400" dirty="0" smtClean="0">
                          <a:latin typeface="Arial" panose="020B0604020202020204" pitchFamily="34" charset="0"/>
                          <a:cs typeface="Arial" panose="020B0604020202020204" pitchFamily="34" charset="0"/>
                        </a:rPr>
                        <a:t>TLR3</a:t>
                      </a:r>
                      <a:endParaRPr lang="pl-PL" sz="1400" dirty="0">
                        <a:latin typeface="Arial" panose="020B0604020202020204" pitchFamily="34" charset="0"/>
                        <a:cs typeface="Arial" panose="020B0604020202020204" pitchFamily="34" charset="0"/>
                      </a:endParaRPr>
                    </a:p>
                  </a:txBody>
                  <a:tcPr anchor="ctr"/>
                </a:tc>
                <a:tc>
                  <a:txBody>
                    <a:bodyPr/>
                    <a:lstStyle/>
                    <a:p>
                      <a:pPr algn="ctr"/>
                      <a:r>
                        <a:rPr lang="pl-PL" sz="1400" dirty="0" err="1" smtClean="0">
                          <a:latin typeface="Arial" panose="020B0604020202020204" pitchFamily="34" charset="0"/>
                          <a:cs typeface="Arial" panose="020B0604020202020204" pitchFamily="34" charset="0"/>
                        </a:rPr>
                        <a:t>dsRNA</a:t>
                      </a:r>
                      <a:endParaRPr lang="pl-PL" sz="1400" dirty="0">
                        <a:latin typeface="Arial" panose="020B0604020202020204" pitchFamily="34" charset="0"/>
                        <a:cs typeface="Arial" panose="020B0604020202020204" pitchFamily="34" charset="0"/>
                      </a:endParaRPr>
                    </a:p>
                  </a:txBody>
                  <a:tcPr anchor="ctr"/>
                </a:tc>
                <a:tc>
                  <a:txBody>
                    <a:bodyPr/>
                    <a:lstStyle/>
                    <a:p>
                      <a:pPr algn="ctr"/>
                      <a:r>
                        <a:rPr lang="pl-PL" sz="1400" dirty="0" smtClean="0">
                          <a:latin typeface="Arial" panose="020B0604020202020204" pitchFamily="34" charset="0"/>
                          <a:cs typeface="Arial" panose="020B0604020202020204" pitchFamily="34" charset="0"/>
                        </a:rPr>
                        <a:t>Komórki dendrytyczne, limfocyty B</a:t>
                      </a:r>
                      <a:endParaRPr lang="pl-PL"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544978">
                <a:tc>
                  <a:txBody>
                    <a:bodyPr/>
                    <a:lstStyle/>
                    <a:p>
                      <a:r>
                        <a:rPr lang="pl-PL" sz="1400" dirty="0" smtClean="0">
                          <a:latin typeface="Arial" panose="020B0604020202020204" pitchFamily="34" charset="0"/>
                          <a:cs typeface="Arial" panose="020B0604020202020204" pitchFamily="34" charset="0"/>
                        </a:rPr>
                        <a:t>TLR4</a:t>
                      </a:r>
                      <a:endParaRPr lang="pl-PL" sz="1400" dirty="0">
                        <a:latin typeface="Arial" panose="020B0604020202020204" pitchFamily="34" charset="0"/>
                        <a:cs typeface="Arial" panose="020B0604020202020204" pitchFamily="34" charset="0"/>
                      </a:endParaRPr>
                    </a:p>
                  </a:txBody>
                  <a:tcPr anchor="ctr"/>
                </a:tc>
                <a:tc>
                  <a:txBody>
                    <a:bodyPr/>
                    <a:lstStyle/>
                    <a:p>
                      <a:pPr algn="ctr"/>
                      <a:r>
                        <a:rPr lang="pl-PL" sz="1400" dirty="0" smtClean="0">
                          <a:latin typeface="Arial" panose="020B0604020202020204" pitchFamily="34" charset="0"/>
                          <a:cs typeface="Arial" panose="020B0604020202020204" pitchFamily="34" charset="0"/>
                        </a:rPr>
                        <a:t>LPS, </a:t>
                      </a:r>
                      <a:r>
                        <a:rPr lang="pl-PL" sz="1400" dirty="0" err="1" smtClean="0">
                          <a:latin typeface="Arial" panose="020B0604020202020204" pitchFamily="34" charset="0"/>
                          <a:cs typeface="Arial" panose="020B0604020202020204" pitchFamily="34" charset="0"/>
                        </a:rPr>
                        <a:t>Hsp</a:t>
                      </a:r>
                      <a:endParaRPr lang="pl-PL" sz="1400" dirty="0">
                        <a:latin typeface="Arial" panose="020B0604020202020204" pitchFamily="34" charset="0"/>
                        <a:cs typeface="Arial" panose="020B0604020202020204" pitchFamily="34" charset="0"/>
                      </a:endParaRPr>
                    </a:p>
                  </a:txBody>
                  <a:tcPr anchor="ctr"/>
                </a:tc>
                <a:tc>
                  <a:txBody>
                    <a:bodyPr/>
                    <a:lstStyle/>
                    <a:p>
                      <a:pPr algn="ctr"/>
                      <a:r>
                        <a:rPr lang="pl-PL" sz="1400" dirty="0" smtClean="0">
                          <a:latin typeface="Arial" panose="020B0604020202020204" pitchFamily="34" charset="0"/>
                          <a:cs typeface="Arial" panose="020B0604020202020204" pitchFamily="34" charset="0"/>
                        </a:rPr>
                        <a:t>Monocyty/makrofagi,</a:t>
                      </a:r>
                      <a:r>
                        <a:rPr lang="pl-PL" sz="1400" baseline="0" dirty="0" smtClean="0">
                          <a:latin typeface="Arial" panose="020B0604020202020204" pitchFamily="34" charset="0"/>
                          <a:cs typeface="Arial" panose="020B0604020202020204" pitchFamily="34" charset="0"/>
                        </a:rPr>
                        <a:t> komórki tuczne, limfocyty B</a:t>
                      </a:r>
                      <a:endParaRPr lang="pl-PL"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sp>
        <p:nvSpPr>
          <p:cNvPr id="8" name="Strzałka w prawo 7"/>
          <p:cNvSpPr/>
          <p:nvPr/>
        </p:nvSpPr>
        <p:spPr>
          <a:xfrm>
            <a:off x="6896208" y="4350183"/>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pole tekstowe 8"/>
          <p:cNvSpPr txBox="1"/>
          <p:nvPr/>
        </p:nvSpPr>
        <p:spPr>
          <a:xfrm>
            <a:off x="2113896" y="5740048"/>
            <a:ext cx="5685936" cy="584775"/>
          </a:xfrm>
          <a:prstGeom prst="rect">
            <a:avLst/>
          </a:prstGeom>
          <a:solidFill>
            <a:schemeClr val="bg1"/>
          </a:solidFill>
        </p:spPr>
        <p:txBody>
          <a:bodyPr wrap="square" rtlCol="0">
            <a:spAutoFit/>
          </a:bodyPr>
          <a:lstStyle/>
          <a:p>
            <a:r>
              <a:rPr lang="pl-PL" sz="1600" dirty="0" smtClean="0">
                <a:latin typeface="Arial" panose="020B0604020202020204" pitchFamily="34" charset="0"/>
                <a:cs typeface="Arial" panose="020B0604020202020204" pitchFamily="34" charset="0"/>
              </a:rPr>
              <a:t>IP10 – gen kodujący </a:t>
            </a:r>
            <a:r>
              <a:rPr lang="pl-PL" sz="1600" dirty="0" err="1" smtClean="0">
                <a:latin typeface="Arial" panose="020B0604020202020204" pitchFamily="34" charset="0"/>
                <a:cs typeface="Arial" panose="020B0604020202020204" pitchFamily="34" charset="0"/>
              </a:rPr>
              <a:t>chemokinę</a:t>
            </a:r>
            <a:r>
              <a:rPr lang="pl-PL" sz="1600" dirty="0" smtClean="0">
                <a:latin typeface="Arial" panose="020B0604020202020204" pitchFamily="34" charset="0"/>
                <a:cs typeface="Arial" panose="020B0604020202020204" pitchFamily="34" charset="0"/>
              </a:rPr>
              <a:t> dla limfocytów Th1</a:t>
            </a:r>
          </a:p>
          <a:p>
            <a:r>
              <a:rPr lang="pl-PL" sz="1600" dirty="0" smtClean="0">
                <a:latin typeface="Arial" panose="020B0604020202020204" pitchFamily="34" charset="0"/>
                <a:cs typeface="Arial" panose="020B0604020202020204" pitchFamily="34" charset="0"/>
              </a:rPr>
              <a:t>IRF3 – czynnik transkrypcyjny 3 regulowany przez interferon</a:t>
            </a:r>
            <a:endParaRPr lang="pl-PL" sz="1600" dirty="0">
              <a:latin typeface="Arial" panose="020B0604020202020204" pitchFamily="34" charset="0"/>
              <a:cs typeface="Arial" panose="020B0604020202020204" pitchFamily="34" charset="0"/>
            </a:endParaRPr>
          </a:p>
        </p:txBody>
      </p:sp>
      <p:sp>
        <p:nvSpPr>
          <p:cNvPr id="10" name="pole tekstowe 9"/>
          <p:cNvSpPr txBox="1"/>
          <p:nvPr/>
        </p:nvSpPr>
        <p:spPr>
          <a:xfrm>
            <a:off x="7734408" y="4141427"/>
            <a:ext cx="4390536" cy="923330"/>
          </a:xfrm>
          <a:prstGeom prst="rect">
            <a:avLst/>
          </a:prstGeom>
          <a:noFill/>
        </p:spPr>
        <p:txBody>
          <a:bodyPr wrap="square" rtlCol="0">
            <a:spAutoFit/>
          </a:bodyPr>
          <a:lstStyle/>
          <a:p>
            <a:r>
              <a:rPr lang="pl-PL" dirty="0" smtClean="0">
                <a:latin typeface="Arial" panose="020B0604020202020204" pitchFamily="34" charset="0"/>
                <a:cs typeface="Arial" panose="020B0604020202020204" pitchFamily="34" charset="0"/>
              </a:rPr>
              <a:t>Zablokowanie ścieżki z receptora TLR4 przy zachowanej odpowiedzi przeciwwirusowej zależnej od TLR3</a:t>
            </a:r>
            <a:endParaRPr lang="pl-PL" dirty="0">
              <a:latin typeface="Arial" panose="020B0604020202020204" pitchFamily="34" charset="0"/>
              <a:cs typeface="Arial" panose="020B0604020202020204" pitchFamily="34" charset="0"/>
            </a:endParaRPr>
          </a:p>
        </p:txBody>
      </p:sp>
      <p:sp>
        <p:nvSpPr>
          <p:cNvPr id="11" name="Prostokąt 10"/>
          <p:cNvSpPr/>
          <p:nvPr/>
        </p:nvSpPr>
        <p:spPr>
          <a:xfrm>
            <a:off x="6757416" y="1874520"/>
            <a:ext cx="822960" cy="310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Prostokąt 11"/>
          <p:cNvSpPr/>
          <p:nvPr/>
        </p:nvSpPr>
        <p:spPr>
          <a:xfrm>
            <a:off x="6748272" y="2048256"/>
            <a:ext cx="411480" cy="35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27889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ppt_w*0.70"/>
                                          </p:val>
                                        </p:tav>
                                        <p:tav tm="100000">
                                          <p:val>
                                            <p:strVal val="#ppt_w"/>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stretch>
            <a:fillRect/>
          </a:stretch>
        </p:blipFill>
        <p:spPr>
          <a:xfrm>
            <a:off x="10477608" y="289874"/>
            <a:ext cx="1212056" cy="1306067"/>
          </a:xfrm>
          <a:prstGeom prst="rect">
            <a:avLst/>
          </a:prstGeom>
        </p:spPr>
      </p:pic>
      <p:sp>
        <p:nvSpPr>
          <p:cNvPr id="3" name="Prostokąt 2"/>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wpływające  </a:t>
            </a:r>
            <a:r>
              <a:rPr lang="pl-PL" sz="2400" b="1" dirty="0">
                <a:solidFill>
                  <a:srgbClr val="0070C0"/>
                </a:solidFill>
                <a:latin typeface="Arial" panose="020B0604020202020204" pitchFamily="34" charset="0"/>
                <a:cs typeface="Arial" panose="020B0604020202020204" pitchFamily="34" charset="0"/>
              </a:rPr>
              <a:t>na </a:t>
            </a:r>
            <a:r>
              <a:rPr lang="pl-PL" sz="2400" b="1" dirty="0" smtClean="0">
                <a:solidFill>
                  <a:srgbClr val="0070C0"/>
                </a:solidFill>
                <a:latin typeface="Arial" panose="020B0604020202020204" pitchFamily="34" charset="0"/>
                <a:cs typeface="Arial" panose="020B0604020202020204" pitchFamily="34" charset="0"/>
              </a:rPr>
              <a:t> syntezę  </a:t>
            </a:r>
            <a:r>
              <a:rPr lang="pl-PL" sz="2400" b="1" dirty="0">
                <a:solidFill>
                  <a:srgbClr val="0070C0"/>
                </a:solidFill>
                <a:latin typeface="Arial" panose="020B0604020202020204" pitchFamily="34" charset="0"/>
                <a:cs typeface="Arial" panose="020B0604020202020204" pitchFamily="34" charset="0"/>
              </a:rPr>
              <a:t>DNA</a:t>
            </a:r>
            <a:endParaRPr lang="pl-PL" sz="2400" b="1" dirty="0">
              <a:solidFill>
                <a:srgbClr val="0070C0"/>
              </a:solidFill>
              <a:latin typeface="Arial" panose="020B0604020202020204" pitchFamily="34" charset="0"/>
              <a:cs typeface="Arial" panose="020B0604020202020204" pitchFamily="34" charset="0"/>
            </a:endParaRPr>
          </a:p>
        </p:txBody>
      </p:sp>
      <p:pic>
        <p:nvPicPr>
          <p:cNvPr id="4" name="Obraz 3"/>
          <p:cNvPicPr>
            <a:picLocks noChangeAspect="1"/>
          </p:cNvPicPr>
          <p:nvPr/>
        </p:nvPicPr>
        <p:blipFill>
          <a:blip r:embed="rId4"/>
          <a:stretch>
            <a:fillRect/>
          </a:stretch>
        </p:blipFill>
        <p:spPr>
          <a:xfrm>
            <a:off x="491865" y="177258"/>
            <a:ext cx="1116619" cy="1382333"/>
          </a:xfrm>
          <a:prstGeom prst="rect">
            <a:avLst/>
          </a:prstGeom>
        </p:spPr>
      </p:pic>
      <p:sp>
        <p:nvSpPr>
          <p:cNvPr id="5" name="Prostokąt 4"/>
          <p:cNvSpPr/>
          <p:nvPr/>
        </p:nvSpPr>
        <p:spPr>
          <a:xfrm>
            <a:off x="1891722" y="2981235"/>
            <a:ext cx="3366077" cy="1881990"/>
          </a:xfrm>
          <a:prstGeom prst="rect">
            <a:avLst/>
          </a:prstGeom>
        </p:spPr>
        <p:txBody>
          <a:bodyPr wrap="square">
            <a:spAutoFit/>
          </a:bodyPr>
          <a:lstStyle/>
          <a:p>
            <a:pPr marL="285750" indent="-285750">
              <a:lnSpc>
                <a:spcPct val="150000"/>
              </a:lnSpc>
              <a:buFont typeface="Calibri" panose="020F0502020204030204" pitchFamily="34" charset="0"/>
              <a:buChar char="―"/>
            </a:pPr>
            <a:r>
              <a:rPr lang="pl-PL" sz="2000" dirty="0">
                <a:latin typeface="Arial" panose="020B0604020202020204" pitchFamily="34" charset="0"/>
                <a:cs typeface="Arial" panose="020B0604020202020204" pitchFamily="34" charset="0"/>
              </a:rPr>
              <a:t>Azatiopryna </a:t>
            </a:r>
          </a:p>
          <a:p>
            <a:pPr marL="285750" indent="-285750">
              <a:lnSpc>
                <a:spcPct val="150000"/>
              </a:lnSpc>
              <a:buFont typeface="Calibri" panose="020F0502020204030204" pitchFamily="34" charset="0"/>
              <a:buChar char="―"/>
            </a:pPr>
            <a:r>
              <a:rPr lang="pl-PL" sz="2000" dirty="0" err="1">
                <a:latin typeface="Arial" panose="020B0604020202020204" pitchFamily="34" charset="0"/>
                <a:cs typeface="Arial" panose="020B0604020202020204" pitchFamily="34" charset="0"/>
              </a:rPr>
              <a:t>Mofetil</a:t>
            </a:r>
            <a:r>
              <a:rPr lang="pl-PL" sz="2000" dirty="0">
                <a:latin typeface="Arial" panose="020B0604020202020204" pitchFamily="34" charset="0"/>
                <a:cs typeface="Arial" panose="020B0604020202020204" pitchFamily="34" charset="0"/>
              </a:rPr>
              <a:t> </a:t>
            </a:r>
            <a:r>
              <a:rPr lang="pl-PL" sz="2000" dirty="0" err="1">
                <a:latin typeface="Arial" panose="020B0604020202020204" pitchFamily="34" charset="0"/>
                <a:cs typeface="Arial" panose="020B0604020202020204" pitchFamily="34" charset="0"/>
              </a:rPr>
              <a:t>mykofenolanu</a:t>
            </a:r>
            <a:endParaRPr lang="pl-PL" sz="2000" dirty="0">
              <a:latin typeface="Arial" panose="020B0604020202020204" pitchFamily="34" charset="0"/>
              <a:cs typeface="Arial" panose="020B0604020202020204" pitchFamily="34" charset="0"/>
            </a:endParaRPr>
          </a:p>
          <a:p>
            <a:pPr marL="285750" indent="-285750">
              <a:lnSpc>
                <a:spcPct val="150000"/>
              </a:lnSpc>
              <a:buFont typeface="Calibri" panose="020F0502020204030204" pitchFamily="34" charset="0"/>
              <a:buChar char="―"/>
            </a:pPr>
            <a:r>
              <a:rPr lang="pl-PL" sz="2000" dirty="0" err="1">
                <a:latin typeface="Arial" panose="020B0604020202020204" pitchFamily="34" charset="0"/>
                <a:cs typeface="Arial" panose="020B0604020202020204" pitchFamily="34" charset="0"/>
              </a:rPr>
              <a:t>Cyklofosfamid</a:t>
            </a:r>
            <a:endParaRPr lang="pl-PL" sz="2000" dirty="0">
              <a:latin typeface="Arial" panose="020B0604020202020204" pitchFamily="34" charset="0"/>
              <a:cs typeface="Arial" panose="020B0604020202020204" pitchFamily="34" charset="0"/>
            </a:endParaRPr>
          </a:p>
          <a:p>
            <a:pPr marL="285750" indent="-285750">
              <a:lnSpc>
                <a:spcPct val="150000"/>
              </a:lnSpc>
              <a:buFont typeface="Calibri" panose="020F0502020204030204" pitchFamily="34" charset="0"/>
              <a:buChar char="―"/>
            </a:pPr>
            <a:r>
              <a:rPr lang="pl-PL" sz="2000" dirty="0" err="1">
                <a:latin typeface="Arial" panose="020B0604020202020204" pitchFamily="34" charset="0"/>
                <a:cs typeface="Arial" panose="020B0604020202020204" pitchFamily="34" charset="0"/>
              </a:rPr>
              <a:t>Metotreksat</a:t>
            </a:r>
            <a:r>
              <a:rPr lang="pl-PL" sz="2000" dirty="0">
                <a:latin typeface="Arial" panose="020B0604020202020204" pitchFamily="34" charset="0"/>
                <a:cs typeface="Arial" panose="020B0604020202020204" pitchFamily="34" charset="0"/>
              </a:rPr>
              <a:t> </a:t>
            </a:r>
            <a:endParaRPr lang="pl-PL" sz="2000" dirty="0">
              <a:latin typeface="Arial" panose="020B0604020202020204" pitchFamily="34" charset="0"/>
              <a:cs typeface="Arial" panose="020B0604020202020204" pitchFamily="34" charset="0"/>
            </a:endParaRPr>
          </a:p>
        </p:txBody>
      </p:sp>
      <p:pic>
        <p:nvPicPr>
          <p:cNvPr id="6" name="Symbol zastępczy zawartości 6" descr="leki blokujące cykl komórkowy.jpg"/>
          <p:cNvPicPr>
            <a:picLocks noChangeAspect="1"/>
          </p:cNvPicPr>
          <p:nvPr/>
        </p:nvPicPr>
        <p:blipFill>
          <a:blip r:embed="rId5" cstate="print"/>
          <a:stretch>
            <a:fillRect/>
          </a:stretch>
        </p:blipFill>
        <p:spPr>
          <a:xfrm>
            <a:off x="5918893" y="1743837"/>
            <a:ext cx="4038600" cy="3675126"/>
          </a:xfrm>
          <a:prstGeom prst="rect">
            <a:avLst/>
          </a:prstGeom>
        </p:spPr>
      </p:pic>
    </p:spTree>
    <p:extLst>
      <p:ext uri="{BB962C8B-B14F-4D97-AF65-F5344CB8AC3E}">
        <p14:creationId xmlns:p14="http://schemas.microsoft.com/office/powerpoint/2010/main" val="1297161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stretch>
            <a:fillRect/>
          </a:stretch>
        </p:blipFill>
        <p:spPr>
          <a:xfrm>
            <a:off x="10477608" y="289874"/>
            <a:ext cx="1212056" cy="1306067"/>
          </a:xfrm>
          <a:prstGeom prst="rect">
            <a:avLst/>
          </a:prstGeom>
        </p:spPr>
      </p:pic>
      <p:sp>
        <p:nvSpPr>
          <p:cNvPr id="3" name="Prostokąt 2"/>
          <p:cNvSpPr/>
          <p:nvPr/>
        </p:nvSpPr>
        <p:spPr>
          <a:xfrm>
            <a:off x="1529773" y="492148"/>
            <a:ext cx="8778240" cy="461665"/>
          </a:xfrm>
          <a:prstGeom prst="rect">
            <a:avLst/>
          </a:prstGeom>
        </p:spPr>
        <p:txBody>
          <a:bodyPr wrap="square">
            <a:spAutoFit/>
          </a:bodyPr>
          <a:lstStyle/>
          <a:p>
            <a:pPr algn="ctr"/>
            <a:r>
              <a:rPr lang="pl-PL" sz="2400" b="1" dirty="0">
                <a:solidFill>
                  <a:srgbClr val="0070C0"/>
                </a:solidFill>
                <a:latin typeface="Arial" panose="020B0604020202020204" pitchFamily="34" charset="0"/>
                <a:cs typeface="Arial" panose="020B0604020202020204" pitchFamily="34" charset="0"/>
              </a:rPr>
              <a:t>Wykorzystanie nanotechnologii w immunologii</a:t>
            </a:r>
            <a:endParaRPr lang="pl-PL" sz="2400" b="1" dirty="0">
              <a:solidFill>
                <a:srgbClr val="0070C0"/>
              </a:solidFill>
              <a:latin typeface="Arial" panose="020B0604020202020204" pitchFamily="34" charset="0"/>
              <a:cs typeface="Arial" panose="020B0604020202020204" pitchFamily="34" charset="0"/>
            </a:endParaRPr>
          </a:p>
        </p:txBody>
      </p:sp>
      <p:pic>
        <p:nvPicPr>
          <p:cNvPr id="4" name="Obraz 3"/>
          <p:cNvPicPr>
            <a:picLocks noChangeAspect="1"/>
          </p:cNvPicPr>
          <p:nvPr/>
        </p:nvPicPr>
        <p:blipFill>
          <a:blip r:embed="rId4"/>
          <a:stretch>
            <a:fillRect/>
          </a:stretch>
        </p:blipFill>
        <p:spPr>
          <a:xfrm>
            <a:off x="491865" y="177258"/>
            <a:ext cx="1116619" cy="1382333"/>
          </a:xfrm>
          <a:prstGeom prst="rect">
            <a:avLst/>
          </a:prstGeom>
        </p:spPr>
      </p:pic>
      <p:pic>
        <p:nvPicPr>
          <p:cNvPr id="5" name="Symbol zastępczy zawartości 7" descr="działanie nanocząsteczek na odpowiedź immunologiczną.jpg"/>
          <p:cNvPicPr>
            <a:picLocks noChangeAspect="1"/>
          </p:cNvPicPr>
          <p:nvPr/>
        </p:nvPicPr>
        <p:blipFill>
          <a:blip r:embed="rId5" cstate="print"/>
          <a:stretch>
            <a:fillRect/>
          </a:stretch>
        </p:blipFill>
        <p:spPr>
          <a:xfrm>
            <a:off x="726324" y="1559591"/>
            <a:ext cx="6826612" cy="5448300"/>
          </a:xfrm>
          <a:prstGeom prst="rect">
            <a:avLst/>
          </a:prstGeom>
        </p:spPr>
      </p:pic>
      <p:sp>
        <p:nvSpPr>
          <p:cNvPr id="6" name="pole tekstowe 5"/>
          <p:cNvSpPr txBox="1"/>
          <p:nvPr/>
        </p:nvSpPr>
        <p:spPr>
          <a:xfrm>
            <a:off x="7104550" y="3083412"/>
            <a:ext cx="4725500" cy="1200329"/>
          </a:xfrm>
          <a:prstGeom prst="rect">
            <a:avLst/>
          </a:prstGeom>
          <a:noFill/>
        </p:spPr>
        <p:txBody>
          <a:bodyPr wrap="square" rtlCol="0">
            <a:spAutoFit/>
          </a:bodyPr>
          <a:lstStyle/>
          <a:p>
            <a:pPr algn="just"/>
            <a:r>
              <a:rPr lang="pl-PL" dirty="0" smtClean="0"/>
              <a:t>Użycie nanostruktur wielkości 1-1000 nanometrów pozwala na manipulowanie komórkami oraz dostarczanie aktywnych składników w miejsca docelowe.</a:t>
            </a:r>
            <a:endParaRPr lang="pl-PL" dirty="0"/>
          </a:p>
        </p:txBody>
      </p:sp>
    </p:spTree>
    <p:extLst>
      <p:ext uri="{BB962C8B-B14F-4D97-AF65-F5344CB8AC3E}">
        <p14:creationId xmlns:p14="http://schemas.microsoft.com/office/powerpoint/2010/main" val="4009696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stretch>
            <a:fillRect/>
          </a:stretch>
        </p:blipFill>
        <p:spPr>
          <a:xfrm>
            <a:off x="10477608" y="289874"/>
            <a:ext cx="1212056" cy="1306067"/>
          </a:xfrm>
          <a:prstGeom prst="rect">
            <a:avLst/>
          </a:prstGeom>
        </p:spPr>
      </p:pic>
      <p:sp>
        <p:nvSpPr>
          <p:cNvPr id="3" name="Prostokąt 2"/>
          <p:cNvSpPr/>
          <p:nvPr/>
        </p:nvSpPr>
        <p:spPr>
          <a:xfrm>
            <a:off x="1529773" y="492148"/>
            <a:ext cx="8778240" cy="461665"/>
          </a:xfrm>
          <a:prstGeom prst="rect">
            <a:avLst/>
          </a:prstGeom>
        </p:spPr>
        <p:txBody>
          <a:bodyPr wrap="square">
            <a:spAutoFit/>
          </a:bodyPr>
          <a:lstStyle/>
          <a:p>
            <a:pPr algn="ctr"/>
            <a:r>
              <a:rPr lang="pl-PL" sz="2400" b="1" dirty="0">
                <a:solidFill>
                  <a:srgbClr val="0070C0"/>
                </a:solidFill>
                <a:latin typeface="Arial" panose="020B0604020202020204" pitchFamily="34" charset="0"/>
                <a:cs typeface="Arial" panose="020B0604020202020204" pitchFamily="34" charset="0"/>
              </a:rPr>
              <a:t>Zastosowanie nanotechnologii w immunosupresji</a:t>
            </a:r>
            <a:endParaRPr lang="pl-PL" sz="2400" b="1" dirty="0">
              <a:solidFill>
                <a:srgbClr val="0070C0"/>
              </a:solidFill>
              <a:latin typeface="Arial" panose="020B0604020202020204" pitchFamily="34" charset="0"/>
              <a:cs typeface="Arial" panose="020B0604020202020204" pitchFamily="34" charset="0"/>
            </a:endParaRPr>
          </a:p>
        </p:txBody>
      </p:sp>
      <p:pic>
        <p:nvPicPr>
          <p:cNvPr id="4" name="Obraz 3"/>
          <p:cNvPicPr>
            <a:picLocks noChangeAspect="1"/>
          </p:cNvPicPr>
          <p:nvPr/>
        </p:nvPicPr>
        <p:blipFill>
          <a:blip r:embed="rId4"/>
          <a:stretch>
            <a:fillRect/>
          </a:stretch>
        </p:blipFill>
        <p:spPr>
          <a:xfrm>
            <a:off x="491865" y="177258"/>
            <a:ext cx="1116619" cy="1382333"/>
          </a:xfrm>
          <a:prstGeom prst="rect">
            <a:avLst/>
          </a:prstGeom>
        </p:spPr>
      </p:pic>
      <p:pic>
        <p:nvPicPr>
          <p:cNvPr id="5" name="Symbol zastępczy zawartości 11" descr="nanotechnologia w immunosupresji.jpg"/>
          <p:cNvPicPr>
            <a:picLocks noChangeAspect="1"/>
          </p:cNvPicPr>
          <p:nvPr/>
        </p:nvPicPr>
        <p:blipFill>
          <a:blip r:embed="rId5" cstate="print"/>
          <a:stretch>
            <a:fillRect/>
          </a:stretch>
        </p:blipFill>
        <p:spPr>
          <a:xfrm>
            <a:off x="2959666" y="1383101"/>
            <a:ext cx="6001454" cy="5474899"/>
          </a:xfrm>
          <a:prstGeom prst="rect">
            <a:avLst/>
          </a:prstGeom>
        </p:spPr>
      </p:pic>
    </p:spTree>
    <p:extLst>
      <p:ext uri="{BB962C8B-B14F-4D97-AF65-F5344CB8AC3E}">
        <p14:creationId xmlns:p14="http://schemas.microsoft.com/office/powerpoint/2010/main" val="367759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stokąt 1"/>
          <p:cNvSpPr/>
          <p:nvPr/>
        </p:nvSpPr>
        <p:spPr>
          <a:xfrm>
            <a:off x="2627338" y="1386363"/>
            <a:ext cx="6583110" cy="646331"/>
          </a:xfrm>
          <a:prstGeom prst="rect">
            <a:avLst/>
          </a:prstGeom>
        </p:spPr>
        <p:txBody>
          <a:bodyPr wrap="square">
            <a:spAutoFit/>
          </a:bodyPr>
          <a:lstStyle/>
          <a:p>
            <a:r>
              <a:rPr lang="pl-PL" b="1" dirty="0" smtClean="0">
                <a:latin typeface="Arial" panose="020B0604020202020204" pitchFamily="34" charset="0"/>
                <a:cs typeface="Arial" panose="020B0604020202020204" pitchFamily="34" charset="0"/>
              </a:rPr>
              <a:t>Transplantologia</a:t>
            </a:r>
            <a:r>
              <a:rPr lang="pl-PL" dirty="0" smtClean="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to jedna z najmłodszych </a:t>
            </a:r>
            <a:r>
              <a:rPr lang="pl-PL" dirty="0" smtClean="0">
                <a:latin typeface="Arial" panose="020B0604020202020204" pitchFamily="34" charset="0"/>
                <a:cs typeface="Arial" panose="020B0604020202020204" pitchFamily="34" charset="0"/>
              </a:rPr>
              <a:t>i najtrudniejszych </a:t>
            </a:r>
            <a:r>
              <a:rPr lang="pl-PL" dirty="0">
                <a:latin typeface="Arial" panose="020B0604020202020204" pitchFamily="34" charset="0"/>
                <a:cs typeface="Arial" panose="020B0604020202020204" pitchFamily="34" charset="0"/>
              </a:rPr>
              <a:t>z dziedzin współczesnej medycyny.</a:t>
            </a:r>
          </a:p>
        </p:txBody>
      </p:sp>
      <p:sp>
        <p:nvSpPr>
          <p:cNvPr id="3" name="Prostokąt 2"/>
          <p:cNvSpPr/>
          <p:nvPr/>
        </p:nvSpPr>
        <p:spPr>
          <a:xfrm>
            <a:off x="1050174" y="2280153"/>
            <a:ext cx="9859126" cy="646331"/>
          </a:xfrm>
          <a:prstGeom prst="rect">
            <a:avLst/>
          </a:prstGeom>
        </p:spPr>
        <p:txBody>
          <a:bodyPr wrap="square">
            <a:spAutoFit/>
          </a:bodyPr>
          <a:lstStyle/>
          <a:p>
            <a:r>
              <a:rPr lang="pl-PL" dirty="0">
                <a:latin typeface="Arial" panose="020B0604020202020204" pitchFamily="34" charset="0"/>
                <a:cs typeface="Arial" panose="020B0604020202020204" pitchFamily="34" charset="0"/>
              </a:rPr>
              <a:t>J</a:t>
            </a:r>
            <a:r>
              <a:rPr lang="pl-PL" dirty="0" smtClean="0">
                <a:latin typeface="Arial" panose="020B0604020202020204" pitchFamily="34" charset="0"/>
                <a:cs typeface="Arial" panose="020B0604020202020204" pitchFamily="34" charset="0"/>
              </a:rPr>
              <a:t>eden </a:t>
            </a:r>
            <a:r>
              <a:rPr lang="pl-PL" dirty="0">
                <a:latin typeface="Arial" panose="020B0604020202020204" pitchFamily="34" charset="0"/>
                <a:cs typeface="Arial" panose="020B0604020202020204" pitchFamily="34" charset="0"/>
              </a:rPr>
              <a:t>dawca może ocalić życie nawet sześciu osobom, a innym czterem znacznie je wydłużyć. </a:t>
            </a:r>
            <a:endParaRPr lang="pl-PL" dirty="0" smtClean="0">
              <a:latin typeface="Arial" panose="020B0604020202020204" pitchFamily="34" charset="0"/>
              <a:cs typeface="Arial" panose="020B0604020202020204" pitchFamily="34" charset="0"/>
            </a:endParaRPr>
          </a:p>
          <a:p>
            <a:r>
              <a:rPr lang="pl-PL" dirty="0" smtClean="0">
                <a:latin typeface="Arial" panose="020B0604020202020204" pitchFamily="34" charset="0"/>
                <a:cs typeface="Arial" panose="020B0604020202020204" pitchFamily="34" charset="0"/>
              </a:rPr>
              <a:t>Najczęściej </a:t>
            </a:r>
            <a:r>
              <a:rPr lang="pl-PL" dirty="0">
                <a:latin typeface="Arial" panose="020B0604020202020204" pitchFamily="34" charset="0"/>
                <a:cs typeface="Arial" panose="020B0604020202020204" pitchFamily="34" charset="0"/>
              </a:rPr>
              <a:t>przeszczepiane narządy to: </a:t>
            </a:r>
          </a:p>
        </p:txBody>
      </p:sp>
      <p:pic>
        <p:nvPicPr>
          <p:cNvPr id="4" name="Obraz 3"/>
          <p:cNvPicPr>
            <a:picLocks noChangeAspect="1"/>
          </p:cNvPicPr>
          <p:nvPr/>
        </p:nvPicPr>
        <p:blipFill>
          <a:blip r:embed="rId2"/>
          <a:stretch>
            <a:fillRect/>
          </a:stretch>
        </p:blipFill>
        <p:spPr>
          <a:xfrm>
            <a:off x="491865" y="232122"/>
            <a:ext cx="1116619" cy="1382333"/>
          </a:xfrm>
          <a:prstGeom prst="rect">
            <a:avLst/>
          </a:prstGeom>
        </p:spPr>
      </p:pic>
      <p:pic>
        <p:nvPicPr>
          <p:cNvPr id="5" name="Obraz 4"/>
          <p:cNvPicPr>
            <a:picLocks noChangeAspect="1"/>
          </p:cNvPicPr>
          <p:nvPr/>
        </p:nvPicPr>
        <p:blipFill>
          <a:blip r:embed="rId3"/>
          <a:stretch>
            <a:fillRect/>
          </a:stretch>
        </p:blipFill>
        <p:spPr>
          <a:xfrm>
            <a:off x="10477608" y="289874"/>
            <a:ext cx="1212056" cy="1306067"/>
          </a:xfrm>
          <a:prstGeom prst="rect">
            <a:avLst/>
          </a:prstGeom>
        </p:spPr>
      </p:pic>
      <p:sp>
        <p:nvSpPr>
          <p:cNvPr id="6" name="Prostokąt 5"/>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Transplantologia</a:t>
            </a:r>
          </a:p>
        </p:txBody>
      </p:sp>
      <p:sp>
        <p:nvSpPr>
          <p:cNvPr id="7" name="Prostokąt 6"/>
          <p:cNvSpPr/>
          <p:nvPr/>
        </p:nvSpPr>
        <p:spPr>
          <a:xfrm>
            <a:off x="2408850" y="2990002"/>
            <a:ext cx="2000780" cy="2862322"/>
          </a:xfrm>
          <a:prstGeom prst="rect">
            <a:avLst/>
          </a:prstGeom>
        </p:spPr>
        <p:txBody>
          <a:bodyPr wrap="square">
            <a:spAutoFit/>
          </a:bodyPr>
          <a:lstStyle/>
          <a:p>
            <a:pPr marL="285750" indent="-285750">
              <a:buFont typeface="Arial" panose="020B0604020202020204" pitchFamily="34" charset="0"/>
              <a:buChar char="―"/>
            </a:pPr>
            <a:r>
              <a:rPr lang="pl-PL" dirty="0">
                <a:latin typeface="Arial" panose="020B0604020202020204" pitchFamily="34" charset="0"/>
                <a:cs typeface="Arial" panose="020B0604020202020204" pitchFamily="34" charset="0"/>
              </a:rPr>
              <a:t>płuca,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skóra</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jelita</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nerki</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wątroba</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tętnica</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trzustka</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szpik </a:t>
            </a:r>
            <a:r>
              <a:rPr lang="pl-PL" dirty="0">
                <a:latin typeface="Arial" panose="020B0604020202020204" pitchFamily="34" charset="0"/>
                <a:cs typeface="Arial" panose="020B0604020202020204" pitchFamily="34" charset="0"/>
              </a:rPr>
              <a:t>kostny, </a:t>
            </a:r>
            <a:endParaRPr lang="pl-PL"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pl-PL" dirty="0">
                <a:latin typeface="Arial" panose="020B0604020202020204" pitchFamily="34" charset="0"/>
                <a:cs typeface="Arial" panose="020B0604020202020204" pitchFamily="34" charset="0"/>
              </a:rPr>
              <a:t>r</a:t>
            </a:r>
            <a:r>
              <a:rPr lang="pl-PL" dirty="0" smtClean="0">
                <a:latin typeface="Arial" panose="020B0604020202020204" pitchFamily="34" charset="0"/>
                <a:cs typeface="Arial" panose="020B0604020202020204" pitchFamily="34" charset="0"/>
              </a:rPr>
              <a:t>ogówka, </a:t>
            </a:r>
          </a:p>
          <a:p>
            <a:pPr marL="285750" indent="-285750">
              <a:buFont typeface="Arial" panose="020B0604020202020204" pitchFamily="34" charset="0"/>
              <a:buChar char="―"/>
            </a:pPr>
            <a:r>
              <a:rPr lang="pl-PL" dirty="0" smtClean="0">
                <a:latin typeface="Arial" panose="020B0604020202020204" pitchFamily="34" charset="0"/>
                <a:cs typeface="Arial" panose="020B0604020202020204" pitchFamily="34" charset="0"/>
              </a:rPr>
              <a:t>serce</a:t>
            </a:r>
            <a:r>
              <a:rPr lang="pl-PL" dirty="0">
                <a:latin typeface="Arial" panose="020B0604020202020204" pitchFamily="34" charset="0"/>
                <a:cs typeface="Arial" panose="020B0604020202020204" pitchFamily="34" charset="0"/>
              </a:rPr>
              <a:t>.</a:t>
            </a:r>
          </a:p>
        </p:txBody>
      </p:sp>
      <p:sp>
        <p:nvSpPr>
          <p:cNvPr id="8" name="pole tekstowe 7"/>
          <p:cNvSpPr txBox="1"/>
          <p:nvPr/>
        </p:nvSpPr>
        <p:spPr>
          <a:xfrm>
            <a:off x="5794047" y="3999432"/>
            <a:ext cx="5477855" cy="1200329"/>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just"/>
            <a:r>
              <a:rPr lang="pl-PL" dirty="0" smtClean="0">
                <a:latin typeface="Arial" panose="020B0604020202020204" pitchFamily="34" charset="0"/>
                <a:cs typeface="Arial" panose="020B0604020202020204" pitchFamily="34" charset="0"/>
              </a:rPr>
              <a:t>Głównym problemem w przeszczepianiu narządów od jednego osobnika do drugiego w obrębie tego samego gatunku jest immunologiczne odrzucanie przeszczepionych tkanek.</a:t>
            </a:r>
            <a:endParaRPr lang="pl-PL" dirty="0">
              <a:latin typeface="Arial" panose="020B0604020202020204" pitchFamily="34" charset="0"/>
              <a:cs typeface="Arial" panose="020B0604020202020204" pitchFamily="34" charset="0"/>
            </a:endParaRPr>
          </a:p>
        </p:txBody>
      </p:sp>
      <p:sp>
        <p:nvSpPr>
          <p:cNvPr id="9" name="pole tekstowe 8"/>
          <p:cNvSpPr txBox="1"/>
          <p:nvPr/>
        </p:nvSpPr>
        <p:spPr>
          <a:xfrm>
            <a:off x="6665718" y="5426579"/>
            <a:ext cx="3896885" cy="646331"/>
          </a:xfrm>
          <a:prstGeom prst="rect">
            <a:avLst/>
          </a:prstGeom>
          <a:solidFill>
            <a:schemeClr val="accent4">
              <a:lumMod val="20000"/>
              <a:lumOff val="80000"/>
            </a:schemeClr>
          </a:solidFill>
          <a:ln>
            <a:solidFill>
              <a:schemeClr val="accent4">
                <a:lumMod val="75000"/>
              </a:schemeClr>
            </a:solidFill>
          </a:ln>
        </p:spPr>
        <p:txBody>
          <a:bodyPr wrap="square" rtlCol="0">
            <a:spAutoFit/>
          </a:bodyPr>
          <a:lstStyle/>
          <a:p>
            <a:pPr algn="ctr"/>
            <a:r>
              <a:rPr lang="pl-PL" dirty="0" smtClean="0">
                <a:latin typeface="Arial" panose="020B0604020202020204" pitchFamily="34" charset="0"/>
                <a:cs typeface="Arial" panose="020B0604020202020204" pitchFamily="34" charset="0"/>
              </a:rPr>
              <a:t>Mają temu przeciwdziałać </a:t>
            </a:r>
          </a:p>
          <a:p>
            <a:pPr algn="ctr"/>
            <a:r>
              <a:rPr lang="pl-PL" b="1" dirty="0" smtClean="0">
                <a:latin typeface="Arial" panose="020B0604020202020204" pitchFamily="34" charset="0"/>
                <a:cs typeface="Arial" panose="020B0604020202020204" pitchFamily="34" charset="0"/>
              </a:rPr>
              <a:t>leki immunosupresyjne</a:t>
            </a:r>
            <a:r>
              <a:rPr lang="pl-PL" dirty="0" smtClean="0">
                <a:latin typeface="Arial" panose="020B0604020202020204" pitchFamily="34" charset="0"/>
                <a:cs typeface="Arial" panose="020B0604020202020204" pitchFamily="34" charset="0"/>
              </a:rPr>
              <a:t>.</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985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stretch>
            <a:fillRect/>
          </a:stretch>
        </p:blipFill>
        <p:spPr>
          <a:xfrm>
            <a:off x="10477608" y="289874"/>
            <a:ext cx="1212056" cy="1306067"/>
          </a:xfrm>
          <a:prstGeom prst="rect">
            <a:avLst/>
          </a:prstGeom>
        </p:spPr>
      </p:pic>
      <p:sp>
        <p:nvSpPr>
          <p:cNvPr id="3" name="Prostokąt 2"/>
          <p:cNvSpPr/>
          <p:nvPr/>
        </p:nvSpPr>
        <p:spPr>
          <a:xfrm>
            <a:off x="1529773" y="492148"/>
            <a:ext cx="8778240" cy="461665"/>
          </a:xfrm>
          <a:prstGeom prst="rect">
            <a:avLst/>
          </a:prstGeom>
        </p:spPr>
        <p:txBody>
          <a:bodyPr wrap="square">
            <a:spAutoFit/>
          </a:bodyPr>
          <a:lstStyle/>
          <a:p>
            <a:pPr algn="ctr"/>
            <a:r>
              <a:rPr lang="pl-PL" sz="2400" b="1" dirty="0">
                <a:solidFill>
                  <a:srgbClr val="0070C0"/>
                </a:solidFill>
                <a:latin typeface="Arial" panose="020B0604020202020204" pitchFamily="34" charset="0"/>
                <a:cs typeface="Arial" panose="020B0604020202020204" pitchFamily="34" charset="0"/>
              </a:rPr>
              <a:t>Wykorzystywane nanocząsteczki</a:t>
            </a:r>
            <a:endParaRPr lang="pl-PL" sz="2400" b="1" dirty="0">
              <a:solidFill>
                <a:srgbClr val="0070C0"/>
              </a:solidFill>
              <a:latin typeface="Arial" panose="020B0604020202020204" pitchFamily="34" charset="0"/>
              <a:cs typeface="Arial" panose="020B0604020202020204" pitchFamily="34" charset="0"/>
            </a:endParaRPr>
          </a:p>
        </p:txBody>
      </p:sp>
      <p:pic>
        <p:nvPicPr>
          <p:cNvPr id="4" name="Obraz 3"/>
          <p:cNvPicPr>
            <a:picLocks noChangeAspect="1"/>
          </p:cNvPicPr>
          <p:nvPr/>
        </p:nvPicPr>
        <p:blipFill>
          <a:blip r:embed="rId4"/>
          <a:stretch>
            <a:fillRect/>
          </a:stretch>
        </p:blipFill>
        <p:spPr>
          <a:xfrm>
            <a:off x="491865" y="177258"/>
            <a:ext cx="1116619" cy="1382333"/>
          </a:xfrm>
          <a:prstGeom prst="rect">
            <a:avLst/>
          </a:prstGeom>
        </p:spPr>
      </p:pic>
      <p:pic>
        <p:nvPicPr>
          <p:cNvPr id="5" name="Symbol zastępczy zawartości 4" descr="nanocząsteczki.jpg"/>
          <p:cNvPicPr>
            <a:picLocks noChangeAspect="1"/>
          </p:cNvPicPr>
          <p:nvPr/>
        </p:nvPicPr>
        <p:blipFill>
          <a:blip r:embed="rId5" cstate="print"/>
          <a:stretch>
            <a:fillRect/>
          </a:stretch>
        </p:blipFill>
        <p:spPr>
          <a:xfrm>
            <a:off x="1879873" y="1595941"/>
            <a:ext cx="8326346" cy="5641848"/>
          </a:xfrm>
          <a:prstGeom prst="rect">
            <a:avLst/>
          </a:prstGeom>
        </p:spPr>
      </p:pic>
    </p:spTree>
    <p:extLst>
      <p:ext uri="{BB962C8B-B14F-4D97-AF65-F5344CB8AC3E}">
        <p14:creationId xmlns:p14="http://schemas.microsoft.com/office/powerpoint/2010/main" val="421843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Starzenie  się  układu  odpornościowego</a:t>
            </a:r>
          </a:p>
        </p:txBody>
      </p:sp>
      <p:sp>
        <p:nvSpPr>
          <p:cNvPr id="6" name="Rectangle 3"/>
          <p:cNvSpPr txBox="1">
            <a:spLocks noChangeArrowheads="1"/>
          </p:cNvSpPr>
          <p:nvPr/>
        </p:nvSpPr>
        <p:spPr>
          <a:xfrm>
            <a:off x="2611813" y="3078693"/>
            <a:ext cx="5685520" cy="1493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pl-PL" altLang="pl-PL" sz="1800" dirty="0" smtClean="0">
                <a:latin typeface="Arial" panose="020B0604020202020204" pitchFamily="34" charset="0"/>
                <a:cs typeface="Arial" panose="020B0604020202020204" pitchFamily="34" charset="0"/>
              </a:rPr>
              <a:t> Wzrost zapadalności na </a:t>
            </a:r>
            <a:r>
              <a:rPr lang="pl-PL" altLang="pl-PL" sz="1800" b="1" dirty="0" smtClean="0">
                <a:latin typeface="Arial" panose="020B0604020202020204" pitchFamily="34" charset="0"/>
                <a:cs typeface="Arial" panose="020B0604020202020204" pitchFamily="34" charset="0"/>
              </a:rPr>
              <a:t>choroby zakaźne</a:t>
            </a:r>
            <a:endParaRPr lang="pl-PL" altLang="pl-PL"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pl-PL" altLang="pl-PL" sz="1800" dirty="0" smtClean="0">
                <a:latin typeface="Arial" panose="020B0604020202020204" pitchFamily="34" charset="0"/>
                <a:cs typeface="Arial" panose="020B0604020202020204" pitchFamily="34" charset="0"/>
              </a:rPr>
              <a:t> Zmniejszona skuteczność </a:t>
            </a:r>
            <a:r>
              <a:rPr lang="pl-PL" altLang="pl-PL" sz="1800" b="1" dirty="0" smtClean="0">
                <a:latin typeface="Arial" panose="020B0604020202020204" pitchFamily="34" charset="0"/>
                <a:cs typeface="Arial" panose="020B0604020202020204" pitchFamily="34" charset="0"/>
              </a:rPr>
              <a:t>szczepień</a:t>
            </a:r>
            <a:endParaRPr lang="pl-PL" altLang="pl-PL" sz="1800" dirty="0" smtClean="0">
              <a:latin typeface="Arial" panose="020B0604020202020204" pitchFamily="34" charset="0"/>
              <a:cs typeface="Arial" panose="020B0604020202020204" pitchFamily="34" charset="0"/>
            </a:endParaRPr>
          </a:p>
          <a:p>
            <a:pPr>
              <a:buFont typeface="Arial" panose="020B0604020202020204" pitchFamily="34" charset="0"/>
              <a:buChar char="―"/>
            </a:pPr>
            <a:r>
              <a:rPr lang="pl-PL" altLang="pl-PL" sz="1800" dirty="0" smtClean="0">
                <a:latin typeface="Arial" panose="020B0604020202020204" pitchFamily="34" charset="0"/>
                <a:cs typeface="Arial" panose="020B0604020202020204" pitchFamily="34" charset="0"/>
              </a:rPr>
              <a:t> Wzrost zapadalności na </a:t>
            </a:r>
            <a:r>
              <a:rPr lang="pl-PL" altLang="pl-PL" sz="1800" b="1" dirty="0" smtClean="0">
                <a:latin typeface="Arial" panose="020B0604020202020204" pitchFamily="34" charset="0"/>
                <a:cs typeface="Arial" panose="020B0604020202020204" pitchFamily="34" charset="0"/>
              </a:rPr>
              <a:t>choroby nowotworowe</a:t>
            </a:r>
          </a:p>
          <a:p>
            <a:pPr>
              <a:buFont typeface="Arial" panose="020B0604020202020204" pitchFamily="34" charset="0"/>
              <a:buChar char="―"/>
            </a:pPr>
            <a:r>
              <a:rPr lang="pl-PL" altLang="pl-PL" sz="1800" dirty="0" smtClean="0">
                <a:latin typeface="Arial" panose="020B0604020202020204" pitchFamily="34" charset="0"/>
                <a:cs typeface="Arial" panose="020B0604020202020204" pitchFamily="34" charset="0"/>
              </a:rPr>
              <a:t> Wzrost częstości </a:t>
            </a:r>
            <a:r>
              <a:rPr lang="pl-PL" altLang="pl-PL" sz="1800" b="1" dirty="0" smtClean="0">
                <a:latin typeface="Arial" panose="020B0604020202020204" pitchFamily="34" charset="0"/>
                <a:cs typeface="Arial" panose="020B0604020202020204" pitchFamily="34" charset="0"/>
              </a:rPr>
              <a:t>chorób autoimmunizacyjnych</a:t>
            </a:r>
          </a:p>
        </p:txBody>
      </p:sp>
      <p:sp>
        <p:nvSpPr>
          <p:cNvPr id="7" name="pole tekstowe 6"/>
          <p:cNvSpPr txBox="1"/>
          <p:nvPr/>
        </p:nvSpPr>
        <p:spPr>
          <a:xfrm>
            <a:off x="1567513" y="2307563"/>
            <a:ext cx="5173211" cy="369332"/>
          </a:xfrm>
          <a:prstGeom prst="rect">
            <a:avLst/>
          </a:prstGeom>
          <a:noFill/>
        </p:spPr>
        <p:txBody>
          <a:bodyPr wrap="none" rtlCol="0">
            <a:spAutoFit/>
          </a:bodyPr>
          <a:lstStyle/>
          <a:p>
            <a:r>
              <a:rPr lang="pl-PL" dirty="0" smtClean="0">
                <a:latin typeface="Arial" panose="020B0604020202020204" pitchFamily="34" charset="0"/>
                <a:cs typeface="Arial" panose="020B0604020202020204" pitchFamily="34" charset="0"/>
              </a:rPr>
              <a:t>Objawy  starzenia się układu immunologicznego:</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4017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p:cNvPicPr>
            <a:picLocks noChangeAspect="1"/>
          </p:cNvPicPr>
          <p:nvPr/>
        </p:nvPicPr>
        <p:blipFill>
          <a:blip r:embed="rId2"/>
          <a:stretch>
            <a:fillRect/>
          </a:stretch>
        </p:blipFill>
        <p:spPr>
          <a:xfrm>
            <a:off x="491865" y="232122"/>
            <a:ext cx="1116619" cy="1382333"/>
          </a:xfrm>
          <a:prstGeom prst="rect">
            <a:avLst/>
          </a:prstGeom>
        </p:spPr>
      </p:pic>
      <p:pic>
        <p:nvPicPr>
          <p:cNvPr id="4" name="Obraz 3"/>
          <p:cNvPicPr>
            <a:picLocks noChangeAspect="1"/>
          </p:cNvPicPr>
          <p:nvPr/>
        </p:nvPicPr>
        <p:blipFill>
          <a:blip r:embed="rId3"/>
          <a:stretch>
            <a:fillRect/>
          </a:stretch>
        </p:blipFill>
        <p:spPr>
          <a:xfrm>
            <a:off x="10477608" y="289874"/>
            <a:ext cx="1212056" cy="1306067"/>
          </a:xfrm>
          <a:prstGeom prst="rect">
            <a:avLst/>
          </a:prstGeom>
        </p:spPr>
      </p:pic>
      <p:sp>
        <p:nvSpPr>
          <p:cNvPr id="5" name="Prostokąt 4"/>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Starzenie  a  infekcje</a:t>
            </a:r>
          </a:p>
        </p:txBody>
      </p:sp>
      <p:sp>
        <p:nvSpPr>
          <p:cNvPr id="6" name="pole tekstowe 5"/>
          <p:cNvSpPr txBox="1"/>
          <p:nvPr/>
        </p:nvSpPr>
        <p:spPr>
          <a:xfrm>
            <a:off x="2121408" y="1892808"/>
            <a:ext cx="3986784" cy="369332"/>
          </a:xfrm>
          <a:prstGeom prst="rect">
            <a:avLst/>
          </a:prstGeom>
          <a:noFill/>
        </p:spPr>
        <p:txBody>
          <a:bodyPr wrap="square" rtlCol="0">
            <a:spAutoFit/>
          </a:bodyPr>
          <a:lstStyle/>
          <a:p>
            <a:r>
              <a:rPr lang="pl-PL" b="1" dirty="0" smtClean="0">
                <a:latin typeface="Arial" panose="020B0604020202020204" pitchFamily="34" charset="0"/>
                <a:cs typeface="Arial" panose="020B0604020202020204" pitchFamily="34" charset="0"/>
              </a:rPr>
              <a:t>W procesie starzenia dochodzi do: </a:t>
            </a:r>
            <a:endParaRPr lang="pl-PL" b="1" dirty="0">
              <a:latin typeface="Arial" panose="020B0604020202020204" pitchFamily="34" charset="0"/>
              <a:cs typeface="Arial" panose="020B0604020202020204" pitchFamily="34" charset="0"/>
            </a:endParaRPr>
          </a:p>
        </p:txBody>
      </p:sp>
      <p:sp>
        <p:nvSpPr>
          <p:cNvPr id="7" name="Prostokąt 6"/>
          <p:cNvSpPr/>
          <p:nvPr/>
        </p:nvSpPr>
        <p:spPr>
          <a:xfrm>
            <a:off x="2508426" y="2498586"/>
            <a:ext cx="7613982"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wzrostu częstości występowania </a:t>
            </a:r>
            <a:r>
              <a:rPr lang="pl-PL" dirty="0" smtClean="0">
                <a:latin typeface="Arial" panose="020B0604020202020204" pitchFamily="34" charset="0"/>
                <a:cs typeface="Arial" panose="020B0604020202020204" pitchFamily="34" charset="0"/>
              </a:rPr>
              <a:t>infekcji,</a:t>
            </a:r>
          </a:p>
          <a:p>
            <a:pPr marL="285750" indent="-285750" algn="just">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w</a:t>
            </a:r>
            <a:r>
              <a:rPr lang="pl-PL" dirty="0" smtClean="0">
                <a:latin typeface="Arial" panose="020B0604020202020204" pitchFamily="34" charset="0"/>
                <a:cs typeface="Arial" panose="020B0604020202020204" pitchFamily="34" charset="0"/>
              </a:rPr>
              <a:t>zrostu ciężkości infekcji który jest zależny od wieku, patologii, wyczerpania rezerw jak i późnej diagnozy i mniej agresywnej terapii,</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w</a:t>
            </a:r>
            <a:r>
              <a:rPr lang="pl-PL" dirty="0" smtClean="0">
                <a:latin typeface="Arial" panose="020B0604020202020204" pitchFamily="34" charset="0"/>
                <a:cs typeface="Arial" panose="020B0604020202020204" pitchFamily="34" charset="0"/>
              </a:rPr>
              <a:t>zrostu śmiertelności,</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s</a:t>
            </a:r>
            <a:r>
              <a:rPr lang="pl-PL" dirty="0" smtClean="0">
                <a:latin typeface="Arial" panose="020B0604020202020204" pitchFamily="34" charset="0"/>
                <a:cs typeface="Arial" panose="020B0604020202020204" pitchFamily="34" charset="0"/>
              </a:rPr>
              <a:t>powolnionego powrotu do zdrowia.</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134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651441" y="2630476"/>
            <a:ext cx="8534903" cy="954107"/>
          </a:xfrm>
          <a:prstGeom prst="rect">
            <a:avLst/>
          </a:prstGeom>
        </p:spPr>
        <p:txBody>
          <a:bodyPr wrap="square">
            <a:spAutoFit/>
          </a:bodyPr>
          <a:lstStyle/>
          <a:p>
            <a:pPr algn="ctr"/>
            <a:r>
              <a:rPr lang="pl-PL" sz="2800" b="1" dirty="0" smtClean="0">
                <a:solidFill>
                  <a:srgbClr val="0070C0"/>
                </a:solidFill>
                <a:latin typeface="Arial" panose="020B0604020202020204" pitchFamily="34" charset="0"/>
                <a:cs typeface="Arial" panose="020B0604020202020204" pitchFamily="34" charset="0"/>
              </a:rPr>
              <a:t>Prezentacja  powstała  na  podstawie  dostępnej  </a:t>
            </a:r>
            <a:endParaRPr lang="pl-PL" sz="2800" b="1" dirty="0">
              <a:solidFill>
                <a:srgbClr val="0070C0"/>
              </a:solidFill>
              <a:latin typeface="Arial" panose="020B0604020202020204" pitchFamily="34" charset="0"/>
              <a:cs typeface="Arial" panose="020B0604020202020204" pitchFamily="34" charset="0"/>
            </a:endParaRPr>
          </a:p>
          <a:p>
            <a:pPr algn="ctr"/>
            <a:r>
              <a:rPr lang="pl-PL" sz="2800" b="1" dirty="0">
                <a:solidFill>
                  <a:srgbClr val="0070C0"/>
                </a:solidFill>
                <a:latin typeface="Arial" panose="020B0604020202020204" pitchFamily="34" charset="0"/>
                <a:cs typeface="Arial" panose="020B0604020202020204" pitchFamily="34" charset="0"/>
              </a:rPr>
              <a:t>literatury  i  danych  z  </a:t>
            </a:r>
            <a:r>
              <a:rPr lang="pl-PL" sz="2800" b="1" dirty="0" smtClean="0">
                <a:solidFill>
                  <a:srgbClr val="0070C0"/>
                </a:solidFill>
                <a:latin typeface="Arial" panose="020B0604020202020204" pitchFamily="34" charset="0"/>
                <a:cs typeface="Arial" panose="020B0604020202020204" pitchFamily="34" charset="0"/>
              </a:rPr>
              <a:t>internetu.</a:t>
            </a:r>
            <a:endParaRPr lang="pl-PL" sz="2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57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457854" y="249560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K  O  N  I  E  C</a:t>
            </a:r>
          </a:p>
        </p:txBody>
      </p:sp>
      <p:sp>
        <p:nvSpPr>
          <p:cNvPr id="5" name="pole tekstowe 4"/>
          <p:cNvSpPr txBox="1"/>
          <p:nvPr/>
        </p:nvSpPr>
        <p:spPr>
          <a:xfrm flipH="1">
            <a:off x="4107149" y="3469094"/>
            <a:ext cx="3479650" cy="369332"/>
          </a:xfrm>
          <a:prstGeom prst="rect">
            <a:avLst/>
          </a:prstGeom>
          <a:noFill/>
        </p:spPr>
        <p:txBody>
          <a:bodyPr wrap="square" rtlCol="0">
            <a:spAutoFit/>
          </a:bodyPr>
          <a:lstStyle/>
          <a:p>
            <a:r>
              <a:rPr lang="pl-PL" b="1" dirty="0" smtClean="0">
                <a:latin typeface="Arial" panose="020B0604020202020204" pitchFamily="34" charset="0"/>
                <a:cs typeface="Arial" panose="020B0604020202020204" pitchFamily="34" charset="0"/>
              </a:rPr>
              <a:t>D z i ę k u j ę    z a    u w a g ę </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6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2"/>
          <a:stretch>
            <a:fillRect/>
          </a:stretch>
        </p:blipFill>
        <p:spPr>
          <a:xfrm>
            <a:off x="259132" y="1495850"/>
            <a:ext cx="6210035" cy="5256701"/>
          </a:xfrm>
          <a:prstGeom prst="rect">
            <a:avLst/>
          </a:prstGeom>
        </p:spPr>
      </p:pic>
      <p:pic>
        <p:nvPicPr>
          <p:cNvPr id="2" name="Obraz 1"/>
          <p:cNvPicPr>
            <a:picLocks noChangeAspect="1"/>
          </p:cNvPicPr>
          <p:nvPr/>
        </p:nvPicPr>
        <p:blipFill>
          <a:blip r:embed="rId3"/>
          <a:stretch>
            <a:fillRect/>
          </a:stretch>
        </p:blipFill>
        <p:spPr>
          <a:xfrm>
            <a:off x="491865" y="232122"/>
            <a:ext cx="1116619" cy="1382333"/>
          </a:xfrm>
          <a:prstGeom prst="rect">
            <a:avLst/>
          </a:prstGeom>
        </p:spPr>
      </p:pic>
      <p:pic>
        <p:nvPicPr>
          <p:cNvPr id="3" name="Obraz 2"/>
          <p:cNvPicPr>
            <a:picLocks noChangeAspect="1"/>
          </p:cNvPicPr>
          <p:nvPr/>
        </p:nvPicPr>
        <p:blipFill>
          <a:blip r:embed="rId4"/>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Mechanizmy  odrzucania  przeszczepu</a:t>
            </a:r>
          </a:p>
        </p:txBody>
      </p:sp>
      <p:sp>
        <p:nvSpPr>
          <p:cNvPr id="7" name="pole tekstowe 6"/>
          <p:cNvSpPr txBox="1"/>
          <p:nvPr/>
        </p:nvSpPr>
        <p:spPr>
          <a:xfrm>
            <a:off x="6735026" y="1682293"/>
            <a:ext cx="5160719" cy="1077218"/>
          </a:xfrm>
          <a:prstGeom prst="rect">
            <a:avLst/>
          </a:prstGeom>
          <a:noFill/>
        </p:spPr>
        <p:txBody>
          <a:bodyPr wrap="square" rtlCol="0">
            <a:spAutoFit/>
          </a:bodyPr>
          <a:lstStyle/>
          <a:p>
            <a:pPr algn="just"/>
            <a:r>
              <a:rPr lang="pl-PL" sz="1600" dirty="0" smtClean="0">
                <a:latin typeface="Arial" panose="020B0604020202020204" pitchFamily="34" charset="0"/>
                <a:cs typeface="Arial" panose="020B0604020202020204" pitchFamily="34" charset="0"/>
              </a:rPr>
              <a:t>Na ścieżce bezpośredniej antygeny klasy MHC I </a:t>
            </a:r>
            <a:r>
              <a:rPr lang="pl-PL" sz="1600" dirty="0" err="1" smtClean="0">
                <a:latin typeface="Arial" panose="020B0604020202020204" pitchFamily="34" charset="0"/>
                <a:cs typeface="Arial" panose="020B0604020202020204" pitchFamily="34" charset="0"/>
              </a:rPr>
              <a:t>i</a:t>
            </a:r>
            <a:r>
              <a:rPr lang="pl-PL" sz="1600" dirty="0" smtClean="0">
                <a:latin typeface="Arial" panose="020B0604020202020204" pitchFamily="34" charset="0"/>
                <a:cs typeface="Arial" panose="020B0604020202020204" pitchFamily="34" charset="0"/>
              </a:rPr>
              <a:t> II dawcy są prezentowane na komórkach APC w przeszczepie i są rozpoznawane przez komórki T CD8+ oraz pomocnicze komórki T CD4+ gospodarza. </a:t>
            </a:r>
            <a:endParaRPr lang="pl-PL" sz="1600" dirty="0">
              <a:latin typeface="Arial" panose="020B0604020202020204" pitchFamily="34" charset="0"/>
              <a:cs typeface="Arial" panose="020B0604020202020204" pitchFamily="34" charset="0"/>
            </a:endParaRPr>
          </a:p>
        </p:txBody>
      </p:sp>
      <p:sp>
        <p:nvSpPr>
          <p:cNvPr id="8" name="pole tekstowe 7"/>
          <p:cNvSpPr txBox="1"/>
          <p:nvPr/>
        </p:nvSpPr>
        <p:spPr>
          <a:xfrm>
            <a:off x="6735026" y="3037125"/>
            <a:ext cx="5160718" cy="1077218"/>
          </a:xfrm>
          <a:prstGeom prst="rect">
            <a:avLst/>
          </a:prstGeom>
          <a:noFill/>
        </p:spPr>
        <p:txBody>
          <a:bodyPr wrap="square" rtlCol="0">
            <a:spAutoFit/>
          </a:bodyPr>
          <a:lstStyle/>
          <a:p>
            <a:pPr algn="just"/>
            <a:r>
              <a:rPr lang="pl-PL" sz="1600" dirty="0" smtClean="0">
                <a:latin typeface="Arial" panose="020B0604020202020204" pitchFamily="34" charset="0"/>
                <a:cs typeface="Arial" panose="020B0604020202020204" pitchFamily="34" charset="0"/>
              </a:rPr>
              <a:t>Komórki CD4+ namnażają się i produkują cytokiny, które wywołują uszkodzenie tkanek poprzez miejscowe reakcje nadwrażliwości typu późnego. Komórki T CD8+ różnicują się w CTL, które zabijają komórki dawcy.</a:t>
            </a:r>
            <a:endParaRPr lang="pl-PL" sz="1600" dirty="0">
              <a:latin typeface="Arial" panose="020B0604020202020204" pitchFamily="34" charset="0"/>
              <a:cs typeface="Arial" panose="020B0604020202020204" pitchFamily="34" charset="0"/>
            </a:endParaRPr>
          </a:p>
        </p:txBody>
      </p:sp>
      <p:sp>
        <p:nvSpPr>
          <p:cNvPr id="9" name="pole tekstowe 8"/>
          <p:cNvSpPr txBox="1"/>
          <p:nvPr/>
        </p:nvSpPr>
        <p:spPr>
          <a:xfrm>
            <a:off x="6735026" y="4391957"/>
            <a:ext cx="5160718" cy="1569660"/>
          </a:xfrm>
          <a:prstGeom prst="rect">
            <a:avLst/>
          </a:prstGeom>
          <a:noFill/>
        </p:spPr>
        <p:txBody>
          <a:bodyPr wrap="square" rtlCol="0">
            <a:spAutoFit/>
          </a:bodyPr>
          <a:lstStyle/>
          <a:p>
            <a:pPr algn="just"/>
            <a:r>
              <a:rPr lang="pl-PL" sz="1600" dirty="0" smtClean="0">
                <a:latin typeface="Arial" panose="020B0604020202020204" pitchFamily="34" charset="0"/>
                <a:cs typeface="Arial" panose="020B0604020202020204" pitchFamily="34" charset="0"/>
              </a:rPr>
              <a:t>Na ścieżce pośredniej antygeny dawcy są prezentowane przez komórki APC gospodarza i pobudzają komórki T CD4+, które niszczą przeszczep poprzez miejscową reakcję nadwrażliwości typu późnego i pobudzają limfocyty B do produkcji przeciwciał.</a:t>
            </a:r>
            <a:endParaRPr lang="pl-P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506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3"/>
          <a:stretch>
            <a:fillRect/>
          </a:stretch>
        </p:blipFill>
        <p:spPr>
          <a:xfrm>
            <a:off x="491865" y="232122"/>
            <a:ext cx="1116619" cy="1382333"/>
          </a:xfrm>
          <a:prstGeom prst="rect">
            <a:avLst/>
          </a:prstGeom>
        </p:spPr>
      </p:pic>
      <p:pic>
        <p:nvPicPr>
          <p:cNvPr id="3" name="Obraz 2"/>
          <p:cNvPicPr>
            <a:picLocks noChangeAspect="1"/>
          </p:cNvPicPr>
          <p:nvPr/>
        </p:nvPicPr>
        <p:blipFill>
          <a:blip r:embed="rId4"/>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608182" y="3843608"/>
            <a:ext cx="11279017" cy="1200329"/>
          </a:xfrm>
          <a:prstGeom prst="rect">
            <a:avLst/>
          </a:prstGeom>
        </p:spPr>
        <p:txBody>
          <a:bodyPr wrap="square">
            <a:spAutoFit/>
          </a:bodyPr>
          <a:lstStyle/>
          <a:p>
            <a:pPr algn="just"/>
            <a:r>
              <a:rPr lang="pl-PL" dirty="0" smtClean="0">
                <a:latin typeface="Arial" panose="020B0604020202020204" pitchFamily="34" charset="0"/>
                <a:cs typeface="Arial" panose="020B0604020202020204" pitchFamily="34" charset="0"/>
              </a:rPr>
              <a:t>Leki </a:t>
            </a:r>
            <a:r>
              <a:rPr lang="pl-PL" dirty="0">
                <a:latin typeface="Arial" panose="020B0604020202020204" pitchFamily="34" charset="0"/>
                <a:cs typeface="Arial" panose="020B0604020202020204" pitchFamily="34" charset="0"/>
              </a:rPr>
              <a:t>immunosupresyjne najczęściej stosowane są u pacjentów po przeszczepieniu narządów. Nowo wszczepiona nerka, płuco czy serce, są traktowane przez układ odpornościowy jako ciało obce, które należy zwalczyć. Wynika to z tego, że DNA komórek dawcy narządu nigdy nie jest identyczne z DNA komórek </a:t>
            </a:r>
            <a:r>
              <a:rPr lang="pl-PL" dirty="0" smtClean="0">
                <a:latin typeface="Arial" panose="020B0604020202020204" pitchFamily="34" charset="0"/>
                <a:cs typeface="Arial" panose="020B0604020202020204" pitchFamily="34" charset="0"/>
              </a:rPr>
              <a:t>biorcy. A </a:t>
            </a:r>
            <a:r>
              <a:rPr lang="pl-PL" dirty="0">
                <a:latin typeface="Arial" panose="020B0604020202020204" pitchFamily="34" charset="0"/>
                <a:cs typeface="Arial" panose="020B0604020202020204" pitchFamily="34" charset="0"/>
              </a:rPr>
              <a:t>wszystko, co jest przez układ odpornościowy postrzegane jako „obce” zaczyna być zwalczane. </a:t>
            </a:r>
          </a:p>
        </p:txBody>
      </p:sp>
      <p:sp>
        <p:nvSpPr>
          <p:cNvPr id="6" name="Prostokąt 5"/>
          <p:cNvSpPr/>
          <p:nvPr/>
        </p:nvSpPr>
        <p:spPr>
          <a:xfrm>
            <a:off x="1897925" y="2001151"/>
            <a:ext cx="8699529" cy="1200329"/>
          </a:xfrm>
          <a:prstGeom prst="rect">
            <a:avLst/>
          </a:prstGeom>
        </p:spPr>
        <p:txBody>
          <a:bodyPr wrap="square">
            <a:spAutoFit/>
          </a:bodyPr>
          <a:lstStyle/>
          <a:p>
            <a:pPr algn="just"/>
            <a:r>
              <a:rPr lang="pl-PL" b="1" dirty="0">
                <a:latin typeface="Arial" panose="020B0604020202020204" pitchFamily="34" charset="0"/>
                <a:cs typeface="Arial" panose="020B0604020202020204" pitchFamily="34" charset="0"/>
              </a:rPr>
              <a:t>Leki immunosupresyjne, to produkty lecznicze mające na celu obniżenie odpowiedzi odpornościowej organizmu. Stosowane są w transplantologii w celu zapobieganiu odrzucenia przeszczepu, ale także w leczeniu alergii, czy chorobach autoimmunologicznych.</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6027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2083000" y="2655127"/>
            <a:ext cx="8394608" cy="2534027"/>
          </a:xfrm>
          <a:prstGeom prst="rect">
            <a:avLst/>
          </a:prstGeom>
        </p:spPr>
        <p:txBody>
          <a:bodyPr wrap="square">
            <a:spAutoFit/>
          </a:bodyPr>
          <a:lstStyle/>
          <a:p>
            <a:pPr marL="285750" indent="-285750">
              <a:lnSpc>
                <a:spcPct val="150000"/>
              </a:lnSpc>
              <a:buFont typeface="Arial" panose="020B0604020202020204" pitchFamily="34" charset="0"/>
              <a:buChar char="―"/>
            </a:pPr>
            <a:r>
              <a:rPr lang="pl-PL" dirty="0" smtClean="0">
                <a:latin typeface="Arial" panose="020B0604020202020204" pitchFamily="34" charset="0"/>
                <a:cs typeface="Arial" panose="020B0604020202020204" pitchFamily="34" charset="0"/>
              </a:rPr>
              <a:t>inhibitory </a:t>
            </a:r>
            <a:r>
              <a:rPr lang="pl-PL" dirty="0">
                <a:latin typeface="Arial" panose="020B0604020202020204" pitchFamily="34" charset="0"/>
                <a:cs typeface="Arial" panose="020B0604020202020204" pitchFamily="34" charset="0"/>
              </a:rPr>
              <a:t>kalcyneuryny (</a:t>
            </a:r>
            <a:r>
              <a:rPr lang="pl-PL" b="1" dirty="0" err="1">
                <a:latin typeface="Arial" panose="020B0604020202020204" pitchFamily="34" charset="0"/>
                <a:cs typeface="Arial" panose="020B0604020202020204" pitchFamily="34" charset="0"/>
              </a:rPr>
              <a:t>takrolimus</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cyklosporyna</a:t>
            </a:r>
            <a:r>
              <a:rPr lang="pl-PL"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leki cytostatyczne (</a:t>
            </a:r>
            <a:r>
              <a:rPr lang="pl-PL" b="1" dirty="0" err="1">
                <a:latin typeface="Arial" panose="020B0604020202020204" pitchFamily="34" charset="0"/>
                <a:cs typeface="Arial" panose="020B0604020202020204" pitchFamily="34" charset="0"/>
              </a:rPr>
              <a:t>cyklofosfamid</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azatiopryna</a:t>
            </a:r>
            <a:r>
              <a:rPr lang="pl-PL"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inhibitory kinazy </a:t>
            </a:r>
            <a:r>
              <a:rPr lang="pl-PL" dirty="0" err="1">
                <a:latin typeface="Arial" panose="020B0604020202020204" pitchFamily="34" charset="0"/>
                <a:cs typeface="Arial" panose="020B0604020202020204" pitchFamily="34" charset="0"/>
              </a:rPr>
              <a:t>serynowo-treoninowej</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sirolimus</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ewerolimus</a:t>
            </a:r>
            <a:r>
              <a:rPr lang="pl-PL"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przeciwciała monoklonalne (</a:t>
            </a:r>
            <a:r>
              <a:rPr lang="pl-PL" b="1" dirty="0" err="1">
                <a:latin typeface="Arial" panose="020B0604020202020204" pitchFamily="34" charset="0"/>
                <a:cs typeface="Arial" panose="020B0604020202020204" pitchFamily="34" charset="0"/>
              </a:rPr>
              <a:t>basiliksimab</a:t>
            </a:r>
            <a:r>
              <a:rPr lang="pl-PL"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pl-PL" dirty="0" err="1">
                <a:latin typeface="Arial" panose="020B0604020202020204" pitchFamily="34" charset="0"/>
                <a:cs typeface="Arial" panose="020B0604020202020204" pitchFamily="34" charset="0"/>
              </a:rPr>
              <a:t>glikokortykosteroidy</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metyloprednizolon</a:t>
            </a:r>
            <a:r>
              <a:rPr lang="pl-PL" b="1"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prednizon</a:t>
            </a:r>
            <a:r>
              <a:rPr lang="pl-PL" b="1"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przednizolon</a:t>
            </a:r>
            <a:r>
              <a:rPr lang="pl-PL"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pl-PL" dirty="0">
                <a:latin typeface="Arial" panose="020B0604020202020204" pitchFamily="34" charset="0"/>
                <a:cs typeface="Arial" panose="020B0604020202020204" pitchFamily="34" charset="0"/>
              </a:rPr>
              <a:t>inne leki immunosupresyjne (</a:t>
            </a:r>
            <a:r>
              <a:rPr lang="pl-PL" b="1" dirty="0" err="1">
                <a:latin typeface="Arial" panose="020B0604020202020204" pitchFamily="34" charset="0"/>
                <a:cs typeface="Arial" panose="020B0604020202020204" pitchFamily="34" charset="0"/>
              </a:rPr>
              <a:t>mykofenolan</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mofetilu</a:t>
            </a:r>
            <a:r>
              <a:rPr lang="pl-PL" dirty="0">
                <a:latin typeface="Arial" panose="020B0604020202020204" pitchFamily="34" charset="0"/>
                <a:cs typeface="Arial" panose="020B0604020202020204" pitchFamily="34" charset="0"/>
              </a:rPr>
              <a:t>, </a:t>
            </a:r>
            <a:r>
              <a:rPr lang="pl-PL" b="1" dirty="0" err="1">
                <a:latin typeface="Arial" panose="020B0604020202020204" pitchFamily="34" charset="0"/>
                <a:cs typeface="Arial" panose="020B0604020202020204" pitchFamily="34" charset="0"/>
              </a:rPr>
              <a:t>mykofenolan</a:t>
            </a:r>
            <a:r>
              <a:rPr lang="pl-PL" dirty="0">
                <a:latin typeface="Arial" panose="020B0604020202020204" pitchFamily="34" charset="0"/>
                <a:cs typeface="Arial" panose="020B0604020202020204" pitchFamily="34" charset="0"/>
              </a:rPr>
              <a:t> </a:t>
            </a:r>
            <a:r>
              <a:rPr lang="pl-PL" b="1" dirty="0">
                <a:latin typeface="Arial" panose="020B0604020202020204" pitchFamily="34" charset="0"/>
                <a:cs typeface="Arial" panose="020B0604020202020204" pitchFamily="34" charset="0"/>
              </a:rPr>
              <a:t>sodu</a:t>
            </a:r>
            <a:r>
              <a:rPr lang="pl-PL" dirty="0">
                <a:latin typeface="Arial" panose="020B0604020202020204" pitchFamily="34" charset="0"/>
                <a:cs typeface="Arial" panose="020B0604020202020204" pitchFamily="34" charset="0"/>
              </a:rPr>
              <a:t>).</a:t>
            </a:r>
          </a:p>
        </p:txBody>
      </p:sp>
      <p:sp>
        <p:nvSpPr>
          <p:cNvPr id="6" name="pole tekstowe 5"/>
          <p:cNvSpPr txBox="1"/>
          <p:nvPr/>
        </p:nvSpPr>
        <p:spPr>
          <a:xfrm>
            <a:off x="2805796" y="1937123"/>
            <a:ext cx="6226194" cy="400110"/>
          </a:xfrm>
          <a:prstGeom prst="rect">
            <a:avLst/>
          </a:prstGeom>
          <a:noFill/>
        </p:spPr>
        <p:txBody>
          <a:bodyPr wrap="square" rtlCol="0">
            <a:spAutoFit/>
          </a:bodyPr>
          <a:lstStyle/>
          <a:p>
            <a:r>
              <a:rPr lang="pl-PL" sz="2000" b="1" dirty="0" smtClean="0">
                <a:latin typeface="Arial" panose="020B0604020202020204" pitchFamily="34" charset="0"/>
                <a:cs typeface="Arial" panose="020B0604020202020204" pitchFamily="34" charset="0"/>
              </a:rPr>
              <a:t>Wyróżniamy 6 grup leków immunosupresyjnych: </a:t>
            </a:r>
            <a:endParaRPr lang="pl-PL"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08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pic>
        <p:nvPicPr>
          <p:cNvPr id="5" name="Symbol zastępczy zawartości 9" descr="działanie leków immunosupresyjnych.jpg"/>
          <p:cNvPicPr>
            <a:picLocks noChangeAspect="1"/>
          </p:cNvPicPr>
          <p:nvPr/>
        </p:nvPicPr>
        <p:blipFill>
          <a:blip r:embed="rId4" cstate="print"/>
          <a:stretch>
            <a:fillRect/>
          </a:stretch>
        </p:blipFill>
        <p:spPr>
          <a:xfrm>
            <a:off x="3259036" y="1213839"/>
            <a:ext cx="5319713" cy="5398524"/>
          </a:xfrm>
          <a:prstGeom prst="rect">
            <a:avLst/>
          </a:prstGeom>
        </p:spPr>
      </p:pic>
    </p:spTree>
    <p:extLst>
      <p:ext uri="{BB962C8B-B14F-4D97-AF65-F5344CB8AC3E}">
        <p14:creationId xmlns:p14="http://schemas.microsoft.com/office/powerpoint/2010/main" val="91110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2412028" y="1686662"/>
            <a:ext cx="9668142" cy="369332"/>
          </a:xfrm>
          <a:prstGeom prst="rect">
            <a:avLst/>
          </a:prstGeom>
        </p:spPr>
        <p:txBody>
          <a:bodyPr wrap="square">
            <a:spAutoFit/>
          </a:bodyPr>
          <a:lstStyle/>
          <a:p>
            <a:r>
              <a:rPr lang="pl-PL" dirty="0" smtClean="0">
                <a:latin typeface="Arial" panose="020B0604020202020204" pitchFamily="34" charset="0"/>
                <a:cs typeface="Arial" panose="020B0604020202020204" pitchFamily="34" charset="0"/>
              </a:rPr>
              <a:t>są </a:t>
            </a:r>
            <a:r>
              <a:rPr lang="pl-PL" dirty="0">
                <a:latin typeface="Arial" panose="020B0604020202020204" pitchFamily="34" charset="0"/>
                <a:cs typeface="Arial" panose="020B0604020202020204" pitchFamily="34" charset="0"/>
              </a:rPr>
              <a:t>niejednorodną grupą leków, wpływających na podziały komórkowe</a:t>
            </a:r>
            <a:r>
              <a:rPr lang="pl-PL" dirty="0" smtClean="0">
                <a:latin typeface="Arial" panose="020B0604020202020204" pitchFamily="34" charset="0"/>
                <a:cs typeface="Arial" panose="020B0604020202020204" pitchFamily="34" charset="0"/>
              </a:rPr>
              <a:t>.</a:t>
            </a:r>
            <a:endParaRPr lang="pl-PL" dirty="0">
              <a:latin typeface="Arial" panose="020B0604020202020204" pitchFamily="34" charset="0"/>
              <a:cs typeface="Arial" panose="020B0604020202020204" pitchFamily="34" charset="0"/>
            </a:endParaRPr>
          </a:p>
        </p:txBody>
      </p:sp>
      <p:sp>
        <p:nvSpPr>
          <p:cNvPr id="6" name="Prostokąt 5"/>
          <p:cNvSpPr/>
          <p:nvPr/>
        </p:nvSpPr>
        <p:spPr>
          <a:xfrm>
            <a:off x="1778079" y="1411275"/>
            <a:ext cx="2236510" cy="369332"/>
          </a:xfrm>
          <a:prstGeom prst="rect">
            <a:avLst/>
          </a:prstGeom>
        </p:spPr>
        <p:txBody>
          <a:bodyPr wrap="none">
            <a:spAutoFit/>
          </a:bodyPr>
          <a:lstStyle/>
          <a:p>
            <a:r>
              <a:rPr lang="pl-PL" b="1" dirty="0">
                <a:solidFill>
                  <a:srgbClr val="FF0000"/>
                </a:solidFill>
                <a:latin typeface="Arial" panose="020B0604020202020204" pitchFamily="34" charset="0"/>
                <a:cs typeface="Arial" panose="020B0604020202020204" pitchFamily="34" charset="0"/>
              </a:rPr>
              <a:t>Leki cytostatyczne</a:t>
            </a:r>
          </a:p>
        </p:txBody>
      </p:sp>
      <p:sp>
        <p:nvSpPr>
          <p:cNvPr id="7" name="Prostokąt 6"/>
          <p:cNvSpPr/>
          <p:nvPr/>
        </p:nvSpPr>
        <p:spPr>
          <a:xfrm>
            <a:off x="360891" y="2516048"/>
            <a:ext cx="5520620" cy="3970318"/>
          </a:xfrm>
          <a:prstGeom prst="rect">
            <a:avLst/>
          </a:prstGeom>
        </p:spPr>
        <p:txBody>
          <a:bodyPr wrap="square">
            <a:spAutoFit/>
          </a:bodyPr>
          <a:lstStyle/>
          <a:p>
            <a:pPr algn="just"/>
            <a:r>
              <a:rPr lang="pl-PL" b="1" dirty="0" err="1">
                <a:latin typeface="Arial" panose="020B0604020202020204" pitchFamily="34" charset="0"/>
                <a:cs typeface="Arial" panose="020B0604020202020204" pitchFamily="34" charset="0"/>
              </a:rPr>
              <a:t>Cyklofosfamid</a:t>
            </a:r>
            <a:r>
              <a:rPr lang="pl-PL" b="1" dirty="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 lek cytostatyczny, którego mechanizm działania polega na rozrywaniu wiązań pomiędzy DNA, a białkami oraz fragmentacji łańcucha DNA. </a:t>
            </a:r>
            <a:r>
              <a:rPr lang="pl-PL" dirty="0" err="1">
                <a:latin typeface="Arial" panose="020B0604020202020204" pitchFamily="34" charset="0"/>
                <a:cs typeface="Arial" panose="020B0604020202020204" pitchFamily="34" charset="0"/>
              </a:rPr>
              <a:t>Cyklofosfamid</a:t>
            </a:r>
            <a:r>
              <a:rPr lang="pl-PL" dirty="0">
                <a:latin typeface="Arial" panose="020B0604020202020204" pitchFamily="34" charset="0"/>
                <a:cs typeface="Arial" panose="020B0604020202020204" pitchFamily="34" charset="0"/>
              </a:rPr>
              <a:t> stosowany jest jako </a:t>
            </a:r>
            <a:r>
              <a:rPr lang="pl-PL" dirty="0" err="1">
                <a:latin typeface="Arial" panose="020B0604020202020204" pitchFamily="34" charset="0"/>
                <a:cs typeface="Arial" panose="020B0604020202020204" pitchFamily="34" charset="0"/>
              </a:rPr>
              <a:t>immunosupresant</a:t>
            </a:r>
            <a:r>
              <a:rPr lang="pl-PL" dirty="0">
                <a:latin typeface="Arial" panose="020B0604020202020204" pitchFamily="34" charset="0"/>
                <a:cs typeface="Arial" panose="020B0604020202020204" pitchFamily="34" charset="0"/>
              </a:rPr>
              <a:t>, przy przeszczepach szpiku kostnego oraz przeszczepianiu narządów. Poza tym, lek stosowany jest w leczeniu chorób autoimmunologicznych, takich jak RZS i łuszczycowe zapalenie stawów oraz w leczeniu nowotworów. Głównymi działaniami niepożądanymi są leukopenia i małopłytkowość. Leczenie </a:t>
            </a:r>
            <a:r>
              <a:rPr lang="pl-PL" dirty="0" err="1">
                <a:latin typeface="Arial" panose="020B0604020202020204" pitchFamily="34" charset="0"/>
                <a:cs typeface="Arial" panose="020B0604020202020204" pitchFamily="34" charset="0"/>
              </a:rPr>
              <a:t>cyklofosfamidem</a:t>
            </a:r>
            <a:r>
              <a:rPr lang="pl-PL" dirty="0">
                <a:latin typeface="Arial" panose="020B0604020202020204" pitchFamily="34" charset="0"/>
                <a:cs typeface="Arial" panose="020B0604020202020204" pitchFamily="34" charset="0"/>
              </a:rPr>
              <a:t> może powodować pojawienie się wtórnych zakażeń, ze względu na obniżoną odporność, niekiedy prowadzących nawet do zgonu.</a:t>
            </a:r>
          </a:p>
        </p:txBody>
      </p:sp>
      <p:sp>
        <p:nvSpPr>
          <p:cNvPr id="8" name="Prostokąt 7"/>
          <p:cNvSpPr/>
          <p:nvPr/>
        </p:nvSpPr>
        <p:spPr>
          <a:xfrm>
            <a:off x="6287911" y="2516047"/>
            <a:ext cx="5567711" cy="3970318"/>
          </a:xfrm>
          <a:prstGeom prst="rect">
            <a:avLst/>
          </a:prstGeom>
        </p:spPr>
        <p:txBody>
          <a:bodyPr wrap="square">
            <a:spAutoFit/>
          </a:bodyPr>
          <a:lstStyle/>
          <a:p>
            <a:pPr algn="just"/>
            <a:r>
              <a:rPr lang="pl-PL" b="1" dirty="0" err="1">
                <a:latin typeface="Arial" panose="020B0604020202020204" pitchFamily="34" charset="0"/>
                <a:cs typeface="Arial" panose="020B0604020202020204" pitchFamily="34" charset="0"/>
              </a:rPr>
              <a:t>Azatiopryna</a:t>
            </a:r>
            <a:r>
              <a:rPr lang="pl-PL" dirty="0">
                <a:latin typeface="Arial" panose="020B0604020202020204" pitchFamily="34" charset="0"/>
                <a:cs typeface="Arial" panose="020B0604020202020204" pitchFamily="34" charset="0"/>
              </a:rPr>
              <a:t> </a:t>
            </a:r>
            <a:r>
              <a:rPr lang="pl-PL" dirty="0" smtClean="0">
                <a:latin typeface="Arial" panose="020B0604020202020204" pitchFamily="34" charset="0"/>
                <a:cs typeface="Arial" panose="020B0604020202020204" pitchFamily="34" charset="0"/>
              </a:rPr>
              <a:t>– lek ten prawdopodobnie działa </a:t>
            </a:r>
            <a:r>
              <a:rPr lang="pl-PL" dirty="0">
                <a:latin typeface="Arial" panose="020B0604020202020204" pitchFamily="34" charset="0"/>
                <a:cs typeface="Arial" panose="020B0604020202020204" pitchFamily="34" charset="0"/>
              </a:rPr>
              <a:t>poprzez zaburzenie syntezy DNA. </a:t>
            </a:r>
            <a:r>
              <a:rPr lang="pl-PL" dirty="0" smtClean="0">
                <a:latin typeface="Arial" panose="020B0604020202020204" pitchFamily="34" charset="0"/>
                <a:cs typeface="Arial" panose="020B0604020202020204" pitchFamily="34" charset="0"/>
              </a:rPr>
              <a:t>Jest stosowany </a:t>
            </a:r>
            <a:r>
              <a:rPr lang="pl-PL" dirty="0">
                <a:latin typeface="Arial" panose="020B0604020202020204" pitchFamily="34" charset="0"/>
                <a:cs typeface="Arial" panose="020B0604020202020204" pitchFamily="34" charset="0"/>
              </a:rPr>
              <a:t>w celu zwiększenia przeżycia u osób </a:t>
            </a:r>
            <a:r>
              <a:rPr lang="pl-PL" dirty="0" smtClean="0">
                <a:latin typeface="Arial" panose="020B0604020202020204" pitchFamily="34" charset="0"/>
                <a:cs typeface="Arial" panose="020B0604020202020204" pitchFamily="34" charset="0"/>
              </a:rPr>
              <a:t>po </a:t>
            </a:r>
            <a:r>
              <a:rPr lang="pl-PL" dirty="0">
                <a:latin typeface="Arial" panose="020B0604020202020204" pitchFamily="34" charset="0"/>
                <a:cs typeface="Arial" panose="020B0604020202020204" pitchFamily="34" charset="0"/>
              </a:rPr>
              <a:t>przeszczepie serca, nerki i wątroby oraz w celu zmniejszenia dawek sterydów u osób po przeszczepie nerki. </a:t>
            </a:r>
            <a:r>
              <a:rPr lang="pl-PL" dirty="0" err="1" smtClean="0">
                <a:latin typeface="Arial" panose="020B0604020202020204" pitchFamily="34" charset="0"/>
                <a:cs typeface="Arial" panose="020B0604020202020204" pitchFamily="34" charset="0"/>
              </a:rPr>
              <a:t>Azatiopryna</a:t>
            </a:r>
            <a:r>
              <a:rPr lang="pl-PL" dirty="0" smtClean="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stosowana jest w leczeniu wrzodziejącego zapalenia jelita grubego, oraz w chorobach autoimmunologicznych, takich jak RZS. Najczęstszymi działaniami </a:t>
            </a:r>
            <a:r>
              <a:rPr lang="pl-PL" dirty="0" smtClean="0">
                <a:latin typeface="Arial" panose="020B0604020202020204" pitchFamily="34" charset="0"/>
                <a:cs typeface="Arial" panose="020B0604020202020204" pitchFamily="34" charset="0"/>
              </a:rPr>
              <a:t>niepożądanymi </a:t>
            </a:r>
            <a:r>
              <a:rPr lang="pl-PL" dirty="0">
                <a:latin typeface="Arial" panose="020B0604020202020204" pitchFamily="34" charset="0"/>
                <a:cs typeface="Arial" panose="020B0604020202020204" pitchFamily="34" charset="0"/>
              </a:rPr>
              <a:t>są wszelkiego rodzaju </a:t>
            </a:r>
            <a:r>
              <a:rPr lang="pl-PL" dirty="0" smtClean="0">
                <a:latin typeface="Arial" panose="020B0604020202020204" pitchFamily="34" charset="0"/>
                <a:cs typeface="Arial" panose="020B0604020202020204" pitchFamily="34" charset="0"/>
              </a:rPr>
              <a:t>infekcje. </a:t>
            </a:r>
            <a:r>
              <a:rPr lang="pl-PL" dirty="0">
                <a:latin typeface="Arial" panose="020B0604020202020204" pitchFamily="34" charset="0"/>
                <a:cs typeface="Arial" panose="020B0604020202020204" pitchFamily="34" charset="0"/>
              </a:rPr>
              <a:t>Poza tym występuje zahamowanie działania szpiku kostnego i leukopenia. U osób, które leczone są tym lekiem, nie należy wykonywać szczepień, szczepionkami zawierającymi w sobie żywe wirusy.</a:t>
            </a:r>
          </a:p>
        </p:txBody>
      </p:sp>
    </p:spTree>
    <p:extLst>
      <p:ext uri="{BB962C8B-B14F-4D97-AF65-F5344CB8AC3E}">
        <p14:creationId xmlns:p14="http://schemas.microsoft.com/office/powerpoint/2010/main" val="310939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6696635" y="3813889"/>
            <a:ext cx="4993029" cy="2585323"/>
          </a:xfrm>
          <a:prstGeom prst="rect">
            <a:avLst/>
          </a:prstGeom>
        </p:spPr>
        <p:txBody>
          <a:bodyPr wrap="square">
            <a:spAutoFit/>
          </a:bodyPr>
          <a:lstStyle/>
          <a:p>
            <a:pPr algn="just"/>
            <a:r>
              <a:rPr lang="pl-PL" b="1" dirty="0" err="1" smtClean="0">
                <a:latin typeface="Arial" panose="020B0604020202020204" pitchFamily="34" charset="0"/>
                <a:cs typeface="Arial" panose="020B0604020202020204" pitchFamily="34" charset="0"/>
              </a:rPr>
              <a:t>Cyklosporyna</a:t>
            </a:r>
            <a:r>
              <a:rPr lang="pl-PL" b="1" dirty="0" smtClean="0">
                <a:latin typeface="Arial" panose="020B0604020202020204" pitchFamily="34" charset="0"/>
                <a:cs typeface="Arial" panose="020B0604020202020204" pitchFamily="34" charset="0"/>
              </a:rPr>
              <a:t> </a:t>
            </a:r>
            <a:r>
              <a:rPr lang="pl-PL" dirty="0" smtClean="0">
                <a:latin typeface="Arial" panose="020B0604020202020204" pitchFamily="34" charset="0"/>
                <a:cs typeface="Arial" panose="020B0604020202020204" pitchFamily="34" charset="0"/>
              </a:rPr>
              <a:t>–Działania </a:t>
            </a:r>
            <a:r>
              <a:rPr lang="pl-PL" dirty="0">
                <a:latin typeface="Arial" panose="020B0604020202020204" pitchFamily="34" charset="0"/>
                <a:cs typeface="Arial" panose="020B0604020202020204" pitchFamily="34" charset="0"/>
              </a:rPr>
              <a:t>niepożądane leku, to przede wszystkim zaburzenie gospodarki tłuszczowej organizmu, drżenie mięśni, bóle głowy, nadciśnienie tętnicze, oraz hirsutyzm – występowanie nadmiernego owłosienia, typu męskiego. Przy stosowaniu </a:t>
            </a:r>
            <a:r>
              <a:rPr lang="pl-PL" dirty="0" err="1">
                <a:latin typeface="Arial" panose="020B0604020202020204" pitchFamily="34" charset="0"/>
                <a:cs typeface="Arial" panose="020B0604020202020204" pitchFamily="34" charset="0"/>
              </a:rPr>
              <a:t>cyklosporyny</a:t>
            </a:r>
            <a:r>
              <a:rPr lang="pl-PL" dirty="0">
                <a:latin typeface="Arial" panose="020B0604020202020204" pitchFamily="34" charset="0"/>
                <a:cs typeface="Arial" panose="020B0604020202020204" pitchFamily="34" charset="0"/>
              </a:rPr>
              <a:t> nie powinno się spożywać grejpfrutów i ich soku, ze względu na możliwe podwyższenie stężenia </a:t>
            </a:r>
            <a:r>
              <a:rPr lang="pl-PL" dirty="0" err="1">
                <a:latin typeface="Arial" panose="020B0604020202020204" pitchFamily="34" charset="0"/>
                <a:cs typeface="Arial" panose="020B0604020202020204" pitchFamily="34" charset="0"/>
              </a:rPr>
              <a:t>cyklosporyny</a:t>
            </a:r>
            <a:r>
              <a:rPr lang="pl-PL" dirty="0">
                <a:latin typeface="Arial" panose="020B0604020202020204" pitchFamily="34" charset="0"/>
                <a:cs typeface="Arial" panose="020B0604020202020204" pitchFamily="34" charset="0"/>
              </a:rPr>
              <a:t> we krwi.</a:t>
            </a:r>
          </a:p>
        </p:txBody>
      </p:sp>
      <p:sp>
        <p:nvSpPr>
          <p:cNvPr id="6" name="Prostokąt 5"/>
          <p:cNvSpPr/>
          <p:nvPr/>
        </p:nvSpPr>
        <p:spPr>
          <a:xfrm>
            <a:off x="2218656" y="1833866"/>
            <a:ext cx="8778241" cy="1200329"/>
          </a:xfrm>
          <a:prstGeom prst="rect">
            <a:avLst/>
          </a:prstGeom>
        </p:spPr>
        <p:txBody>
          <a:bodyPr wrap="square">
            <a:spAutoFit/>
          </a:bodyPr>
          <a:lstStyle/>
          <a:p>
            <a:pPr algn="just"/>
            <a:r>
              <a:rPr lang="pl-PL" dirty="0" err="1" smtClean="0">
                <a:latin typeface="Arial" panose="020B0604020202020204" pitchFamily="34" charset="0"/>
                <a:cs typeface="Arial" panose="020B0604020202020204" pitchFamily="34" charset="0"/>
              </a:rPr>
              <a:t>Inhibiytory</a:t>
            </a:r>
            <a:r>
              <a:rPr lang="pl-PL" dirty="0" smtClean="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kalcyneuryny nie posiadają do końca wyjaśnionego mechanizmu działania. Przypuszcza się, że działają pośrednio na zahamowanie aktywności limfocytów T, poprzez zablokowanie działanie kalcyneuryny – białka, będącego elementem szlaku sygnalizacyjnego w układzie odpornościowym.</a:t>
            </a:r>
          </a:p>
        </p:txBody>
      </p:sp>
      <p:sp>
        <p:nvSpPr>
          <p:cNvPr id="7" name="Prostokąt 6"/>
          <p:cNvSpPr/>
          <p:nvPr/>
        </p:nvSpPr>
        <p:spPr>
          <a:xfrm>
            <a:off x="491865" y="3813890"/>
            <a:ext cx="5001860" cy="2585323"/>
          </a:xfrm>
          <a:prstGeom prst="rect">
            <a:avLst/>
          </a:prstGeom>
        </p:spPr>
        <p:txBody>
          <a:bodyPr wrap="square">
            <a:spAutoFit/>
          </a:bodyPr>
          <a:lstStyle/>
          <a:p>
            <a:pPr algn="just"/>
            <a:r>
              <a:rPr lang="pl-PL" b="1" dirty="0" err="1">
                <a:latin typeface="Arial" panose="020B0604020202020204" pitchFamily="34" charset="0"/>
                <a:cs typeface="Arial" panose="020B0604020202020204" pitchFamily="34" charset="0"/>
              </a:rPr>
              <a:t>Takrolimus</a:t>
            </a:r>
            <a:r>
              <a:rPr lang="pl-PL" b="1" dirty="0">
                <a:latin typeface="Arial" panose="020B0604020202020204" pitchFamily="34" charset="0"/>
                <a:cs typeface="Arial" panose="020B0604020202020204" pitchFamily="34" charset="0"/>
              </a:rPr>
              <a:t> </a:t>
            </a:r>
            <a:r>
              <a:rPr lang="pl-PL" dirty="0" smtClean="0">
                <a:latin typeface="Arial" panose="020B0604020202020204" pitchFamily="34" charset="0"/>
                <a:cs typeface="Arial" panose="020B0604020202020204" pitchFamily="34" charset="0"/>
              </a:rPr>
              <a:t>–Lek </a:t>
            </a:r>
            <a:r>
              <a:rPr lang="pl-PL" dirty="0">
                <a:latin typeface="Arial" panose="020B0604020202020204" pitchFamily="34" charset="0"/>
                <a:cs typeface="Arial" panose="020B0604020202020204" pitchFamily="34" charset="0"/>
              </a:rPr>
              <a:t>ten wywołuje szereg działań niepożądanych, przez co terapia nim obarczona jest znacznym ryzykiem. Działaniami niepożądanymi tego leku są między innymi bóle głowy, drżenie mięśni oraz zaburzenie czynności nerek. Lek ten może również wpływać na gospodarkę cukrową w organizmie i powodować stany </a:t>
            </a:r>
            <a:r>
              <a:rPr lang="pl-PL" dirty="0" err="1">
                <a:latin typeface="Arial" panose="020B0604020202020204" pitchFamily="34" charset="0"/>
                <a:cs typeface="Arial" panose="020B0604020202020204" pitchFamily="34" charset="0"/>
              </a:rPr>
              <a:t>hiperglikemiczne</a:t>
            </a:r>
            <a:r>
              <a:rPr lang="pl-PL" dirty="0">
                <a:latin typeface="Arial" panose="020B0604020202020204" pitchFamily="34" charset="0"/>
                <a:cs typeface="Arial" panose="020B0604020202020204" pitchFamily="34" charset="0"/>
              </a:rPr>
              <a:t>.</a:t>
            </a:r>
          </a:p>
        </p:txBody>
      </p:sp>
      <p:sp>
        <p:nvSpPr>
          <p:cNvPr id="8" name="Prostokąt 7"/>
          <p:cNvSpPr/>
          <p:nvPr/>
        </p:nvSpPr>
        <p:spPr>
          <a:xfrm>
            <a:off x="1699367" y="1439156"/>
            <a:ext cx="2775119" cy="369332"/>
          </a:xfrm>
          <a:prstGeom prst="rect">
            <a:avLst/>
          </a:prstGeom>
        </p:spPr>
        <p:txBody>
          <a:bodyPr wrap="none">
            <a:spAutoFit/>
          </a:bodyPr>
          <a:lstStyle/>
          <a:p>
            <a:r>
              <a:rPr lang="pl-PL" b="1" dirty="0">
                <a:solidFill>
                  <a:srgbClr val="FF0000"/>
                </a:solidFill>
                <a:latin typeface="Arial" panose="020B0604020202020204" pitchFamily="34" charset="0"/>
                <a:cs typeface="Arial" panose="020B0604020202020204" pitchFamily="34" charset="0"/>
              </a:rPr>
              <a:t>Inhibitory kalcyneuryny</a:t>
            </a:r>
          </a:p>
        </p:txBody>
      </p:sp>
    </p:spTree>
    <p:extLst>
      <p:ext uri="{BB962C8B-B14F-4D97-AF65-F5344CB8AC3E}">
        <p14:creationId xmlns:p14="http://schemas.microsoft.com/office/powerpoint/2010/main" val="42495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p:cNvPicPr>
            <a:picLocks noChangeAspect="1"/>
          </p:cNvPicPr>
          <p:nvPr/>
        </p:nvPicPr>
        <p:blipFill>
          <a:blip r:embed="rId2"/>
          <a:stretch>
            <a:fillRect/>
          </a:stretch>
        </p:blipFill>
        <p:spPr>
          <a:xfrm>
            <a:off x="491865" y="232122"/>
            <a:ext cx="1116619" cy="1382333"/>
          </a:xfrm>
          <a:prstGeom prst="rect">
            <a:avLst/>
          </a:prstGeom>
        </p:spPr>
      </p:pic>
      <p:pic>
        <p:nvPicPr>
          <p:cNvPr id="3" name="Obraz 2"/>
          <p:cNvPicPr>
            <a:picLocks noChangeAspect="1"/>
          </p:cNvPicPr>
          <p:nvPr/>
        </p:nvPicPr>
        <p:blipFill>
          <a:blip r:embed="rId3"/>
          <a:stretch>
            <a:fillRect/>
          </a:stretch>
        </p:blipFill>
        <p:spPr>
          <a:xfrm>
            <a:off x="10477608" y="289874"/>
            <a:ext cx="1212056" cy="1306067"/>
          </a:xfrm>
          <a:prstGeom prst="rect">
            <a:avLst/>
          </a:prstGeom>
        </p:spPr>
      </p:pic>
      <p:sp>
        <p:nvSpPr>
          <p:cNvPr id="4" name="Prostokąt 3"/>
          <p:cNvSpPr/>
          <p:nvPr/>
        </p:nvSpPr>
        <p:spPr>
          <a:xfrm>
            <a:off x="1529773" y="492148"/>
            <a:ext cx="8778240" cy="461665"/>
          </a:xfrm>
          <a:prstGeom prst="rect">
            <a:avLst/>
          </a:prstGeom>
        </p:spPr>
        <p:txBody>
          <a:bodyPr wrap="square">
            <a:spAutoFit/>
          </a:bodyPr>
          <a:lstStyle/>
          <a:p>
            <a:pPr algn="ctr"/>
            <a:r>
              <a:rPr lang="pl-PL" sz="2400" b="1" dirty="0" smtClean="0">
                <a:solidFill>
                  <a:srgbClr val="0070C0"/>
                </a:solidFill>
                <a:latin typeface="Arial" panose="020B0604020202020204" pitchFamily="34" charset="0"/>
                <a:cs typeface="Arial" panose="020B0604020202020204" pitchFamily="34" charset="0"/>
              </a:rPr>
              <a:t>Leki  immunosupresyjne</a:t>
            </a:r>
          </a:p>
        </p:txBody>
      </p:sp>
      <p:sp>
        <p:nvSpPr>
          <p:cNvPr id="5" name="Prostokąt 4"/>
          <p:cNvSpPr/>
          <p:nvPr/>
        </p:nvSpPr>
        <p:spPr>
          <a:xfrm>
            <a:off x="1050174" y="3897630"/>
            <a:ext cx="5090347" cy="1754326"/>
          </a:xfrm>
          <a:prstGeom prst="rect">
            <a:avLst/>
          </a:prstGeom>
        </p:spPr>
        <p:txBody>
          <a:bodyPr wrap="square">
            <a:spAutoFit/>
          </a:bodyPr>
          <a:lstStyle/>
          <a:p>
            <a:pPr algn="just"/>
            <a:r>
              <a:rPr lang="pl-PL" b="1" dirty="0" err="1" smtClean="0">
                <a:latin typeface="Arial" panose="020B0604020202020204" pitchFamily="34" charset="0"/>
                <a:cs typeface="Arial" panose="020B0604020202020204" pitchFamily="34" charset="0"/>
              </a:rPr>
              <a:t>Sirolimus</a:t>
            </a:r>
            <a:r>
              <a:rPr lang="pl-PL" b="1" dirty="0" smtClean="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zwany również </a:t>
            </a:r>
            <a:r>
              <a:rPr lang="pl-PL" b="1" dirty="0" err="1">
                <a:latin typeface="Arial" panose="020B0604020202020204" pitchFamily="34" charset="0"/>
                <a:cs typeface="Arial" panose="020B0604020202020204" pitchFamily="34" charset="0"/>
              </a:rPr>
              <a:t>Rapamycyną</a:t>
            </a:r>
            <a:r>
              <a:rPr lang="pl-PL" dirty="0">
                <a:latin typeface="Arial" panose="020B0604020202020204" pitchFamily="34" charset="0"/>
                <a:cs typeface="Arial" panose="020B0604020202020204" pitchFamily="34" charset="0"/>
              </a:rPr>
              <a:t> jest antybiotykiem </a:t>
            </a:r>
            <a:r>
              <a:rPr lang="pl-PL" dirty="0" err="1">
                <a:latin typeface="Arial" panose="020B0604020202020204" pitchFamily="34" charset="0"/>
                <a:cs typeface="Arial" panose="020B0604020202020204" pitchFamily="34" charset="0"/>
              </a:rPr>
              <a:t>makrolidowym</a:t>
            </a:r>
            <a:r>
              <a:rPr lang="pl-PL" dirty="0">
                <a:latin typeface="Arial" panose="020B0604020202020204" pitchFamily="34" charset="0"/>
                <a:cs typeface="Arial" panose="020B0604020202020204" pitchFamily="34" charset="0"/>
              </a:rPr>
              <a:t>, o strukturze białka. </a:t>
            </a:r>
            <a:r>
              <a:rPr lang="pl-PL" dirty="0" smtClean="0">
                <a:latin typeface="Arial" panose="020B0604020202020204" pitchFamily="34" charset="0"/>
                <a:cs typeface="Arial" panose="020B0604020202020204" pitchFamily="34" charset="0"/>
              </a:rPr>
              <a:t>Lek </a:t>
            </a:r>
            <a:r>
              <a:rPr lang="pl-PL" dirty="0">
                <a:latin typeface="Arial" panose="020B0604020202020204" pitchFamily="34" charset="0"/>
                <a:cs typeface="Arial" panose="020B0604020202020204" pitchFamily="34" charset="0"/>
              </a:rPr>
              <a:t>ten działa poprzez blokowanie aktywacji limfocytów T. </a:t>
            </a:r>
            <a:r>
              <a:rPr lang="pl-PL" dirty="0" smtClean="0">
                <a:latin typeface="Arial" panose="020B0604020202020204" pitchFamily="34" charset="0"/>
                <a:cs typeface="Arial" panose="020B0604020202020204" pitchFamily="34" charset="0"/>
              </a:rPr>
              <a:t>Jest stosowany </a:t>
            </a:r>
            <a:r>
              <a:rPr lang="pl-PL" dirty="0">
                <a:latin typeface="Arial" panose="020B0604020202020204" pitchFamily="34" charset="0"/>
                <a:cs typeface="Arial" panose="020B0604020202020204" pitchFamily="34" charset="0"/>
              </a:rPr>
              <a:t>w zapobieganiu odrzucenia przeszczepu, </a:t>
            </a:r>
            <a:r>
              <a:rPr lang="pl-PL" dirty="0" smtClean="0">
                <a:latin typeface="Arial" panose="020B0604020202020204" pitchFamily="34" charset="0"/>
                <a:cs typeface="Arial" panose="020B0604020202020204" pitchFamily="34" charset="0"/>
              </a:rPr>
              <a:t>może </a:t>
            </a:r>
            <a:r>
              <a:rPr lang="pl-PL" dirty="0">
                <a:latin typeface="Arial" panose="020B0604020202020204" pitchFamily="34" charset="0"/>
                <a:cs typeface="Arial" panose="020B0604020202020204" pitchFamily="34" charset="0"/>
              </a:rPr>
              <a:t>być stosowany w skojarzeniu </a:t>
            </a:r>
            <a:r>
              <a:rPr lang="pl-PL" dirty="0" smtClean="0">
                <a:latin typeface="Arial" panose="020B0604020202020204" pitchFamily="34" charset="0"/>
                <a:cs typeface="Arial" panose="020B0604020202020204" pitchFamily="34" charset="0"/>
              </a:rPr>
              <a:t>kortykosterydami</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p:txBody>
      </p:sp>
      <p:sp>
        <p:nvSpPr>
          <p:cNvPr id="6" name="Prostokąt 5"/>
          <p:cNvSpPr/>
          <p:nvPr/>
        </p:nvSpPr>
        <p:spPr>
          <a:xfrm>
            <a:off x="1427861" y="1686874"/>
            <a:ext cx="4519186" cy="369332"/>
          </a:xfrm>
          <a:prstGeom prst="rect">
            <a:avLst/>
          </a:prstGeom>
        </p:spPr>
        <p:txBody>
          <a:bodyPr wrap="none">
            <a:spAutoFit/>
          </a:bodyPr>
          <a:lstStyle/>
          <a:p>
            <a:r>
              <a:rPr lang="pl-PL" b="1" dirty="0">
                <a:solidFill>
                  <a:srgbClr val="FF0000"/>
                </a:solidFill>
                <a:latin typeface="Arial" panose="020B0604020202020204" pitchFamily="34" charset="0"/>
                <a:cs typeface="Arial" panose="020B0604020202020204" pitchFamily="34" charset="0"/>
              </a:rPr>
              <a:t>Inhibitory kinazy </a:t>
            </a:r>
            <a:r>
              <a:rPr lang="pl-PL" b="1" dirty="0" err="1">
                <a:solidFill>
                  <a:srgbClr val="FF0000"/>
                </a:solidFill>
                <a:latin typeface="Arial" panose="020B0604020202020204" pitchFamily="34" charset="0"/>
                <a:cs typeface="Arial" panose="020B0604020202020204" pitchFamily="34" charset="0"/>
              </a:rPr>
              <a:t>serynowo-treoninowej</a:t>
            </a:r>
            <a:endParaRPr lang="pl-PL" b="1" dirty="0">
              <a:solidFill>
                <a:srgbClr val="FF0000"/>
              </a:solidFill>
              <a:latin typeface="Arial" panose="020B0604020202020204" pitchFamily="34" charset="0"/>
              <a:cs typeface="Arial" panose="020B0604020202020204" pitchFamily="34" charset="0"/>
            </a:endParaRPr>
          </a:p>
        </p:txBody>
      </p:sp>
      <p:sp>
        <p:nvSpPr>
          <p:cNvPr id="7" name="Prostokąt 6"/>
          <p:cNvSpPr/>
          <p:nvPr/>
        </p:nvSpPr>
        <p:spPr>
          <a:xfrm>
            <a:off x="1998133" y="2046827"/>
            <a:ext cx="8952088" cy="1200329"/>
          </a:xfrm>
          <a:prstGeom prst="rect">
            <a:avLst/>
          </a:prstGeom>
        </p:spPr>
        <p:txBody>
          <a:bodyPr wrap="square">
            <a:spAutoFit/>
          </a:bodyPr>
          <a:lstStyle/>
          <a:p>
            <a:pPr algn="just"/>
            <a:r>
              <a:rPr lang="pl-PL" dirty="0">
                <a:latin typeface="Arial" panose="020B0604020202020204" pitchFamily="34" charset="0"/>
                <a:cs typeface="Arial" panose="020B0604020202020204" pitchFamily="34" charset="0"/>
              </a:rPr>
              <a:t>Inhibitory kinazy </a:t>
            </a:r>
            <a:r>
              <a:rPr lang="pl-PL" dirty="0" err="1">
                <a:latin typeface="Arial" panose="020B0604020202020204" pitchFamily="34" charset="0"/>
                <a:cs typeface="Arial" panose="020B0604020202020204" pitchFamily="34" charset="0"/>
              </a:rPr>
              <a:t>serynowo-treoninowej</a:t>
            </a:r>
            <a:r>
              <a:rPr lang="pl-PL" b="1" dirty="0">
                <a:latin typeface="Arial" panose="020B0604020202020204" pitchFamily="34" charset="0"/>
                <a:cs typeface="Arial" panose="020B0604020202020204" pitchFamily="34" charset="0"/>
              </a:rPr>
              <a:t> </a:t>
            </a:r>
            <a:r>
              <a:rPr lang="pl-PL" dirty="0">
                <a:latin typeface="Arial" panose="020B0604020202020204" pitchFamily="34" charset="0"/>
                <a:cs typeface="Arial" panose="020B0604020202020204" pitchFamily="34" charset="0"/>
              </a:rPr>
              <a:t>to grupa leków, której celem jest zablokowanie działania kinazy </a:t>
            </a:r>
            <a:r>
              <a:rPr lang="pl-PL" dirty="0" err="1">
                <a:latin typeface="Arial" panose="020B0604020202020204" pitchFamily="34" charset="0"/>
                <a:cs typeface="Arial" panose="020B0604020202020204" pitchFamily="34" charset="0"/>
              </a:rPr>
              <a:t>serynowo-treoninowej</a:t>
            </a:r>
            <a:r>
              <a:rPr lang="pl-PL" dirty="0">
                <a:latin typeface="Arial" panose="020B0604020202020204" pitchFamily="34" charset="0"/>
                <a:cs typeface="Arial" panose="020B0604020202020204" pitchFamily="34" charset="0"/>
              </a:rPr>
              <a:t> (</a:t>
            </a:r>
            <a:r>
              <a:rPr lang="pl-PL" dirty="0" err="1">
                <a:latin typeface="Arial" panose="020B0604020202020204" pitchFamily="34" charset="0"/>
                <a:cs typeface="Arial" panose="020B0604020202020204" pitchFamily="34" charset="0"/>
              </a:rPr>
              <a:t>mTOR</a:t>
            </a:r>
            <a:r>
              <a:rPr lang="pl-PL" dirty="0">
                <a:latin typeface="Arial" panose="020B0604020202020204" pitchFamily="34" charset="0"/>
                <a:cs typeface="Arial" panose="020B0604020202020204" pitchFamily="34" charset="0"/>
              </a:rPr>
              <a:t>). Kinaza </a:t>
            </a:r>
            <a:r>
              <a:rPr lang="pl-PL" dirty="0" err="1">
                <a:latin typeface="Arial" panose="020B0604020202020204" pitchFamily="34" charset="0"/>
                <a:cs typeface="Arial" panose="020B0604020202020204" pitchFamily="34" charset="0"/>
              </a:rPr>
              <a:t>mTOR</a:t>
            </a:r>
            <a:r>
              <a:rPr lang="pl-PL" dirty="0">
                <a:latin typeface="Arial" panose="020B0604020202020204" pitchFamily="34" charset="0"/>
                <a:cs typeface="Arial" panose="020B0604020202020204" pitchFamily="34" charset="0"/>
              </a:rPr>
              <a:t> ma za zadanie w organizmie regulację wzrostu, proliferacji, ruchu komórek oraz procesów syntezy materiału genetycznego</a:t>
            </a:r>
            <a:r>
              <a:rPr lang="pl-PL" dirty="0" smtClean="0">
                <a:latin typeface="Arial" panose="020B0604020202020204" pitchFamily="34" charset="0"/>
                <a:cs typeface="Arial" panose="020B0604020202020204" pitchFamily="34" charset="0"/>
              </a:rPr>
              <a:t>.</a:t>
            </a:r>
            <a:endParaRPr lang="pl-PL" dirty="0">
              <a:latin typeface="Arial" panose="020B0604020202020204" pitchFamily="34" charset="0"/>
              <a:cs typeface="Arial" panose="020B0604020202020204" pitchFamily="34" charset="0"/>
            </a:endParaRPr>
          </a:p>
        </p:txBody>
      </p:sp>
      <p:sp>
        <p:nvSpPr>
          <p:cNvPr id="8" name="Prostokąt 7"/>
          <p:cNvSpPr/>
          <p:nvPr/>
        </p:nvSpPr>
        <p:spPr>
          <a:xfrm>
            <a:off x="7214003" y="4255552"/>
            <a:ext cx="4102550" cy="1477328"/>
          </a:xfrm>
          <a:prstGeom prst="rect">
            <a:avLst/>
          </a:prstGeom>
        </p:spPr>
        <p:txBody>
          <a:bodyPr wrap="square">
            <a:spAutoFit/>
          </a:bodyPr>
          <a:lstStyle/>
          <a:p>
            <a:pPr marL="285750" indent="-285750" algn="just">
              <a:buFont typeface="Arial" panose="020B0604020202020204" pitchFamily="34" charset="0"/>
              <a:buChar char="―"/>
            </a:pPr>
            <a:r>
              <a:rPr lang="pl-PL" dirty="0" smtClean="0">
                <a:latin typeface="Arial" panose="020B0604020202020204" pitchFamily="34" charset="0"/>
                <a:cs typeface="Arial" panose="020B0604020202020204" pitchFamily="34" charset="0"/>
              </a:rPr>
              <a:t>zakażenia </a:t>
            </a:r>
            <a:r>
              <a:rPr lang="pl-PL" dirty="0">
                <a:latin typeface="Arial" panose="020B0604020202020204" pitchFamily="34" charset="0"/>
                <a:cs typeface="Arial" panose="020B0604020202020204" pitchFamily="34" charset="0"/>
              </a:rPr>
              <a:t>układu moczowego, </a:t>
            </a:r>
            <a:endParaRPr lang="pl-PL"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l-PL" dirty="0" smtClean="0">
                <a:latin typeface="Arial" panose="020B0604020202020204" pitchFamily="34" charset="0"/>
                <a:cs typeface="Arial" panose="020B0604020202020204" pitchFamily="34" charset="0"/>
              </a:rPr>
              <a:t>małopłytkowość</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l-PL" dirty="0" smtClean="0">
                <a:latin typeface="Arial" panose="020B0604020202020204" pitchFamily="34" charset="0"/>
                <a:cs typeface="Arial" panose="020B0604020202020204" pitchFamily="34" charset="0"/>
              </a:rPr>
              <a:t>niedokrwistość</a:t>
            </a:r>
            <a:r>
              <a:rPr lang="pl-PL" dirty="0">
                <a:latin typeface="Arial" panose="020B0604020202020204" pitchFamily="34" charset="0"/>
                <a:cs typeface="Arial" panose="020B0604020202020204" pitchFamily="34" charset="0"/>
              </a:rPr>
              <a:t>, </a:t>
            </a:r>
            <a:endParaRPr lang="pl-PL"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l-PL" dirty="0">
                <a:latin typeface="Arial" panose="020B0604020202020204" pitchFamily="34" charset="0"/>
                <a:cs typeface="Arial" panose="020B0604020202020204" pitchFamily="34" charset="0"/>
              </a:rPr>
              <a:t>h</a:t>
            </a:r>
            <a:r>
              <a:rPr lang="pl-PL" dirty="0" smtClean="0">
                <a:latin typeface="Arial" panose="020B0604020202020204" pitchFamily="34" charset="0"/>
                <a:cs typeface="Arial" panose="020B0604020202020204" pitchFamily="34" charset="0"/>
              </a:rPr>
              <a:t>ipercholesterolemia,</a:t>
            </a:r>
          </a:p>
          <a:p>
            <a:pPr marL="285750" indent="-285750" algn="just">
              <a:buFont typeface="Arial" panose="020B0604020202020204" pitchFamily="34" charset="0"/>
              <a:buChar char="―"/>
            </a:pPr>
            <a:r>
              <a:rPr lang="pl-PL" dirty="0" smtClean="0">
                <a:latin typeface="Arial" panose="020B0604020202020204" pitchFamily="34" charset="0"/>
                <a:cs typeface="Arial" panose="020B0604020202020204" pitchFamily="34" charset="0"/>
              </a:rPr>
              <a:t>hiperkaliemia</a:t>
            </a:r>
            <a:r>
              <a:rPr lang="pl-PL" dirty="0">
                <a:latin typeface="Arial" panose="020B0604020202020204" pitchFamily="34" charset="0"/>
                <a:cs typeface="Arial" panose="020B0604020202020204" pitchFamily="34" charset="0"/>
              </a:rPr>
              <a:t>.</a:t>
            </a:r>
          </a:p>
        </p:txBody>
      </p:sp>
      <p:sp>
        <p:nvSpPr>
          <p:cNvPr id="9" name="Prostokąt 8"/>
          <p:cNvSpPr/>
          <p:nvPr/>
        </p:nvSpPr>
        <p:spPr>
          <a:xfrm>
            <a:off x="7004183" y="3916430"/>
            <a:ext cx="2710999" cy="369332"/>
          </a:xfrm>
          <a:prstGeom prst="rect">
            <a:avLst/>
          </a:prstGeom>
        </p:spPr>
        <p:txBody>
          <a:bodyPr wrap="none">
            <a:spAutoFit/>
          </a:bodyPr>
          <a:lstStyle/>
          <a:p>
            <a:pPr algn="just"/>
            <a:r>
              <a:rPr lang="pl-PL" dirty="0">
                <a:latin typeface="Arial" panose="020B0604020202020204" pitchFamily="34" charset="0"/>
                <a:cs typeface="Arial" panose="020B0604020202020204" pitchFamily="34" charset="0"/>
              </a:rPr>
              <a:t> Działania niepożądane: </a:t>
            </a:r>
          </a:p>
        </p:txBody>
      </p:sp>
    </p:spTree>
    <p:extLst>
      <p:ext uri="{BB962C8B-B14F-4D97-AF65-F5344CB8AC3E}">
        <p14:creationId xmlns:p14="http://schemas.microsoft.com/office/powerpoint/2010/main" val="315451778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1734</Words>
  <Application>Microsoft Office PowerPoint</Application>
  <PresentationFormat>Panoramiczny</PresentationFormat>
  <Paragraphs>154</Paragraphs>
  <Slides>24</Slides>
  <Notes>6</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24</vt:i4>
      </vt:variant>
    </vt:vector>
  </HeadingPairs>
  <TitlesOfParts>
    <vt:vector size="29" baseType="lpstr">
      <vt:lpstr>Arial</vt:lpstr>
      <vt:lpstr>Calibri</vt:lpstr>
      <vt:lpstr>Calibri Light</vt:lpstr>
      <vt:lpstr>Symbol</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Użytkownik systemu Windows</dc:creator>
  <cp:lastModifiedBy>Użytkownik systemu Windows</cp:lastModifiedBy>
  <cp:revision>55</cp:revision>
  <dcterms:created xsi:type="dcterms:W3CDTF">2020-08-12T11:16:57Z</dcterms:created>
  <dcterms:modified xsi:type="dcterms:W3CDTF">2020-09-18T22:32:09Z</dcterms:modified>
</cp:coreProperties>
</file>