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84" r:id="rId3"/>
    <p:sldId id="257" r:id="rId4"/>
    <p:sldId id="258" r:id="rId5"/>
    <p:sldId id="259" r:id="rId6"/>
    <p:sldId id="274" r:id="rId7"/>
    <p:sldId id="268" r:id="rId8"/>
    <p:sldId id="281" r:id="rId9"/>
    <p:sldId id="282" r:id="rId10"/>
    <p:sldId id="283" r:id="rId11"/>
    <p:sldId id="285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6" r:id="rId23"/>
    <p:sldId id="307" r:id="rId24"/>
    <p:sldId id="300" r:id="rId25"/>
    <p:sldId id="301" r:id="rId26"/>
    <p:sldId id="289" r:id="rId27"/>
    <p:sldId id="275" r:id="rId28"/>
    <p:sldId id="271" r:id="rId29"/>
    <p:sldId id="302" r:id="rId30"/>
    <p:sldId id="303" r:id="rId31"/>
    <p:sldId id="304" r:id="rId32"/>
    <p:sldId id="305" r:id="rId33"/>
    <p:sldId id="308" r:id="rId34"/>
    <p:sldId id="309" r:id="rId35"/>
    <p:sldId id="310" r:id="rId36"/>
    <p:sldId id="311" r:id="rId37"/>
    <p:sldId id="312" r:id="rId38"/>
    <p:sldId id="277" r:id="rId39"/>
    <p:sldId id="269" r:id="rId40"/>
    <p:sldId id="278" r:id="rId41"/>
    <p:sldId id="273" r:id="rId42"/>
    <p:sldId id="260" r:id="rId43"/>
    <p:sldId id="261" r:id="rId44"/>
    <p:sldId id="262" r:id="rId45"/>
    <p:sldId id="313" r:id="rId46"/>
    <p:sldId id="287" r:id="rId47"/>
    <p:sldId id="288" r:id="rId4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638" autoAdjust="0"/>
  </p:normalViewPr>
  <p:slideViewPr>
    <p:cSldViewPr snapToGrid="0">
      <p:cViewPr varScale="1">
        <p:scale>
          <a:sx n="81" d="100"/>
          <a:sy n="81" d="100"/>
        </p:scale>
        <p:origin x="16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CEB33-5229-4931-8593-D980294BC9FB}" type="datetimeFigureOut">
              <a:rPr lang="pl-PL" smtClean="0"/>
              <a:t>18.09.2020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80461-4464-4FFC-98E0-8835C8302A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5052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3074212/" TargetMode="External"/><Relationship Id="rId7" Type="http://schemas.openxmlformats.org/officeDocument/2006/relationships/hyperlink" Target="https://www.ncbi.nlm.nih.gov/pubmed/?term=Chinen%20J%5bAuthor%5d&amp;cauthor=true&amp;cauthor_uid=21352207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ncbi.nlm.nih.gov/pubmed/?term=Ram%20G%5bAuthor%5d&amp;cauthor=true&amp;cauthor_uid=21352207" TargetMode="External"/><Relationship Id="rId5" Type="http://schemas.openxmlformats.org/officeDocument/2006/relationships/hyperlink" Target="https://www.ncbi.nlm.nih.gov/pubmed/21352207" TargetMode="External"/><Relationship Id="rId4" Type="http://schemas.openxmlformats.org/officeDocument/2006/relationships/hyperlink" Target="https://dx.doi.org/10.1111/j.1365-2249.2011.04335.x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Prawidłowe działanie układu immunologicznego zależy od prawidłowej </a:t>
            </a:r>
            <a:r>
              <a:rPr lang="pl-PL" b="1" dirty="0" smtClean="0"/>
              <a:t>funkcji limfocytów T i B</a:t>
            </a:r>
            <a:r>
              <a:rPr lang="pl-PL" dirty="0" smtClean="0"/>
              <a:t>, prawidłowego przebiegu </a:t>
            </a:r>
            <a:r>
              <a:rPr lang="pl-PL" b="1" dirty="0" smtClean="0"/>
              <a:t>procesów fagocytozy </a:t>
            </a:r>
            <a:r>
              <a:rPr lang="pl-PL" dirty="0" smtClean="0"/>
              <a:t>oraz prawidłowego działania </a:t>
            </a:r>
            <a:r>
              <a:rPr lang="pl-PL" b="1" dirty="0" smtClean="0"/>
              <a:t>układu dopełniacza</a:t>
            </a:r>
            <a:r>
              <a:rPr lang="pl-PL" dirty="0" smtClean="0"/>
              <a:t>.</a:t>
            </a:r>
          </a:p>
          <a:p>
            <a:r>
              <a:rPr lang="pl-PL" dirty="0" smtClean="0"/>
              <a:t>Upośledzenie którejkolwiek z tych funkcji prowadzi do defektu immunologicznego lub niedoboru białek odpornościowych. Defekty i niedobory immunologiczne</a:t>
            </a:r>
            <a:r>
              <a:rPr lang="pl-PL" baseline="0" dirty="0" smtClean="0"/>
              <a:t> mogą mieć </a:t>
            </a:r>
            <a:r>
              <a:rPr lang="pl-PL" b="1" baseline="0" dirty="0" smtClean="0"/>
              <a:t>charakter pierwotny </a:t>
            </a:r>
            <a:r>
              <a:rPr lang="pl-PL" baseline="0" dirty="0" smtClean="0"/>
              <a:t>lub </a:t>
            </a:r>
            <a:r>
              <a:rPr lang="pl-PL" b="1" baseline="0" dirty="0" smtClean="0"/>
              <a:t>wtórny</a:t>
            </a:r>
            <a:r>
              <a:rPr lang="pl-PL" baseline="0" dirty="0" smtClean="0"/>
              <a:t>, związany z upośledzeniem układu immunologicznego w przebiegu choroby zasadniczej.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 smtClean="0"/>
              <a:t>Wtórne niedobory </a:t>
            </a:r>
            <a:r>
              <a:rPr lang="pl-PL" dirty="0" smtClean="0"/>
              <a:t>odporności są nabyte i najczęściej spowodowane zaburzeniami jatrogennymi. Stosowanie różnych leków immunosupresyjnych, przeciwnowotworowych czy niektórych antybiotyków dodatkowo obniża odporność organizmu.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80461-4464-4FFC-98E0-8835C8302AD1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1331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altLang="pl-PL" sz="1200" dirty="0" smtClean="0">
                <a:latin typeface="Arial" panose="020B0604020202020204" pitchFamily="34" charset="0"/>
              </a:rPr>
              <a:t>Limfocyty </a:t>
            </a:r>
            <a:r>
              <a:rPr lang="en-US" altLang="pl-PL" sz="1200" dirty="0" smtClean="0">
                <a:latin typeface="Arial" panose="020B0604020202020204" pitchFamily="34" charset="0"/>
              </a:rPr>
              <a:t>B </a:t>
            </a:r>
            <a:r>
              <a:rPr lang="pl-PL" altLang="pl-PL" sz="1200" dirty="0" smtClean="0">
                <a:latin typeface="Arial" panose="020B0604020202020204" pitchFamily="34" charset="0"/>
              </a:rPr>
              <a:t>i</a:t>
            </a:r>
            <a:r>
              <a:rPr lang="en-US" altLang="pl-PL" sz="1200" dirty="0" smtClean="0">
                <a:latin typeface="Arial" panose="020B0604020202020204" pitchFamily="34" charset="0"/>
              </a:rPr>
              <a:t> T</a:t>
            </a:r>
            <a:r>
              <a:rPr lang="pl-PL" altLang="pl-PL" sz="1200" dirty="0" smtClean="0">
                <a:latin typeface="Arial" panose="020B0604020202020204" pitchFamily="34" charset="0"/>
              </a:rPr>
              <a:t> aktywowane przez </a:t>
            </a:r>
            <a:r>
              <a:rPr lang="en-US" altLang="pl-PL" sz="1200" dirty="0" smtClean="0">
                <a:latin typeface="Arial" panose="020B0604020202020204" pitchFamily="34" charset="0"/>
              </a:rPr>
              <a:t>DCs</a:t>
            </a:r>
            <a:r>
              <a:rPr lang="pl-PL" altLang="pl-PL" sz="1200" dirty="0" smtClean="0">
                <a:latin typeface="Arial" panose="020B0604020202020204" pitchFamily="34" charset="0"/>
              </a:rPr>
              <a:t> w obecności RA (</a:t>
            </a:r>
            <a:r>
              <a:rPr lang="pl-PL" altLang="pl-PL" sz="1200" dirty="0" err="1" smtClean="0">
                <a:latin typeface="Arial" panose="020B0604020202020204" pitchFamily="34" charset="0"/>
              </a:rPr>
              <a:t>retinoic</a:t>
            </a:r>
            <a:r>
              <a:rPr lang="pl-PL" altLang="pl-PL" sz="1200" dirty="0" smtClean="0">
                <a:latin typeface="Arial" panose="020B0604020202020204" pitchFamily="34" charset="0"/>
              </a:rPr>
              <a:t> </a:t>
            </a:r>
            <a:r>
              <a:rPr lang="pl-PL" altLang="pl-PL" sz="1200" dirty="0" err="1" smtClean="0">
                <a:latin typeface="Arial" panose="020B0604020202020204" pitchFamily="34" charset="0"/>
              </a:rPr>
              <a:t>acid</a:t>
            </a:r>
            <a:r>
              <a:rPr lang="pl-PL" altLang="pl-PL" sz="1200" dirty="0" smtClean="0">
                <a:latin typeface="Arial" panose="020B0604020202020204" pitchFamily="34" charset="0"/>
              </a:rPr>
              <a:t> – </a:t>
            </a:r>
            <a:r>
              <a:rPr lang="pl-PL" altLang="pl-PL" sz="1200" b="1" dirty="0" smtClean="0">
                <a:latin typeface="Arial" panose="020B0604020202020204" pitchFamily="34" charset="0"/>
              </a:rPr>
              <a:t>witamina A</a:t>
            </a:r>
            <a:r>
              <a:rPr lang="pl-PL" altLang="pl-PL" sz="1200" dirty="0" smtClean="0">
                <a:latin typeface="Arial" panose="020B0604020202020204" pitchFamily="34" charset="0"/>
              </a:rPr>
              <a:t>) mają ekspresję molekuł</a:t>
            </a:r>
            <a:r>
              <a:rPr lang="en-US" altLang="pl-PL" sz="1200" dirty="0" smtClean="0">
                <a:latin typeface="Arial" panose="020B0604020202020204" pitchFamily="34" charset="0"/>
              </a:rPr>
              <a:t> (</a:t>
            </a:r>
            <a:r>
              <a:rPr lang="pl-PL" altLang="pl-PL" sz="1200" dirty="0" err="1" smtClean="0">
                <a:latin typeface="Arial" panose="020B0604020202020204" pitchFamily="34" charset="0"/>
              </a:rPr>
              <a:t>integryny</a:t>
            </a:r>
            <a:r>
              <a:rPr lang="pl-PL" altLang="pl-PL" sz="1200" dirty="0" smtClean="0">
                <a:latin typeface="Arial" panose="020B0604020202020204" pitchFamily="34" charset="0"/>
              </a:rPr>
              <a:t> </a:t>
            </a:r>
            <a:r>
              <a:rPr lang="en-US" altLang="pl-PL" sz="1200" dirty="0" smtClean="0">
                <a:latin typeface="Arial" panose="020B0604020202020204" pitchFamily="34" charset="0"/>
              </a:rPr>
              <a:t>a4b7 </a:t>
            </a:r>
            <a:r>
              <a:rPr lang="pl-PL" altLang="pl-PL" sz="1200" dirty="0" smtClean="0">
                <a:latin typeface="Arial" panose="020B0604020202020204" pitchFamily="34" charset="0"/>
              </a:rPr>
              <a:t>i</a:t>
            </a:r>
            <a:r>
              <a:rPr lang="en-US" altLang="pl-PL" sz="1200" dirty="0" smtClean="0">
                <a:latin typeface="Arial" panose="020B0604020202020204" pitchFamily="34" charset="0"/>
              </a:rPr>
              <a:t> CCR9</a:t>
            </a:r>
            <a:r>
              <a:rPr lang="pl-PL" altLang="pl-PL" sz="1200" dirty="0" smtClean="0">
                <a:latin typeface="Arial" panose="020B0604020202020204" pitchFamily="34" charset="0"/>
              </a:rPr>
              <a:t>)</a:t>
            </a:r>
            <a:r>
              <a:rPr lang="en-US" altLang="pl-PL" sz="1200" dirty="0" smtClean="0">
                <a:latin typeface="Arial" panose="020B0604020202020204" pitchFamily="34" charset="0"/>
              </a:rPr>
              <a:t> </a:t>
            </a:r>
            <a:r>
              <a:rPr lang="pl-PL" altLang="pl-PL" sz="1200" dirty="0" smtClean="0">
                <a:latin typeface="Arial" panose="020B0604020202020204" pitchFamily="34" charset="0"/>
              </a:rPr>
              <a:t>powodujących migrację do jelit, </a:t>
            </a:r>
            <a:r>
              <a:rPr lang="en-US" altLang="pl-PL" sz="1200" dirty="0" smtClean="0">
                <a:latin typeface="Arial" panose="020B0604020202020204" pitchFamily="34" charset="0"/>
              </a:rPr>
              <a:t>RA </a:t>
            </a:r>
            <a:r>
              <a:rPr lang="pl-PL" altLang="pl-PL" sz="1200" dirty="0" smtClean="0">
                <a:latin typeface="Arial" panose="020B0604020202020204" pitchFamily="34" charset="0"/>
              </a:rPr>
              <a:t>promuje różnicowanie </a:t>
            </a:r>
            <a:r>
              <a:rPr lang="pl-PL" altLang="pl-PL" sz="1200" dirty="0" err="1" smtClean="0">
                <a:latin typeface="Arial" panose="020B0604020202020204" pitchFamily="34" charset="0"/>
              </a:rPr>
              <a:t>naiwych</a:t>
            </a:r>
            <a:r>
              <a:rPr lang="pl-PL" altLang="pl-PL" sz="1200" dirty="0" smtClean="0">
                <a:latin typeface="Arial" panose="020B0604020202020204" pitchFamily="34" charset="0"/>
              </a:rPr>
              <a:t> limf. T w </a:t>
            </a:r>
            <a:r>
              <a:rPr lang="en-US" altLang="pl-PL" sz="1200" dirty="0" err="1" smtClean="0">
                <a:latin typeface="Arial" panose="020B0604020202020204" pitchFamily="34" charset="0"/>
              </a:rPr>
              <a:t>Treg</a:t>
            </a:r>
            <a:r>
              <a:rPr lang="en-US" altLang="pl-PL" sz="1200" dirty="0" smtClean="0">
                <a:latin typeface="Arial" panose="020B0604020202020204" pitchFamily="34" charset="0"/>
              </a:rPr>
              <a:t>. </a:t>
            </a:r>
            <a:endParaRPr lang="pl-PL" altLang="pl-PL" sz="1200" dirty="0" smtClean="0">
              <a:latin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altLang="pl-PL" sz="1200" dirty="0" smtClean="0">
              <a:latin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altLang="pl-PL" sz="1200" dirty="0" smtClean="0">
                <a:latin typeface="Arial" panose="020B0604020202020204" pitchFamily="34" charset="0"/>
              </a:rPr>
              <a:t>W czasie różnicowania w </a:t>
            </a:r>
            <a:r>
              <a:rPr lang="en-US" altLang="pl-PL" sz="1200" dirty="0" err="1" smtClean="0">
                <a:latin typeface="Arial" panose="020B0604020202020204" pitchFamily="34" charset="0"/>
              </a:rPr>
              <a:t>Treg</a:t>
            </a:r>
            <a:r>
              <a:rPr lang="en-US" altLang="pl-PL" sz="1200" dirty="0" smtClean="0">
                <a:latin typeface="Arial" panose="020B0604020202020204" pitchFamily="34" charset="0"/>
              </a:rPr>
              <a:t> </a:t>
            </a:r>
            <a:r>
              <a:rPr lang="pl-PL" altLang="pl-PL" sz="1200" dirty="0" smtClean="0">
                <a:latin typeface="Arial" panose="020B0604020202020204" pitchFamily="34" charset="0"/>
              </a:rPr>
              <a:t>komórki nabywają ekspresję receptora dla </a:t>
            </a:r>
            <a:r>
              <a:rPr lang="pl-PL" altLang="pl-PL" sz="1200" dirty="0" err="1" smtClean="0">
                <a:latin typeface="Arial" panose="020B0604020202020204" pitchFamily="34" charset="0"/>
              </a:rPr>
              <a:t>folianów</a:t>
            </a:r>
            <a:r>
              <a:rPr lang="pl-PL" altLang="pl-PL" sz="1200" dirty="0" smtClean="0">
                <a:latin typeface="Arial" panose="020B0604020202020204" pitchFamily="34" charset="0"/>
              </a:rPr>
              <a:t> </a:t>
            </a:r>
            <a:r>
              <a:rPr lang="en-US" altLang="pl-PL" sz="1200" dirty="0" smtClean="0">
                <a:latin typeface="Arial" panose="020B0604020202020204" pitchFamily="34" charset="0"/>
              </a:rPr>
              <a:t>(FR4), receptor </a:t>
            </a:r>
            <a:r>
              <a:rPr lang="pl-PL" altLang="pl-PL" sz="1200" dirty="0" smtClean="0">
                <a:latin typeface="Arial" panose="020B0604020202020204" pitchFamily="34" charset="0"/>
              </a:rPr>
              <a:t>dla </a:t>
            </a:r>
            <a:r>
              <a:rPr lang="pl-PL" altLang="pl-PL" sz="1200" dirty="0" err="1" smtClean="0">
                <a:latin typeface="Arial" panose="020B0604020202020204" pitchFamily="34" charset="0"/>
              </a:rPr>
              <a:t>wit</a:t>
            </a:r>
            <a:r>
              <a:rPr lang="pl-PL" altLang="pl-PL" sz="1200" dirty="0" smtClean="0">
                <a:latin typeface="Arial" panose="020B0604020202020204" pitchFamily="34" charset="0"/>
              </a:rPr>
              <a:t>. </a:t>
            </a:r>
            <a:r>
              <a:rPr lang="en-US" altLang="pl-PL" sz="1200" dirty="0" smtClean="0">
                <a:latin typeface="Arial" panose="020B0604020202020204" pitchFamily="34" charset="0"/>
              </a:rPr>
              <a:t>B9. </a:t>
            </a:r>
            <a:r>
              <a:rPr lang="pl-PL" altLang="pl-PL" sz="1200" b="1" dirty="0" smtClean="0">
                <a:latin typeface="Arial" panose="020B0604020202020204" pitchFamily="34" charset="0"/>
              </a:rPr>
              <a:t>Oś w</a:t>
            </a:r>
            <a:r>
              <a:rPr lang="en-US" altLang="pl-PL" sz="1200" b="1" dirty="0" err="1" smtClean="0">
                <a:latin typeface="Arial" panose="020B0604020202020204" pitchFamily="34" charset="0"/>
              </a:rPr>
              <a:t>itamin</a:t>
            </a:r>
            <a:r>
              <a:rPr lang="pl-PL" altLang="pl-PL" sz="1200" b="1" dirty="0" smtClean="0">
                <a:latin typeface="Arial" panose="020B0604020202020204" pitchFamily="34" charset="0"/>
              </a:rPr>
              <a:t>a</a:t>
            </a:r>
            <a:r>
              <a:rPr lang="en-US" altLang="pl-PL" sz="1200" b="1" dirty="0" smtClean="0">
                <a:latin typeface="Arial" panose="020B0604020202020204" pitchFamily="34" charset="0"/>
              </a:rPr>
              <a:t> B9–FR4 </a:t>
            </a:r>
            <a:r>
              <a:rPr lang="pl-PL" altLang="pl-PL" sz="1200" dirty="0" smtClean="0">
                <a:latin typeface="Arial" panose="020B0604020202020204" pitchFamily="34" charset="0"/>
              </a:rPr>
              <a:t>reguluje przeżycie limfocytów regulatorowych</a:t>
            </a:r>
            <a:r>
              <a:rPr lang="en-US" altLang="pl-PL" sz="1200" dirty="0" smtClean="0">
                <a:latin typeface="Arial" panose="020B0604020202020204" pitchFamily="34" charset="0"/>
              </a:rPr>
              <a:t>. </a:t>
            </a:r>
            <a:endParaRPr lang="pl-PL" altLang="pl-PL" sz="1200" dirty="0" smtClean="0">
              <a:latin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altLang="pl-PL" sz="1200" b="1" dirty="0" smtClean="0">
                <a:latin typeface="Arial" panose="020B0604020202020204" pitchFamily="34" charset="0"/>
              </a:rPr>
              <a:t>W</a:t>
            </a:r>
            <a:r>
              <a:rPr lang="en-US" altLang="pl-PL" sz="1200" b="1" dirty="0" err="1" smtClean="0">
                <a:latin typeface="Arial" panose="020B0604020202020204" pitchFamily="34" charset="0"/>
              </a:rPr>
              <a:t>itamin</a:t>
            </a:r>
            <a:r>
              <a:rPr lang="pl-PL" altLang="pl-PL" sz="1200" b="1" dirty="0" smtClean="0">
                <a:latin typeface="Arial" panose="020B0604020202020204" pitchFamily="34" charset="0"/>
              </a:rPr>
              <a:t>a</a:t>
            </a:r>
            <a:r>
              <a:rPr lang="en-US" altLang="pl-PL" sz="1200" b="1" dirty="0" smtClean="0">
                <a:latin typeface="Arial" panose="020B0604020202020204" pitchFamily="34" charset="0"/>
              </a:rPr>
              <a:t> D </a:t>
            </a:r>
            <a:r>
              <a:rPr lang="pl-PL" altLang="pl-PL" sz="1200" dirty="0" smtClean="0">
                <a:latin typeface="Arial" panose="020B0604020202020204" pitchFamily="34" charset="0"/>
              </a:rPr>
              <a:t>działa na komórki </a:t>
            </a:r>
            <a:r>
              <a:rPr lang="en-US" altLang="pl-PL" sz="1200" dirty="0" err="1" smtClean="0">
                <a:latin typeface="Arial" panose="020B0604020202020204" pitchFamily="34" charset="0"/>
              </a:rPr>
              <a:t>Paneth</a:t>
            </a:r>
            <a:r>
              <a:rPr lang="pl-PL" altLang="pl-PL" sz="1200" dirty="0" smtClean="0">
                <a:latin typeface="Arial" panose="020B0604020202020204" pitchFamily="34" charset="0"/>
              </a:rPr>
              <a:t>a</a:t>
            </a:r>
            <a:r>
              <a:rPr lang="en-US" altLang="pl-PL" sz="1200" dirty="0" smtClean="0">
                <a:latin typeface="Arial" panose="020B0604020202020204" pitchFamily="34" charset="0"/>
              </a:rPr>
              <a:t> </a:t>
            </a:r>
            <a:r>
              <a:rPr lang="pl-PL" altLang="pl-PL" sz="1200" dirty="0" smtClean="0">
                <a:latin typeface="Arial" panose="020B0604020202020204" pitchFamily="34" charset="0"/>
              </a:rPr>
              <a:t>w warstwie nabłonkowej i makrofagi – zwiększa produkcję peptydów przeciwbakteryjnych </a:t>
            </a:r>
            <a:r>
              <a:rPr lang="en-US" altLang="pl-PL" sz="1200" dirty="0" smtClean="0">
                <a:latin typeface="Arial" panose="020B0604020202020204" pitchFamily="34" charset="0"/>
              </a:rPr>
              <a:t>(AMPs). </a:t>
            </a:r>
            <a:r>
              <a:rPr lang="pl-PL" altLang="pl-PL" sz="1200" dirty="0" smtClean="0">
                <a:latin typeface="Arial" panose="020B0604020202020204" pitchFamily="34" charset="0"/>
              </a:rPr>
              <a:t>Promuje ona także wędrówkę limfocytów </a:t>
            </a:r>
            <a:r>
              <a:rPr lang="pl-PL" altLang="pl-PL" sz="1200" dirty="0" err="1" smtClean="0">
                <a:latin typeface="Arial" panose="020B0604020202020204" pitchFamily="34" charset="0"/>
              </a:rPr>
              <a:t>wewnątrznabłónkowych</a:t>
            </a:r>
            <a:r>
              <a:rPr lang="pl-PL" altLang="pl-PL" sz="1200" dirty="0" smtClean="0">
                <a:latin typeface="Arial" panose="020B0604020202020204" pitchFamily="34" charset="0"/>
              </a:rPr>
              <a:t> i hamuje dojrzewanie komórek dendrytycznych.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80461-4464-4FFC-98E0-8835C8302AD1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8992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Warto przypomnieć, że kiedy spada temperatura za oknem, nie warto zamykać się w domu. Hartowanie – również dzieci – ma niezwykle pozytywny wpływ na kształtowanie odporności.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Oczywiście, nie wolno zapominać o dostosowanym do pogody ubiorze.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Nie można też zapominać o tym, że dla wykształcenia odporności konieczny jest kontakt z różnymi zanieczyszczeniami, dlatego też zbyt sterylne wychowywanie dzieci może doprowadzić nie tylko do alergii, ale również osłabienia odporności.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80461-4464-4FFC-98E0-8835C8302AD1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3482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Obraz kliniczny WNO jest podobny do PNO. (WNO – wtórne niedobory odporności, PNO – pierwotne niedobory odporności).</a:t>
            </a:r>
          </a:p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Dominują nawracające zakażenia, natomiast rzadziej występują objawy autoimmunizacji.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80461-4464-4FFC-98E0-8835C8302AD1}" type="slidenum">
              <a:rPr lang="pl-PL" smtClean="0"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9229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 przypadku </a:t>
            </a:r>
            <a:r>
              <a:rPr lang="pl-PL" b="1" dirty="0" smtClean="0">
                <a:solidFill>
                  <a:srgbClr val="0070C0"/>
                </a:solidFill>
              </a:rPr>
              <a:t>PBL i MM </a:t>
            </a:r>
            <a:r>
              <a:rPr lang="pl-PL" dirty="0" smtClean="0"/>
              <a:t>– prawdopodobieństwo jest duże, nawet bez leczenia immunosupresyjnego. </a:t>
            </a:r>
          </a:p>
          <a:p>
            <a:r>
              <a:rPr lang="pl-PL" b="1" dirty="0" smtClean="0"/>
              <a:t>MM</a:t>
            </a:r>
            <a:r>
              <a:rPr lang="pl-PL" dirty="0" smtClean="0"/>
              <a:t> – szpiczak </a:t>
            </a:r>
            <a:r>
              <a:rPr lang="pl-PL" dirty="0" err="1" smtClean="0"/>
              <a:t>plazmocytowy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80461-4464-4FFC-98E0-8835C8302AD1}" type="slidenum">
              <a:rPr lang="pl-PL" smtClean="0"/>
              <a:t>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7251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 smtClean="0">
                <a:hlinkClick r:id="rId3"/>
              </a:rPr>
              <a:t>Clin</a:t>
            </a:r>
            <a:r>
              <a:rPr lang="pl-PL" dirty="0" smtClean="0">
                <a:hlinkClick r:id="rId3"/>
              </a:rPr>
              <a:t> </a:t>
            </a:r>
            <a:r>
              <a:rPr lang="pl-PL" dirty="0" err="1" smtClean="0">
                <a:hlinkClick r:id="rId3"/>
              </a:rPr>
              <a:t>Exp</a:t>
            </a:r>
            <a:r>
              <a:rPr lang="pl-PL" dirty="0" smtClean="0">
                <a:hlinkClick r:id="rId3"/>
              </a:rPr>
              <a:t> </a:t>
            </a:r>
            <a:r>
              <a:rPr lang="pl-PL" dirty="0" err="1" smtClean="0">
                <a:hlinkClick r:id="rId3"/>
              </a:rPr>
              <a:t>Immunol</a:t>
            </a:r>
            <a:r>
              <a:rPr lang="pl-PL" dirty="0" smtClean="0"/>
              <a:t>. 2011 </a:t>
            </a:r>
            <a:r>
              <a:rPr lang="pl-PL" dirty="0" err="1" smtClean="0"/>
              <a:t>Apr</a:t>
            </a:r>
            <a:r>
              <a:rPr lang="pl-PL" dirty="0" smtClean="0"/>
              <a:t>; 164(1): 9–16. doi: </a:t>
            </a:r>
            <a:r>
              <a:rPr lang="pl-PL" dirty="0" smtClean="0">
                <a:hlinkClick r:id="rId4"/>
              </a:rPr>
              <a:t>10.1111/j.1365-2249.2011.04335.x</a:t>
            </a:r>
            <a:r>
              <a:rPr lang="pl-PL" dirty="0" smtClean="0"/>
              <a:t> PMCID: PMC3074212 PMID: </a:t>
            </a:r>
            <a:r>
              <a:rPr lang="pl-PL" dirty="0" smtClean="0">
                <a:hlinkClick r:id="rId5"/>
              </a:rPr>
              <a:t>21352207</a:t>
            </a:r>
            <a:r>
              <a:rPr lang="pl-PL" dirty="0" smtClean="0"/>
              <a:t> </a:t>
            </a:r>
            <a:r>
              <a:rPr lang="pl-PL" b="1" dirty="0" err="1" smtClean="0"/>
              <a:t>Infections</a:t>
            </a:r>
            <a:r>
              <a:rPr lang="pl-PL" b="1" dirty="0" smtClean="0"/>
              <a:t> and </a:t>
            </a:r>
            <a:r>
              <a:rPr lang="pl-PL" b="1" dirty="0" err="1" smtClean="0"/>
              <a:t>immunodeficiency</a:t>
            </a:r>
            <a:r>
              <a:rPr lang="pl-PL" b="1" dirty="0" smtClean="0"/>
              <a:t> in Down </a:t>
            </a:r>
            <a:r>
              <a:rPr lang="pl-PL" b="1" dirty="0" err="1" smtClean="0"/>
              <a:t>syndrome</a:t>
            </a:r>
            <a:r>
              <a:rPr lang="pl-PL" b="1" dirty="0" smtClean="0"/>
              <a:t> </a:t>
            </a:r>
            <a:r>
              <a:rPr lang="pl-PL" dirty="0" smtClean="0">
                <a:hlinkClick r:id="rId6"/>
              </a:rPr>
              <a:t>G Ram</a:t>
            </a:r>
            <a:r>
              <a:rPr lang="pl-PL" dirty="0" smtClean="0"/>
              <a:t> and </a:t>
            </a:r>
            <a:r>
              <a:rPr lang="pl-PL" dirty="0" smtClean="0">
                <a:hlinkClick r:id="rId7"/>
              </a:rPr>
              <a:t>J </a:t>
            </a:r>
            <a:r>
              <a:rPr lang="pl-PL" dirty="0" err="1" smtClean="0">
                <a:hlinkClick r:id="rId7"/>
              </a:rPr>
              <a:t>Chinen</a:t>
            </a:r>
            <a:r>
              <a:rPr lang="pl-PL" dirty="0" smtClean="0"/>
              <a:t>; 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80461-4464-4FFC-98E0-8835C8302AD1}" type="slidenum">
              <a:rPr lang="pl-PL" smtClean="0"/>
              <a:t>45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879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Wydaje się, że nabyte niedobory odporności ich liczba występowania jest znacznie niedoszacowana, dlatego pilnie potrzebny jest rejestr pacjentów z NNO, by dokładnie ocenić skalę tego problemu.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To niedoszacowanie wynika z uwagi na fakt stosowania coraz częściej leków ingerujących w układ odpornościowy, które upośledzają jego funkcjonowanie. 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80461-4464-4FFC-98E0-8835C8302AD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5439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 smtClean="0"/>
              <a:t>Terapie immunosupresyjne </a:t>
            </a:r>
            <a:r>
              <a:rPr lang="pl-PL" dirty="0" smtClean="0"/>
              <a:t>wykorzystywane są m.in. w chorobach nowotworowych, w celu zapobieżenia odrzucenia przeszczepu, czy też w leczeniu chorób autoimmunologicznych.</a:t>
            </a:r>
          </a:p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Do leczenia immunosupresyjnego zalicza się także chemioterapię, radioterapię, immunoterapię oraz terapię z wykorzystaniem leków ukierunkowanych molekularnie.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80461-4464-4FFC-98E0-8835C8302AD1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976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>
                <a:latin typeface="Arial" pitchFamily="34" charset="0"/>
                <a:cs typeface="Arial" pitchFamily="34" charset="0"/>
              </a:rPr>
              <a:t>niewydolność </a:t>
            </a:r>
            <a:r>
              <a:rPr lang="pl-PL" dirty="0" err="1" smtClean="0">
                <a:latin typeface="Arial" pitchFamily="34" charset="0"/>
                <a:cs typeface="Arial" pitchFamily="34" charset="0"/>
              </a:rPr>
              <a:t>zewnątrzwydzielniczą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i wewnątrzwydzielniczą trzustki (z hipoglikemią około 50 mg% i nietolerancją glukozy przy </a:t>
            </a:r>
            <a:r>
              <a:rPr lang="pl-PL" dirty="0" err="1" smtClean="0">
                <a:latin typeface="Arial" pitchFamily="34" charset="0"/>
                <a:cs typeface="Arial" pitchFamily="34" charset="0"/>
              </a:rPr>
              <a:t>hiperinsulinemii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)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9D8F9-83D3-4AF5-A9CA-2DCE672E8345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7191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Proces fagocytozy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, który to jest ważną częścią składową reakcji układu immunologicznego i chroni przed infekcjami wirusowymi, bakteryjnymi, </a:t>
            </a:r>
            <a:r>
              <a:rPr lang="pl-P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pierwotniakowymi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 oraz grzybiczymi.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80461-4464-4FFC-98E0-8835C8302AD1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8977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Neuropeptyd</a:t>
            </a:r>
            <a:r>
              <a:rPr lang="pl-PL" dirty="0" smtClean="0"/>
              <a:t> Y (NPY) jest neurotransmiterem wytwarzanym w podwzgórzu. Nasilenie wytwarzania </a:t>
            </a:r>
            <a:r>
              <a:rPr lang="pl-PL" dirty="0" err="1" smtClean="0"/>
              <a:t>neuropeptydu</a:t>
            </a:r>
            <a:r>
              <a:rPr lang="pl-PL" dirty="0" smtClean="0"/>
              <a:t> Y powoduje wzrost łaknienia, ogranicza </a:t>
            </a:r>
            <a:r>
              <a:rPr lang="pl-PL" dirty="0" err="1" smtClean="0"/>
              <a:t>termogenezę</a:t>
            </a:r>
            <a:r>
              <a:rPr lang="pl-PL" dirty="0" smtClean="0"/>
              <a:t> i wydatek energetyczny, wpływa na podwyższenie stężenia insuliny i kortykosteroidów.</a:t>
            </a:r>
            <a:r>
              <a:rPr lang="pl-PL" baseline="0" dirty="0" smtClean="0"/>
              <a:t> </a:t>
            </a:r>
            <a:r>
              <a:rPr lang="pl-PL" dirty="0" smtClean="0"/>
              <a:t>W warunkach fizjologicznych w czasie głodu stężenie NPY w podwzgórzu wzrasta, a dokomorowe podanie NPY powoduje u doświadczalnych zwierząt otyłość i aktywuje oś podwzgórzowo-przysadkowo-nadnerczową. Hamując oś podwzgórzowo- -przysadkowo-</a:t>
            </a:r>
            <a:r>
              <a:rPr lang="pl-PL" dirty="0" err="1" smtClean="0"/>
              <a:t>gonadową</a:t>
            </a:r>
            <a:r>
              <a:rPr lang="pl-PL" dirty="0" smtClean="0"/>
              <a:t>, przyczynia się do powstania bezpłodności. </a:t>
            </a:r>
          </a:p>
          <a:p>
            <a:r>
              <a:rPr lang="pl-PL" dirty="0" err="1" smtClean="0"/>
              <a:t>Ahima</a:t>
            </a:r>
            <a:r>
              <a:rPr lang="pl-PL" dirty="0" smtClean="0"/>
              <a:t> i </a:t>
            </a:r>
            <a:r>
              <a:rPr lang="pl-PL" dirty="0" err="1" smtClean="0"/>
              <a:t>wsp</a:t>
            </a:r>
            <a:r>
              <a:rPr lang="pl-PL" dirty="0" smtClean="0"/>
              <a:t>. uważają, że NPY hamuje </a:t>
            </a:r>
            <a:r>
              <a:rPr lang="pl-PL" dirty="0" err="1" smtClean="0"/>
              <a:t>termogenezę</a:t>
            </a:r>
            <a:r>
              <a:rPr lang="pl-PL" dirty="0" smtClean="0"/>
              <a:t> i adaptuje organizm do przetrwania głodu. Wzrost stężenia leptyny zmniejsza wytwarzanie NPY w podwzgórzu.</a:t>
            </a:r>
            <a:r>
              <a:rPr lang="pl-PL" baseline="0" dirty="0" smtClean="0"/>
              <a:t> </a:t>
            </a:r>
            <a:r>
              <a:rPr lang="pl-PL" dirty="0" smtClean="0"/>
              <a:t>U głodujących zwierząt, u których stężenie NPY we krwi było podwyższone, podanie leptyny obniża w podwzgórzu zawartość mRNA dla </a:t>
            </a:r>
            <a:r>
              <a:rPr lang="pl-PL" dirty="0" err="1" smtClean="0"/>
              <a:t>neuropeptydu</a:t>
            </a:r>
            <a:r>
              <a:rPr lang="pl-PL" dirty="0" smtClean="0"/>
              <a:t> Y, co powoduje zmniejszoną jego syntezę. Zmniejszona dostępność pokarmu powoduje spadek stężenia leptyny, brak ograniczenia wytwarzania NPY i wzrost jego aktywności. </a:t>
            </a:r>
          </a:p>
          <a:p>
            <a:r>
              <a:rPr lang="pl-PL" dirty="0" err="1" smtClean="0"/>
              <a:t>Rohner-Jeanrenaud</a:t>
            </a:r>
            <a:r>
              <a:rPr lang="pl-PL" dirty="0" smtClean="0"/>
              <a:t> i </a:t>
            </a:r>
            <a:r>
              <a:rPr lang="pl-PL" dirty="0" err="1" smtClean="0"/>
              <a:t>Jeanrenaud</a:t>
            </a:r>
            <a:r>
              <a:rPr lang="pl-PL" dirty="0" smtClean="0"/>
              <a:t> [1996] zauważyli, że dokomorowe podanie NPY zwiększa wytwarzanie leptyny i podwyższa jej stężenie w surowicy. </a:t>
            </a:r>
          </a:p>
          <a:p>
            <a:r>
              <a:rPr lang="pl-PL" dirty="0" smtClean="0"/>
              <a:t>Pomiędzy leptyną a </a:t>
            </a:r>
            <a:r>
              <a:rPr lang="pl-PL" dirty="0" err="1" smtClean="0"/>
              <a:t>neuropeptydem</a:t>
            </a:r>
            <a:r>
              <a:rPr lang="pl-PL" dirty="0" smtClean="0"/>
              <a:t> Y zachodzi sprzężenie zwrotne. Leptyna wpływa na obniżenie stężenia NPY w podwzgórzu, a wzrost wytwarzania NPY zwiększa wydzielanie leptyny (ryc. 1). </a:t>
            </a:r>
            <a:r>
              <a:rPr lang="pl-PL" dirty="0" err="1" smtClean="0"/>
              <a:t>Ahima</a:t>
            </a:r>
            <a:r>
              <a:rPr lang="pl-PL" dirty="0" smtClean="0"/>
              <a:t> i </a:t>
            </a:r>
            <a:r>
              <a:rPr lang="pl-PL" dirty="0" err="1" smtClean="0"/>
              <a:t>wsp</a:t>
            </a:r>
            <a:r>
              <a:rPr lang="pl-PL" dirty="0" smtClean="0"/>
              <a:t>. uważają, że najważniejszą rolą fizjologiczną NPY jest regulacja układu neuroendokrynnego w okresach głodu. Wynikać to może z faktu wpływu obniżenia stężenia leptyny w okresach niedoborów kalorycznych na zwiększenie czynności podwzgórzowego NPY.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80461-4464-4FFC-98E0-8835C8302AD1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1804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altLang="pl-PL" sz="1200" b="1" dirty="0" smtClean="0">
                <a:latin typeface="Arial" panose="020B0604020202020204" pitchFamily="34" charset="0"/>
              </a:rPr>
              <a:t>Witamina B6</a:t>
            </a:r>
            <a:r>
              <a:rPr lang="pl-PL" altLang="pl-PL" sz="1200" dirty="0" smtClean="0">
                <a:latin typeface="Arial" panose="020B0604020202020204" pitchFamily="34" charset="0"/>
              </a:rPr>
              <a:t> -</a:t>
            </a:r>
            <a:r>
              <a:rPr lang="pl-PL" altLang="pl-PL" sz="1200" baseline="0" dirty="0" smtClean="0">
                <a:latin typeface="Arial" panose="020B0604020202020204" pitchFamily="34" charset="0"/>
              </a:rPr>
              <a:t> </a:t>
            </a:r>
            <a:r>
              <a:rPr lang="pl-PL" altLang="pl-PL" sz="1200" dirty="0" smtClean="0">
                <a:latin typeface="Arial" panose="020B0604020202020204" pitchFamily="34" charset="0"/>
              </a:rPr>
              <a:t>niezbędna w biosyntezie kwasów nukleinowych i białek. </a:t>
            </a:r>
          </a:p>
          <a:p>
            <a:r>
              <a:rPr lang="pl-PL" altLang="pl-PL" sz="1200" b="1" dirty="0" smtClean="0">
                <a:latin typeface="Arial" panose="020B0604020202020204" pitchFamily="34" charset="0"/>
              </a:rPr>
              <a:t>Kwas foliowy</a:t>
            </a:r>
            <a:r>
              <a:rPr lang="pl-PL" altLang="pl-PL" sz="1200" dirty="0" smtClean="0">
                <a:latin typeface="Arial" panose="020B0604020202020204" pitchFamily="34" charset="0"/>
              </a:rPr>
              <a:t> -</a:t>
            </a:r>
            <a:r>
              <a:rPr lang="pl-PL" altLang="pl-PL" sz="1200" baseline="0" dirty="0" smtClean="0">
                <a:latin typeface="Arial" panose="020B0604020202020204" pitchFamily="34" charset="0"/>
              </a:rPr>
              <a:t> </a:t>
            </a:r>
            <a:r>
              <a:rPr lang="pl-PL" altLang="pl-PL" sz="1200" dirty="0" smtClean="0">
                <a:latin typeface="Arial" panose="020B0604020202020204" pitchFamily="34" charset="0"/>
              </a:rPr>
              <a:t>niezbędny w biosyntezie kwasów nukleinowych i białek, razem z witaminą B6 i B12. </a:t>
            </a:r>
          </a:p>
          <a:p>
            <a:r>
              <a:rPr lang="pl-PL" altLang="pl-PL" sz="1200" b="1" dirty="0" smtClean="0">
                <a:latin typeface="Arial" panose="020B0604020202020204" pitchFamily="34" charset="0"/>
              </a:rPr>
              <a:t>Witamina B12</a:t>
            </a:r>
            <a:r>
              <a:rPr lang="pl-PL" altLang="pl-PL" sz="1200" dirty="0" smtClean="0">
                <a:latin typeface="Arial" panose="020B0604020202020204" pitchFamily="34" charset="0"/>
              </a:rPr>
              <a:t> -</a:t>
            </a:r>
            <a:r>
              <a:rPr lang="pl-PL" altLang="pl-PL" sz="1200" baseline="0" dirty="0" smtClean="0">
                <a:latin typeface="Arial" panose="020B0604020202020204" pitchFamily="34" charset="0"/>
              </a:rPr>
              <a:t> </a:t>
            </a:r>
            <a:r>
              <a:rPr lang="pl-PL" altLang="pl-PL" sz="1200" dirty="0" smtClean="0">
                <a:latin typeface="Arial" panose="020B0604020202020204" pitchFamily="34" charset="0"/>
              </a:rPr>
              <a:t>zaangażowana w metabolizm węgla-1 razem z kwasem foliowym. </a:t>
            </a:r>
          </a:p>
          <a:p>
            <a:r>
              <a:rPr lang="pl-PL" altLang="pl-PL" sz="1200" b="1" dirty="0" smtClean="0">
                <a:latin typeface="Arial" panose="020B0604020202020204" pitchFamily="34" charset="0"/>
              </a:rPr>
              <a:t>Witamina C</a:t>
            </a:r>
            <a:r>
              <a:rPr lang="pl-PL" altLang="pl-PL" sz="1200" dirty="0" smtClean="0">
                <a:latin typeface="Arial" panose="020B0604020202020204" pitchFamily="34" charset="0"/>
              </a:rPr>
              <a:t> -</a:t>
            </a:r>
            <a:r>
              <a:rPr lang="pl-PL" altLang="pl-PL" sz="1200" baseline="0" dirty="0" smtClean="0">
                <a:latin typeface="Arial" panose="020B0604020202020204" pitchFamily="34" charset="0"/>
              </a:rPr>
              <a:t> </a:t>
            </a:r>
            <a:r>
              <a:rPr lang="pl-PL" altLang="pl-PL" sz="1200" dirty="0" smtClean="0">
                <a:latin typeface="Arial" panose="020B0604020202020204" pitchFamily="34" charset="0"/>
              </a:rPr>
              <a:t>wysokie stężenie witaminy C w leukocytach, jest szybko zużywana w trakcie infekcji np. do zmniejszenia skutków stresu oksydacyjnego.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80461-4464-4FFC-98E0-8835C8302AD1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2879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altLang="pl-PL" b="1" dirty="0" smtClean="0">
                <a:latin typeface="Arial" panose="020B0604020202020204" pitchFamily="34" charset="0"/>
              </a:rPr>
              <a:t>Witamina</a:t>
            </a:r>
            <a:r>
              <a:rPr lang="pl-PL" altLang="pl-PL" b="1" baseline="0" dirty="0" smtClean="0">
                <a:latin typeface="Arial" panose="020B0604020202020204" pitchFamily="34" charset="0"/>
              </a:rPr>
              <a:t> A </a:t>
            </a:r>
            <a:r>
              <a:rPr lang="pl-PL" altLang="pl-PL" baseline="0" dirty="0" smtClean="0">
                <a:latin typeface="Arial" panose="020B0604020202020204" pitchFamily="34" charset="0"/>
              </a:rPr>
              <a:t>- </a:t>
            </a:r>
            <a:r>
              <a:rPr lang="pl-PL" altLang="pl-PL" dirty="0" smtClean="0">
                <a:latin typeface="Arial" panose="020B0604020202020204" pitchFamily="34" charset="0"/>
              </a:rPr>
              <a:t>działa poprzez kwas </a:t>
            </a:r>
            <a:r>
              <a:rPr lang="pl-PL" altLang="pl-PL" dirty="0" err="1" smtClean="0">
                <a:latin typeface="Arial" panose="020B0604020202020204" pitchFamily="34" charset="0"/>
              </a:rPr>
              <a:t>retinowy</a:t>
            </a:r>
            <a:r>
              <a:rPr lang="pl-PL" altLang="pl-PL" dirty="0" smtClean="0">
                <a:latin typeface="Arial" panose="020B0604020202020204" pitchFamily="34" charset="0"/>
              </a:rPr>
              <a:t>, ważna rola w </a:t>
            </a:r>
            <a:r>
              <a:rPr lang="pl-PL" altLang="pl-PL" b="1" dirty="0" smtClean="0">
                <a:solidFill>
                  <a:srgbClr val="008000"/>
                </a:solidFill>
                <a:latin typeface="Arial" panose="020B0604020202020204" pitchFamily="34" charset="0"/>
              </a:rPr>
              <a:t>regulacji wrodzonej i nabytej odporności komórkowej i humoralnej</a:t>
            </a:r>
            <a:r>
              <a:rPr lang="pl-PL" altLang="pl-PL" dirty="0" smtClean="0">
                <a:latin typeface="Arial" panose="020B0604020202020204" pitchFamily="34" charset="0"/>
              </a:rPr>
              <a:t>. Niedobór powoduje niedobory integralności nabłonka jelit, z powodu utraty komórek kubkowych, a w konsekwencji zwiększa podatność na patogeny w układzie oddechowym i pokarmowym.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altLang="pl-PL" dirty="0" smtClean="0">
                <a:latin typeface="Arial" panose="020B0604020202020204" pitchFamily="34" charset="0"/>
              </a:rPr>
              <a:t>Witamina A jest silnie </a:t>
            </a:r>
            <a:r>
              <a:rPr lang="pl-PL" altLang="pl-PL" b="1" dirty="0" smtClean="0">
                <a:solidFill>
                  <a:srgbClr val="008000"/>
                </a:solidFill>
                <a:latin typeface="Arial" panose="020B0604020202020204" pitchFamily="34" charset="0"/>
              </a:rPr>
              <a:t>związana z odpornością zależną od przeciwciał</a:t>
            </a:r>
            <a:r>
              <a:rPr lang="pl-PL" altLang="pl-PL" dirty="0" smtClean="0">
                <a:latin typeface="Arial" panose="020B0604020202020204" pitchFamily="34" charset="0"/>
              </a:rPr>
              <a:t>.</a:t>
            </a:r>
          </a:p>
          <a:p>
            <a:r>
              <a:rPr lang="pl-PL" altLang="pl-PL" b="1" dirty="0" smtClean="0">
                <a:latin typeface="Arial" panose="020B0604020202020204" pitchFamily="34" charset="0"/>
              </a:rPr>
              <a:t>Witamina E </a:t>
            </a:r>
            <a:r>
              <a:rPr lang="pl-PL" altLang="pl-PL" b="0" dirty="0" smtClean="0">
                <a:latin typeface="Arial" panose="020B0604020202020204" pitchFamily="34" charset="0"/>
              </a:rPr>
              <a:t>-</a:t>
            </a:r>
            <a:r>
              <a:rPr lang="pl-PL" altLang="pl-PL" b="0" baseline="0" dirty="0" smtClean="0">
                <a:latin typeface="Arial" panose="020B0604020202020204" pitchFamily="34" charset="0"/>
              </a:rPr>
              <a:t> </a:t>
            </a:r>
            <a:r>
              <a:rPr lang="pl-PL" altLang="pl-PL" dirty="0" smtClean="0">
                <a:latin typeface="Arial" panose="020B0604020202020204" pitchFamily="34" charset="0"/>
              </a:rPr>
              <a:t>wolne rodniki i peroksydacja lipidów działają immunosupresyjnie, a </a:t>
            </a:r>
            <a:r>
              <a:rPr lang="pl-PL" altLang="pl-PL" dirty="0" err="1" smtClean="0">
                <a:latin typeface="Arial" panose="020B0604020202020204" pitchFamily="34" charset="0"/>
              </a:rPr>
              <a:t>wit</a:t>
            </a:r>
            <a:r>
              <a:rPr lang="pl-PL" altLang="pl-PL" dirty="0" smtClean="0">
                <a:latin typeface="Arial" panose="020B0604020202020204" pitchFamily="34" charset="0"/>
              </a:rPr>
              <a:t>. E mając silne działanie antyoksydacyjne optymalizuje i zwiększa odpowiedź immunologiczną.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80461-4464-4FFC-98E0-8835C8302AD1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1283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alt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Witamina D - rola immunomodulacyjna zależna od receptorów VDR na komórkach układu odpornościowego. Dużo receptorów mają niedojrzałe tymocyty w grasicy i dojrzałe limfocyty CD8+, mniejsze ilości monocyty, makrofagi i limfocyty CD4+. 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80461-4464-4FFC-98E0-8835C8302AD1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705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C756-032F-4ED9-9044-F44484471FC7}" type="datetimeFigureOut">
              <a:rPr lang="pl-PL" smtClean="0"/>
              <a:t>18.09.2020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9309-CDBE-4B1F-803B-ABF310FC42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045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C756-032F-4ED9-9044-F44484471FC7}" type="datetimeFigureOut">
              <a:rPr lang="pl-PL" smtClean="0"/>
              <a:t>18.09.2020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9309-CDBE-4B1F-803B-ABF310FC42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61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C756-032F-4ED9-9044-F44484471FC7}" type="datetimeFigureOut">
              <a:rPr lang="pl-PL" smtClean="0"/>
              <a:t>18.09.2020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9309-CDBE-4B1F-803B-ABF310FC42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770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C756-032F-4ED9-9044-F44484471FC7}" type="datetimeFigureOut">
              <a:rPr lang="pl-PL" smtClean="0"/>
              <a:t>18.09.2020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9309-CDBE-4B1F-803B-ABF310FC42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072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C756-032F-4ED9-9044-F44484471FC7}" type="datetimeFigureOut">
              <a:rPr lang="pl-PL" smtClean="0"/>
              <a:t>18.09.2020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9309-CDBE-4B1F-803B-ABF310FC42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209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C756-032F-4ED9-9044-F44484471FC7}" type="datetimeFigureOut">
              <a:rPr lang="pl-PL" smtClean="0"/>
              <a:t>18.09.2020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9309-CDBE-4B1F-803B-ABF310FC42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302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C756-032F-4ED9-9044-F44484471FC7}" type="datetimeFigureOut">
              <a:rPr lang="pl-PL" smtClean="0"/>
              <a:t>18.09.2020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9309-CDBE-4B1F-803B-ABF310FC42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057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C756-032F-4ED9-9044-F44484471FC7}" type="datetimeFigureOut">
              <a:rPr lang="pl-PL" smtClean="0"/>
              <a:t>18.09.2020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9309-CDBE-4B1F-803B-ABF310FC42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624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C756-032F-4ED9-9044-F44484471FC7}" type="datetimeFigureOut">
              <a:rPr lang="pl-PL" smtClean="0"/>
              <a:t>18.09.2020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9309-CDBE-4B1F-803B-ABF310FC42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680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C756-032F-4ED9-9044-F44484471FC7}" type="datetimeFigureOut">
              <a:rPr lang="pl-PL" smtClean="0"/>
              <a:t>18.09.2020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9309-CDBE-4B1F-803B-ABF310FC42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724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C756-032F-4ED9-9044-F44484471FC7}" type="datetimeFigureOut">
              <a:rPr lang="pl-PL" smtClean="0"/>
              <a:t>18.09.2020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9309-CDBE-4B1F-803B-ABF310FC42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309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3C756-032F-4ED9-9044-F44484471FC7}" type="datetimeFigureOut">
              <a:rPr lang="pl-PL" smtClean="0"/>
              <a:t>18.09.2020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9309-CDBE-4B1F-803B-ABF310FC42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589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2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1529773" y="2827941"/>
            <a:ext cx="8947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Środowiskowe i genetyczne czynniki ryzyka nabytych niedoborów odporności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8171411" y="5112327"/>
            <a:ext cx="3467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Dr n. med. Krzysztof Pietruczuk</a:t>
            </a:r>
          </a:p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Katedra i Zakład Fizjopatologii</a:t>
            </a:r>
          </a:p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Gdański Uniwersytet Medyczny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9" name="Prostokąt 8"/>
          <p:cNvSpPr/>
          <p:nvPr/>
        </p:nvSpPr>
        <p:spPr>
          <a:xfrm>
            <a:off x="1529773" y="492148"/>
            <a:ext cx="8778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Pierwotne i nabyte niedobory odporności</a:t>
            </a:r>
          </a:p>
          <a:p>
            <a:pPr algn="ctr"/>
            <a:r>
              <a:rPr lang="pl-P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Termin: 18-19.IX.2020</a:t>
            </a:r>
          </a:p>
        </p:txBody>
      </p:sp>
    </p:spTree>
    <p:extLst>
      <p:ext uri="{BB962C8B-B14F-4D97-AF65-F5344CB8AC3E}">
        <p14:creationId xmlns:p14="http://schemas.microsoft.com/office/powerpoint/2010/main" val="225591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608484" y="486889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Helicobacter  </a:t>
            </a:r>
            <a:r>
              <a:rPr lang="pl-PL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Pylori</a:t>
            </a:r>
            <a:endParaRPr lang="pl-PL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1986857" y="2828285"/>
            <a:ext cx="7519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Dzięki swej morfologii i czynnikom wirulencji </a:t>
            </a:r>
            <a:r>
              <a:rPr lang="pl-PL" i="1" dirty="0">
                <a:latin typeface="Arial" panose="020B0604020202020204" pitchFamily="34" charset="0"/>
                <a:cs typeface="Arial" panose="020B0604020202020204" pitchFamily="34" charset="0"/>
              </a:rPr>
              <a:t>H. </a:t>
            </a:r>
            <a:r>
              <a:rPr lang="pl-PL" i="1" dirty="0" err="1">
                <a:latin typeface="Arial" panose="020B0604020202020204" pitchFamily="34" charset="0"/>
                <a:cs typeface="Arial" panose="020B0604020202020204" pitchFamily="34" charset="0"/>
              </a:rPr>
              <a:t>pylori</a:t>
            </a:r>
            <a:r>
              <a:rPr lang="pl-PL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łatwo przedostaje się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przez śluz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pokrywający błonę śluzową żołądka, działa cytotoksycznie i uszkadza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śluzówkową barierę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ochronną, a enzymy przez nią wydzielane </a:t>
            </a:r>
            <a:r>
              <a:rPr lang="pl-PL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zapoczątkowują miejscową i </a:t>
            </a:r>
            <a:r>
              <a:rPr lang="pl-PL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uogólnioną odpowiedź </a:t>
            </a:r>
            <a:r>
              <a:rPr lang="pl-PL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komórkową i </a:t>
            </a:r>
            <a:r>
              <a:rPr lang="pl-PL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humoralną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4953000"/>
            <a:ext cx="2857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67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891914" y="4909081"/>
            <a:ext cx="73948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―"/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zakażonych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ludzkim wirusem niedoboru odporności (HIV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</a:p>
          <a:p>
            <a:pPr marL="285750" indent="-285750">
              <a:buFont typeface="Arial" panose="020B0604020202020204" pitchFamily="34" charset="0"/>
              <a:buChar char="―"/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biorców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przeszczepów leczonych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immunosupresyjnie, </a:t>
            </a:r>
          </a:p>
          <a:p>
            <a:pPr marL="285750" indent="-285750">
              <a:buFont typeface="Arial" panose="020B0604020202020204" pitchFamily="34" charset="0"/>
              <a:buChar char="―"/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podczas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leczenia inhibitorem czynnika martwicy guza α (TNF-α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608484" y="486889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Gruźlica</a:t>
            </a:r>
            <a:endParaRPr lang="pl-PL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1250199" y="2311276"/>
            <a:ext cx="94948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Gruźlica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najczęściej przebiega pod postacią płucną, jednak może dotyczyć także wielu innych narządów, takich jak nerki, śledziona, wątroba, jelita, kości i stawy czy układ nerwowy.</a:t>
            </a:r>
          </a:p>
        </p:txBody>
      </p:sp>
      <p:sp>
        <p:nvSpPr>
          <p:cNvPr id="7" name="Prostokąt 6"/>
          <p:cNvSpPr/>
          <p:nvPr/>
        </p:nvSpPr>
        <p:spPr>
          <a:xfrm>
            <a:off x="2504166" y="1605702"/>
            <a:ext cx="6986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Wywołują ją prątki gruźlicy </a:t>
            </a:r>
            <a:r>
              <a:rPr lang="pl-PL" i="1" dirty="0" err="1">
                <a:latin typeface="Arial" panose="020B0604020202020204" pitchFamily="34" charset="0"/>
                <a:cs typeface="Arial" panose="020B0604020202020204" pitchFamily="34" charset="0"/>
              </a:rPr>
              <a:t>Mycobacterium</a:t>
            </a:r>
            <a:r>
              <a:rPr lang="pl-PL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i="1" dirty="0" err="1">
                <a:latin typeface="Arial" panose="020B0604020202020204" pitchFamily="34" charset="0"/>
                <a:cs typeface="Arial" panose="020B0604020202020204" pitchFamily="34" charset="0"/>
              </a:rPr>
              <a:t>tuberculosis</a:t>
            </a:r>
            <a:r>
              <a:rPr lang="pl-PL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i="1" dirty="0" err="1"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710" y="4033361"/>
            <a:ext cx="2457450" cy="18573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pole tekstowe 8"/>
          <p:cNvSpPr txBox="1"/>
          <p:nvPr/>
        </p:nvSpPr>
        <p:spPr>
          <a:xfrm>
            <a:off x="10462566" y="5110673"/>
            <a:ext cx="1620957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Prątki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gruźlicy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891914" y="4099269"/>
            <a:ext cx="6754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Podobnie jak wszystkie postacie gruźlicy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pozapłucnej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występuje </a:t>
            </a:r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zwłaszcza u pacjentów z obniżoną odpornością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9465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Wtórne  niedobory  odporności  jako  stan  związany  z niedożywieniem </a:t>
            </a:r>
          </a:p>
        </p:txBody>
      </p:sp>
      <p:sp>
        <p:nvSpPr>
          <p:cNvPr id="5" name="Prostokąt 4"/>
          <p:cNvSpPr/>
          <p:nvPr/>
        </p:nvSpPr>
        <p:spPr>
          <a:xfrm>
            <a:off x="821095" y="3173692"/>
            <a:ext cx="27492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―"/>
              <a:defRPr/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procesem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wzrastania, </a:t>
            </a:r>
            <a:endParaRPr lang="pl-P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―"/>
              <a:defRPr/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ze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zdrowiem, </a:t>
            </a:r>
            <a:endParaRPr lang="pl-P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―"/>
              <a:defRPr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astrojem,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―"/>
              <a:defRPr/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zachowaniem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Prostokąt 5"/>
          <p:cNvSpPr/>
          <p:nvPr/>
        </p:nvSpPr>
        <p:spPr>
          <a:xfrm>
            <a:off x="821095" y="1835674"/>
            <a:ext cx="99596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Niedożywienie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to stan, w którym organizm nie otrzymuje wystarczającej ilości składników odżywczych z przyjmowanych pokarmów i napojów, które pozwalają mu prawidłowo funkcjonować. </a:t>
            </a:r>
          </a:p>
        </p:txBody>
      </p:sp>
      <p:sp>
        <p:nvSpPr>
          <p:cNvPr id="7" name="Prostokąt 6"/>
          <p:cNvSpPr/>
          <p:nvPr/>
        </p:nvSpPr>
        <p:spPr>
          <a:xfrm>
            <a:off x="821095" y="2882114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Niedożywienie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powoduje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problemy związane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z: 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5502137" y="4367532"/>
            <a:ext cx="628242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auto">
              <a:spcAft>
                <a:spcPts val="0"/>
              </a:spcAft>
              <a:buFont typeface="Arial" panose="020B0604020202020204" pitchFamily="34" charset="0"/>
              <a:buChar char="―"/>
              <a:defRPr/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organizm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danej osoby nie funkcjonuje prawidłowo, żeby przyswoić wszystkie składniki odżywcze dostarczane z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pożywieniem, </a:t>
            </a:r>
          </a:p>
          <a:p>
            <a:pPr marL="285750" indent="-285750" algn="just" fontAlgn="auto">
              <a:spcAft>
                <a:spcPts val="0"/>
              </a:spcAft>
              <a:buFont typeface="Arial" panose="020B0604020202020204" pitchFamily="34" charset="0"/>
              <a:buChar char="―"/>
              <a:defRPr/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dana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osoba nie przyjmuje odpowiedniego pożywienia zapewniającego organizmowi wszystkich składników odżywczych potrzebnych do prawidłowego funkcjonowania.</a:t>
            </a:r>
          </a:p>
        </p:txBody>
      </p:sp>
      <p:sp>
        <p:nvSpPr>
          <p:cNvPr id="9" name="Prostokąt 8"/>
          <p:cNvSpPr/>
          <p:nvPr/>
        </p:nvSpPr>
        <p:spPr>
          <a:xfrm>
            <a:off x="5502137" y="3727690"/>
            <a:ext cx="62824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Niedożywienie nie oznacza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, że dana osoba nie przyjmuje wystarczającej ilości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pokarmu, może to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wynikać z faktu, że:</a:t>
            </a:r>
          </a:p>
        </p:txBody>
      </p:sp>
      <p:sp>
        <p:nvSpPr>
          <p:cNvPr id="10" name="Prostokąt 9"/>
          <p:cNvSpPr/>
          <p:nvPr/>
        </p:nvSpPr>
        <p:spPr>
          <a:xfrm>
            <a:off x="1384632" y="5073633"/>
            <a:ext cx="262044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l-PL" altLang="pl-PL" dirty="0">
                <a:latin typeface="Arial" panose="020B0604020202020204" pitchFamily="34" charset="0"/>
                <a:cs typeface="Arial" panose="020B0604020202020204" pitchFamily="34" charset="0"/>
              </a:rPr>
              <a:t>Niedożywienie jest główną przyczyną niedoborów odporności na świecie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34887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145207" y="2310787"/>
            <a:ext cx="2287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altLang="pl-PL" b="1" dirty="0">
                <a:latin typeface="Arial" panose="020B0604020202020204" pitchFamily="34" charset="0"/>
              </a:rPr>
              <a:t>Dwa główne </a:t>
            </a:r>
            <a:endParaRPr lang="pl-PL" altLang="pl-PL" b="1" dirty="0" smtClean="0">
              <a:latin typeface="Arial" panose="020B0604020202020204" pitchFamily="34" charset="0"/>
            </a:endParaRPr>
          </a:p>
          <a:p>
            <a:pPr algn="ctr"/>
            <a:r>
              <a:rPr lang="pl-PL" altLang="pl-PL" b="1" dirty="0" smtClean="0">
                <a:latin typeface="Arial" panose="020B0604020202020204" pitchFamily="34" charset="0"/>
              </a:rPr>
              <a:t>typy </a:t>
            </a:r>
            <a:r>
              <a:rPr lang="pl-PL" altLang="pl-PL" b="1" dirty="0">
                <a:latin typeface="Arial" panose="020B0604020202020204" pitchFamily="34" charset="0"/>
              </a:rPr>
              <a:t>niedożywienia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altLang="pl-PL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Dwa  główne  </a:t>
            </a:r>
            <a:r>
              <a:rPr lang="pl-PL" altLang="pl-PL" sz="2400" b="1" dirty="0">
                <a:solidFill>
                  <a:srgbClr val="0070C0"/>
                </a:solidFill>
                <a:latin typeface="Arial" panose="020B0604020202020204" pitchFamily="34" charset="0"/>
              </a:rPr>
              <a:t>typy </a:t>
            </a:r>
            <a:r>
              <a:rPr lang="pl-PL" altLang="pl-PL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 niedożywienia</a:t>
            </a:r>
            <a:endParaRPr lang="pl-PL" altLang="pl-PL" sz="24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5996472" y="2011154"/>
            <a:ext cx="16048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pl-PL" b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pl-PL" altLang="pl-PL" b="1" dirty="0" smtClean="0">
                <a:latin typeface="Arial" panose="020B0604020202020204" pitchFamily="34" charset="0"/>
                <a:cs typeface="Arial" panose="020B0604020202020204" pitchFamily="34" charset="0"/>
              </a:rPr>
              <a:t>washiorkor </a:t>
            </a:r>
            <a:endParaRPr lang="pl-P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3991352" y="365345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altLang="pl-PL" b="1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pl-PL" altLang="pl-PL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arasmus</a:t>
            </a:r>
            <a:endParaRPr lang="pl-P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2777413" y="4022782"/>
            <a:ext cx="34461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>
                <a:latin typeface="Arial" pitchFamily="34" charset="0"/>
                <a:cs typeface="Arial" pitchFamily="34" charset="0"/>
              </a:rPr>
              <a:t>w medycynie oznacza stan wyniszczenia organizmu, ale także łagodne niedożywienie powstałe w wyniku niedoborów białkowo-kalorycznych w 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diecie.</a:t>
            </a:r>
            <a:endParaRPr lang="pl-PL" dirty="0"/>
          </a:p>
        </p:txBody>
      </p:sp>
      <p:sp>
        <p:nvSpPr>
          <p:cNvPr id="10" name="Prostokąt 9"/>
          <p:cNvSpPr/>
          <p:nvPr/>
        </p:nvSpPr>
        <p:spPr>
          <a:xfrm>
            <a:off x="7601338" y="2049449"/>
            <a:ext cx="35207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>
                <a:latin typeface="Arial" pitchFamily="34" charset="0"/>
                <a:cs typeface="Arial" pitchFamily="34" charset="0"/>
              </a:rPr>
              <a:t>n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iedożywienie powodowane jest </a:t>
            </a:r>
            <a:r>
              <a:rPr lang="pl-PL" dirty="0">
                <a:latin typeface="Arial" pitchFamily="34" charset="0"/>
                <a:cs typeface="Arial" pitchFamily="34" charset="0"/>
              </a:rPr>
              <a:t>niedoborem ilościowym, jak i jakościowym (białko, witaminy, pierwiastki śladowe) pożywienia. 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Dotyczy </a:t>
            </a:r>
            <a:r>
              <a:rPr lang="pl-PL" dirty="0">
                <a:latin typeface="Arial" pitchFamily="34" charset="0"/>
                <a:cs typeface="Arial" pitchFamily="34" charset="0"/>
              </a:rPr>
              <a:t>najczęściej dzieci w ubogich 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krajach.</a:t>
            </a:r>
            <a:endParaRPr lang="pl-PL" dirty="0"/>
          </a:p>
        </p:txBody>
      </p:sp>
      <p:cxnSp>
        <p:nvCxnSpPr>
          <p:cNvPr id="12" name="Łącznik prosty ze strzałką 11"/>
          <p:cNvCxnSpPr>
            <a:stCxn id="2" idx="3"/>
            <a:endCxn id="7" idx="1"/>
          </p:cNvCxnSpPr>
          <p:nvPr/>
        </p:nvCxnSpPr>
        <p:spPr>
          <a:xfrm flipV="1">
            <a:off x="3433013" y="2195820"/>
            <a:ext cx="2563459" cy="4381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/>
          <p:cNvCxnSpPr>
            <a:stCxn id="2" idx="3"/>
            <a:endCxn id="8" idx="0"/>
          </p:cNvCxnSpPr>
          <p:nvPr/>
        </p:nvCxnSpPr>
        <p:spPr>
          <a:xfrm>
            <a:off x="3433013" y="2633953"/>
            <a:ext cx="1227753" cy="10194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880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4282750" y="2087315"/>
            <a:ext cx="8714792" cy="4611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―"/>
              <a:defRPr/>
            </a:pPr>
            <a:r>
              <a:rPr lang="pl-PL" dirty="0" smtClean="0">
                <a:latin typeface="Arial" panose="020B0604020202020204" pitchFamily="34" charset="0"/>
                <a:cs typeface="Arial" pitchFamily="34" charset="0"/>
              </a:rPr>
              <a:t>zmniejszenie </a:t>
            </a:r>
            <a:r>
              <a:rPr lang="pl-PL" dirty="0">
                <a:latin typeface="Arial" panose="020B0604020202020204" pitchFamily="34" charset="0"/>
                <a:cs typeface="Arial" pitchFamily="34" charset="0"/>
              </a:rPr>
              <a:t>masy ciała kosztem masy </a:t>
            </a:r>
            <a:r>
              <a:rPr lang="pl-PL" dirty="0" smtClean="0">
                <a:latin typeface="Arial" panose="020B0604020202020204" pitchFamily="34" charset="0"/>
                <a:cs typeface="Arial" pitchFamily="34" charset="0"/>
              </a:rPr>
              <a:t>mięśniowej,</a:t>
            </a:r>
            <a:endParaRPr lang="pl-PL" dirty="0">
              <a:latin typeface="Arial" panose="020B0604020202020204" pitchFamily="34" charset="0"/>
              <a:cs typeface="Arial" pitchFamily="34" charset="0"/>
            </a:endParaRPr>
          </a:p>
          <a:p>
            <a:pPr marL="285750" indent="-28575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―"/>
              <a:defRPr/>
            </a:pPr>
            <a:r>
              <a:rPr lang="pl-PL" dirty="0">
                <a:latin typeface="Arial" panose="020B0604020202020204" pitchFamily="34" charset="0"/>
                <a:cs typeface="Arial" pitchFamily="34" charset="0"/>
              </a:rPr>
              <a:t>zmniejszenie antropometrycznych wskaźników odżywienia </a:t>
            </a:r>
            <a:r>
              <a:rPr lang="pl-PL" dirty="0" smtClean="0">
                <a:latin typeface="Arial" panose="020B0604020202020204" pitchFamily="34" charset="0"/>
                <a:cs typeface="Arial" pitchFamily="34" charset="0"/>
              </a:rPr>
              <a:t>białkowego,</a:t>
            </a:r>
            <a:endParaRPr lang="pl-PL" dirty="0">
              <a:latin typeface="Arial" panose="020B0604020202020204" pitchFamily="34" charset="0"/>
              <a:cs typeface="Arial" pitchFamily="34" charset="0"/>
            </a:endParaRPr>
          </a:p>
          <a:p>
            <a:pPr marL="285750" indent="-28575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―"/>
              <a:defRPr/>
            </a:pPr>
            <a:r>
              <a:rPr lang="pl-PL" dirty="0">
                <a:latin typeface="Arial" panose="020B0604020202020204" pitchFamily="34" charset="0"/>
                <a:cs typeface="Arial" pitchFamily="34" charset="0"/>
              </a:rPr>
              <a:t>osłabienie siły </a:t>
            </a:r>
            <a:r>
              <a:rPr lang="pl-PL" dirty="0" smtClean="0">
                <a:latin typeface="Arial" panose="020B0604020202020204" pitchFamily="34" charset="0"/>
                <a:cs typeface="Arial" pitchFamily="34" charset="0"/>
              </a:rPr>
              <a:t>mięśniowej,</a:t>
            </a:r>
            <a:endParaRPr lang="pl-PL" dirty="0">
              <a:latin typeface="Arial" panose="020B0604020202020204" pitchFamily="34" charset="0"/>
              <a:cs typeface="Arial" pitchFamily="34" charset="0"/>
            </a:endParaRPr>
          </a:p>
          <a:p>
            <a:pPr marL="285750" indent="-28575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―"/>
              <a:defRPr/>
            </a:pPr>
            <a:r>
              <a:rPr lang="pl-PL" dirty="0">
                <a:latin typeface="Arial" panose="020B0604020202020204" pitchFamily="34" charset="0"/>
                <a:cs typeface="Arial" pitchFamily="34" charset="0"/>
              </a:rPr>
              <a:t>n</a:t>
            </a:r>
            <a:r>
              <a:rPr lang="pl-PL" dirty="0" smtClean="0">
                <a:latin typeface="Arial" panose="020B0604020202020204" pitchFamily="34" charset="0"/>
                <a:cs typeface="Arial" pitchFamily="34" charset="0"/>
              </a:rPr>
              <a:t>iedokrwistość,</a:t>
            </a:r>
            <a:endParaRPr lang="pl-PL" dirty="0">
              <a:latin typeface="Arial" panose="020B0604020202020204" pitchFamily="34" charset="0"/>
              <a:cs typeface="Arial" pitchFamily="34" charset="0"/>
            </a:endParaRPr>
          </a:p>
          <a:p>
            <a:pPr marL="285750" indent="-28575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―"/>
              <a:defRPr/>
            </a:pPr>
            <a:r>
              <a:rPr lang="pl-PL" dirty="0">
                <a:latin typeface="Arial" panose="020B0604020202020204" pitchFamily="34" charset="0"/>
                <a:cs typeface="Arial" pitchFamily="34" charset="0"/>
              </a:rPr>
              <a:t>spadek </a:t>
            </a:r>
            <a:r>
              <a:rPr lang="pl-PL" dirty="0" smtClean="0">
                <a:latin typeface="Arial" panose="020B0604020202020204" pitchFamily="34" charset="0"/>
                <a:cs typeface="Arial" pitchFamily="34" charset="0"/>
              </a:rPr>
              <a:t>odporności,</a:t>
            </a:r>
            <a:endParaRPr lang="pl-PL" dirty="0">
              <a:latin typeface="Arial" panose="020B0604020202020204" pitchFamily="34" charset="0"/>
              <a:cs typeface="Arial" pitchFamily="34" charset="0"/>
            </a:endParaRPr>
          </a:p>
          <a:p>
            <a:pPr marL="285750" indent="-28575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―"/>
              <a:defRPr/>
            </a:pPr>
            <a:r>
              <a:rPr lang="pl-PL" dirty="0">
                <a:latin typeface="Arial" panose="020B0604020202020204" pitchFamily="34" charset="0"/>
                <a:cs typeface="Arial" pitchFamily="34" charset="0"/>
              </a:rPr>
              <a:t>upośledzenie oddychania, krążenia,  trawienia i wchłaniania </a:t>
            </a:r>
            <a:r>
              <a:rPr lang="pl-PL" dirty="0" smtClean="0">
                <a:latin typeface="Arial" panose="020B0604020202020204" pitchFamily="34" charset="0"/>
                <a:cs typeface="Arial" pitchFamily="34" charset="0"/>
              </a:rPr>
              <a:t>pokarmu,</a:t>
            </a:r>
            <a:endParaRPr lang="pl-PL" dirty="0">
              <a:latin typeface="Arial" panose="020B0604020202020204" pitchFamily="34" charset="0"/>
              <a:cs typeface="Arial" pitchFamily="34" charset="0"/>
            </a:endParaRPr>
          </a:p>
          <a:p>
            <a:pPr marL="285750" indent="-28575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―"/>
              <a:defRPr/>
            </a:pPr>
            <a:r>
              <a:rPr lang="pl-PL" dirty="0">
                <a:latin typeface="Arial" panose="020B0604020202020204" pitchFamily="34" charset="0"/>
                <a:cs typeface="Arial" pitchFamily="34" charset="0"/>
              </a:rPr>
              <a:t>suchą, pomarszczoną </a:t>
            </a:r>
            <a:r>
              <a:rPr lang="pl-PL" dirty="0" smtClean="0">
                <a:latin typeface="Arial" panose="020B0604020202020204" pitchFamily="34" charset="0"/>
                <a:cs typeface="Arial" pitchFamily="34" charset="0"/>
              </a:rPr>
              <a:t>skórę,</a:t>
            </a:r>
            <a:endParaRPr lang="pl-PL" dirty="0">
              <a:latin typeface="Arial" panose="020B0604020202020204" pitchFamily="34" charset="0"/>
              <a:cs typeface="Arial" pitchFamily="34" charset="0"/>
            </a:endParaRPr>
          </a:p>
          <a:p>
            <a:pPr marL="285750" indent="-28575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―"/>
              <a:defRPr/>
            </a:pPr>
            <a:r>
              <a:rPr lang="pl-PL" dirty="0">
                <a:latin typeface="Arial" panose="020B0604020202020204" pitchFamily="34" charset="0"/>
                <a:cs typeface="Arial" pitchFamily="34" charset="0"/>
              </a:rPr>
              <a:t>starczy wygląd </a:t>
            </a:r>
            <a:r>
              <a:rPr lang="pl-PL" dirty="0" smtClean="0">
                <a:latin typeface="Arial" panose="020B0604020202020204" pitchFamily="34" charset="0"/>
                <a:cs typeface="Arial" pitchFamily="34" charset="0"/>
              </a:rPr>
              <a:t>twarzy,</a:t>
            </a:r>
            <a:endParaRPr lang="pl-PL" dirty="0">
              <a:latin typeface="Arial" panose="020B0604020202020204" pitchFamily="34" charset="0"/>
              <a:cs typeface="Arial" pitchFamily="34" charset="0"/>
            </a:endParaRPr>
          </a:p>
          <a:p>
            <a:pPr marL="285750" indent="-28575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―"/>
              <a:defRPr/>
            </a:pPr>
            <a:r>
              <a:rPr lang="pl-PL" dirty="0">
                <a:latin typeface="Arial" panose="020B0604020202020204" pitchFamily="34" charset="0"/>
                <a:cs typeface="Arial" pitchFamily="34" charset="0"/>
              </a:rPr>
              <a:t>znaczne upośledzenie wzrostu u </a:t>
            </a:r>
            <a:r>
              <a:rPr lang="pl-PL" dirty="0" smtClean="0">
                <a:latin typeface="Arial" panose="020B0604020202020204" pitchFamily="34" charset="0"/>
                <a:cs typeface="Arial" pitchFamily="34" charset="0"/>
              </a:rPr>
              <a:t>dzieci,</a:t>
            </a:r>
            <a:endParaRPr lang="pl-PL" dirty="0">
              <a:latin typeface="Arial" panose="020B0604020202020204" pitchFamily="34" charset="0"/>
              <a:cs typeface="Arial" pitchFamily="34" charset="0"/>
            </a:endParaRPr>
          </a:p>
          <a:p>
            <a:pPr marL="285750" indent="-28575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―"/>
              <a:defRPr/>
            </a:pPr>
            <a:r>
              <a:rPr lang="pl-PL" dirty="0">
                <a:latin typeface="Arial" panose="020B0604020202020204" pitchFamily="34" charset="0"/>
                <a:cs typeface="Arial" pitchFamily="34" charset="0"/>
              </a:rPr>
              <a:t>obniżenie ciepłoty ciała (z wyjątkiem stanów infekcji</a:t>
            </a:r>
            <a:r>
              <a:rPr lang="pl-PL" dirty="0" smtClean="0">
                <a:latin typeface="Arial" panose="020B0604020202020204" pitchFamily="34" charset="0"/>
                <a:cs typeface="Arial" pitchFamily="34" charset="0"/>
              </a:rPr>
              <a:t>),</a:t>
            </a:r>
            <a:endParaRPr lang="pl-PL" dirty="0">
              <a:latin typeface="Arial" panose="020B0604020202020204" pitchFamily="34" charset="0"/>
              <a:cs typeface="Arial" pitchFamily="34" charset="0"/>
            </a:endParaRPr>
          </a:p>
          <a:p>
            <a:pPr marL="285750" indent="-28575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―"/>
              <a:defRPr/>
            </a:pPr>
            <a:r>
              <a:rPr lang="pl-PL" dirty="0">
                <a:latin typeface="Arial" panose="020B0604020202020204" pitchFamily="34" charset="0"/>
                <a:cs typeface="Arial" pitchFamily="34" charset="0"/>
              </a:rPr>
              <a:t>rzadkie </a:t>
            </a:r>
            <a:r>
              <a:rPr lang="pl-PL" dirty="0" smtClean="0">
                <a:latin typeface="Arial" panose="020B0604020202020204" pitchFamily="34" charset="0"/>
                <a:cs typeface="Arial" pitchFamily="34" charset="0"/>
              </a:rPr>
              <a:t>włosy.</a:t>
            </a:r>
            <a:endParaRPr lang="pl-PL" dirty="0">
              <a:latin typeface="Arial" panose="020B0604020202020204" pitchFamily="34" charset="0"/>
              <a:cs typeface="Arial" pitchFamily="34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altLang="pl-PL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Niedożywienie  typu  </a:t>
            </a:r>
            <a:r>
              <a:rPr lang="pl-PL" altLang="pl-PL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pl-PL" altLang="pl-PL" sz="2400" b="1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arasmus</a:t>
            </a:r>
            <a:endParaRPr lang="pl-PL" altLang="pl-PL" sz="24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1393879" y="1350804"/>
            <a:ext cx="72462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l-PL" dirty="0">
                <a:latin typeface="Arial" panose="020B0604020202020204" pitchFamily="34" charset="0"/>
                <a:cs typeface="Arial" pitchFamily="34" charset="0"/>
              </a:rPr>
              <a:t>Przyczyną tego typu niedożywienia może być długotrwałe głodzenie, urazy lub stany pooperacyjne.</a:t>
            </a:r>
          </a:p>
        </p:txBody>
      </p:sp>
      <p:sp>
        <p:nvSpPr>
          <p:cNvPr id="8" name="Prostokąt 7"/>
          <p:cNvSpPr/>
          <p:nvPr/>
        </p:nvSpPr>
        <p:spPr>
          <a:xfrm>
            <a:off x="694083" y="3997458"/>
            <a:ext cx="29674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l-PL" dirty="0">
                <a:latin typeface="Arial" panose="020B0604020202020204" pitchFamily="34" charset="0"/>
                <a:cs typeface="Arial" pitchFamily="34" charset="0"/>
              </a:rPr>
              <a:t>Następstwa niedożywienia </a:t>
            </a:r>
            <a:endParaRPr lang="pl-PL" dirty="0" smtClean="0">
              <a:latin typeface="Arial" panose="020B0604020202020204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l-PL" dirty="0" smtClean="0">
                <a:latin typeface="Arial" panose="020B0604020202020204" pitchFamily="34" charset="0"/>
                <a:cs typeface="Arial" pitchFamily="34" charset="0"/>
              </a:rPr>
              <a:t>typu </a:t>
            </a:r>
            <a:r>
              <a:rPr lang="pl-PL" dirty="0" err="1">
                <a:latin typeface="Arial" panose="020B0604020202020204" pitchFamily="34" charset="0"/>
                <a:cs typeface="Arial" pitchFamily="34" charset="0"/>
              </a:rPr>
              <a:t>marasmus</a:t>
            </a:r>
            <a:r>
              <a:rPr lang="pl-PL" dirty="0">
                <a:latin typeface="Arial" panose="020B0604020202020204" pitchFamily="34" charset="0"/>
                <a:cs typeface="Arial" pitchFamily="34" charset="0"/>
              </a:rPr>
              <a:t> obejmują:</a:t>
            </a:r>
          </a:p>
        </p:txBody>
      </p:sp>
      <p:sp>
        <p:nvSpPr>
          <p:cNvPr id="9" name="Nawias klamrowy otwierający 8"/>
          <p:cNvSpPr/>
          <p:nvPr/>
        </p:nvSpPr>
        <p:spPr>
          <a:xfrm>
            <a:off x="3890865" y="2220686"/>
            <a:ext cx="307911" cy="4478148"/>
          </a:xfrm>
          <a:prstGeom prst="leftBrace">
            <a:avLst>
              <a:gd name="adj1" fmla="val 4469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797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altLang="pl-PL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Niedożywienie  typu  kwashiorkor</a:t>
            </a:r>
            <a:endParaRPr lang="pl-PL" altLang="pl-PL" sz="24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1754245" y="4857690"/>
            <a:ext cx="31953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latin typeface="Arial" pitchFamily="34" charset="0"/>
                <a:cs typeface="Arial" pitchFamily="34" charset="0"/>
              </a:rPr>
              <a:t>zaburzona synteza </a:t>
            </a:r>
            <a:r>
              <a:rPr lang="pl-PL" dirty="0">
                <a:latin typeface="Arial" pitchFamily="34" charset="0"/>
                <a:cs typeface="Arial" pitchFamily="34" charset="0"/>
              </a:rPr>
              <a:t>enzymów, </a:t>
            </a:r>
            <a:endParaRPr lang="pl-PL" dirty="0" smtClean="0">
              <a:latin typeface="Arial" pitchFamily="34" charset="0"/>
              <a:cs typeface="Arial" pitchFamily="34" charset="0"/>
            </a:endParaRPr>
          </a:p>
          <a:p>
            <a:r>
              <a:rPr lang="pl-PL" dirty="0" smtClean="0">
                <a:latin typeface="Arial" pitchFamily="34" charset="0"/>
                <a:cs typeface="Arial" pitchFamily="34" charset="0"/>
              </a:rPr>
              <a:t>niedostateczna </a:t>
            </a:r>
            <a:r>
              <a:rPr lang="pl-PL" dirty="0">
                <a:latin typeface="Arial" pitchFamily="34" charset="0"/>
                <a:cs typeface="Arial" pitchFamily="34" charset="0"/>
              </a:rPr>
              <a:t>podaż aminokwasów 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3745764" y="3736722"/>
            <a:ext cx="28866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latin typeface="Arial" pitchFamily="34" charset="0"/>
                <a:cs typeface="Arial" pitchFamily="34" charset="0"/>
              </a:rPr>
              <a:t>zmiany funkcji i struktury </a:t>
            </a:r>
            <a:r>
              <a:rPr lang="pl-PL" dirty="0">
                <a:latin typeface="Arial" pitchFamily="34" charset="0"/>
                <a:cs typeface="Arial" pitchFamily="34" charset="0"/>
              </a:rPr>
              <a:t>narządów wewnętrznych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5652315" y="2754068"/>
            <a:ext cx="4655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latin typeface="Arial" pitchFamily="34" charset="0"/>
                <a:cs typeface="Arial" pitchFamily="34" charset="0"/>
              </a:rPr>
              <a:t>zaburzenia </a:t>
            </a:r>
            <a:r>
              <a:rPr lang="pl-PL" dirty="0">
                <a:latin typeface="Arial" pitchFamily="34" charset="0"/>
                <a:cs typeface="Arial" pitchFamily="34" charset="0"/>
              </a:rPr>
              <a:t>gospodarki wodno-elektrolitowej 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oraz układu </a:t>
            </a:r>
            <a:r>
              <a:rPr lang="pl-PL" dirty="0">
                <a:latin typeface="Arial" pitchFamily="34" charset="0"/>
                <a:cs typeface="Arial" pitchFamily="34" charset="0"/>
              </a:rPr>
              <a:t>odpornościowego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7224834" y="1818701"/>
            <a:ext cx="263405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pl-PL" dirty="0" smtClean="0">
                <a:latin typeface="Arial" pitchFamily="34" charset="0"/>
                <a:cs typeface="Arial" pitchFamily="34" charset="0"/>
              </a:rPr>
              <a:t>wzrost częstości infekcji</a:t>
            </a:r>
            <a:endParaRPr lang="pl-PL" dirty="0"/>
          </a:p>
        </p:txBody>
      </p:sp>
      <p:sp>
        <p:nvSpPr>
          <p:cNvPr id="11" name="Wygięta strzałka 10"/>
          <p:cNvSpPr/>
          <p:nvPr/>
        </p:nvSpPr>
        <p:spPr>
          <a:xfrm>
            <a:off x="1866380" y="3828299"/>
            <a:ext cx="886968" cy="963157"/>
          </a:xfrm>
          <a:prstGeom prst="bentArrow">
            <a:avLst>
              <a:gd name="adj1" fmla="val 18814"/>
              <a:gd name="adj2" fmla="val 22938"/>
              <a:gd name="adj3" fmla="val 36340"/>
              <a:gd name="adj4" fmla="val 4065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2" name="Wygięta strzałka 11"/>
          <p:cNvSpPr/>
          <p:nvPr/>
        </p:nvSpPr>
        <p:spPr>
          <a:xfrm>
            <a:off x="3852597" y="2754068"/>
            <a:ext cx="886968" cy="963157"/>
          </a:xfrm>
          <a:prstGeom prst="bentArrow">
            <a:avLst>
              <a:gd name="adj1" fmla="val 18814"/>
              <a:gd name="adj2" fmla="val 22938"/>
              <a:gd name="adj3" fmla="val 36340"/>
              <a:gd name="adj4" fmla="val 4065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" name="Wygięta strzałka 12"/>
          <p:cNvSpPr/>
          <p:nvPr/>
        </p:nvSpPr>
        <p:spPr>
          <a:xfrm>
            <a:off x="5745405" y="1790911"/>
            <a:ext cx="886968" cy="963157"/>
          </a:xfrm>
          <a:prstGeom prst="bentArrow">
            <a:avLst>
              <a:gd name="adj1" fmla="val 18814"/>
              <a:gd name="adj2" fmla="val 22938"/>
              <a:gd name="adj3" fmla="val 36340"/>
              <a:gd name="adj4" fmla="val 4065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6640200" y="5167645"/>
            <a:ext cx="321868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n</a:t>
            </a:r>
            <a:r>
              <a:rPr lang="pl-PL" dirty="0" smtClean="0"/>
              <a:t>iedożywienie typu kwashiorkor</a:t>
            </a:r>
            <a:endParaRPr lang="pl-PL" dirty="0"/>
          </a:p>
        </p:txBody>
      </p:sp>
      <p:sp>
        <p:nvSpPr>
          <p:cNvPr id="15" name="Strzałka w prawo 14"/>
          <p:cNvSpPr/>
          <p:nvPr/>
        </p:nvSpPr>
        <p:spPr>
          <a:xfrm rot="10800000">
            <a:off x="5038344" y="5167644"/>
            <a:ext cx="1351713" cy="369332"/>
          </a:xfrm>
          <a:prstGeom prst="rightArrow">
            <a:avLst>
              <a:gd name="adj1" fmla="val 49999"/>
              <a:gd name="adj2" fmla="val 101992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6726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341794" y="1874481"/>
            <a:ext cx="71197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Cierpiący </a:t>
            </a:r>
            <a:r>
              <a:rPr lang="pl-PL" dirty="0">
                <a:latin typeface="Arial" pitchFamily="34" charset="0"/>
                <a:cs typeface="Arial" pitchFamily="34" charset="0"/>
              </a:rPr>
              <a:t>na kwashiorkor jest osłabiony, apatyczny, zaniki tkanki tłuszczowej i mięśni mogą być maskowane obrzękami, szczególnie brzucha. Obserwuje się ginekomastię, powiększenie ślinianek, </a:t>
            </a:r>
            <a:r>
              <a:rPr lang="pl-PL" dirty="0" err="1">
                <a:latin typeface="Arial" pitchFamily="34" charset="0"/>
                <a:cs typeface="Arial" pitchFamily="34" charset="0"/>
              </a:rPr>
              <a:t>hipogonadyzm</a:t>
            </a:r>
            <a:r>
              <a:rPr lang="pl-PL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altLang="pl-PL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Niedożywienie  typu  kwashiorkor</a:t>
            </a:r>
            <a:endParaRPr lang="pl-PL" altLang="pl-PL" sz="24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3137733" y="5113654"/>
            <a:ext cx="824760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just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l-PL" sz="1600" b="1" dirty="0">
                <a:latin typeface="Arial" pitchFamily="34" charset="0"/>
                <a:cs typeface="Arial" pitchFamily="34" charset="0"/>
              </a:rPr>
              <a:t>Nieleczony kwashiorkor jest zawsze śmiertelny,</a:t>
            </a:r>
            <a:r>
              <a:rPr lang="pl-PL" sz="1600" dirty="0">
                <a:latin typeface="Arial" pitchFamily="34" charset="0"/>
                <a:cs typeface="Arial" pitchFamily="34" charset="0"/>
              </a:rPr>
              <a:t> w jego leczeniu ważne jest </a:t>
            </a:r>
            <a:r>
              <a:rPr lang="pl-PL" sz="1600" b="1" dirty="0">
                <a:latin typeface="Arial" pitchFamily="34" charset="0"/>
                <a:cs typeface="Arial" pitchFamily="34" charset="0"/>
              </a:rPr>
              <a:t>powolne</a:t>
            </a:r>
            <a:r>
              <a:rPr lang="pl-PL" sz="1600" dirty="0">
                <a:latin typeface="Arial" pitchFamily="34" charset="0"/>
                <a:cs typeface="Arial" pitchFamily="34" charset="0"/>
              </a:rPr>
              <a:t> wyrównywanie stwierdzonych niedoborów a następnie równie ostrożne rozszerzanie diety, co, przy wczesnym podjęciu terapii zwykle zapewnia korzystne rokowanie.</a:t>
            </a:r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865" y="3800781"/>
            <a:ext cx="2337085" cy="2431923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2106" y="2241272"/>
            <a:ext cx="3051003" cy="2000422"/>
          </a:xfrm>
          <a:prstGeom prst="rect">
            <a:avLst/>
          </a:prstGeom>
        </p:spPr>
      </p:pic>
      <p:sp>
        <p:nvSpPr>
          <p:cNvPr id="11" name="Prostokąt 10"/>
          <p:cNvSpPr/>
          <p:nvPr/>
        </p:nvSpPr>
        <p:spPr>
          <a:xfrm>
            <a:off x="3137733" y="3166826"/>
            <a:ext cx="54210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l-PL" dirty="0">
                <a:latin typeface="Arial" pitchFamily="34" charset="0"/>
                <a:cs typeface="Arial" pitchFamily="34" charset="0"/>
              </a:rPr>
              <a:t>Laboratoryjnie można wykazać </a:t>
            </a:r>
            <a:r>
              <a:rPr lang="pl-PL" dirty="0" err="1">
                <a:latin typeface="Arial" pitchFamily="34" charset="0"/>
                <a:cs typeface="Arial" pitchFamily="34" charset="0"/>
              </a:rPr>
              <a:t>przewodnienie</a:t>
            </a:r>
            <a:r>
              <a:rPr lang="pl-PL" dirty="0">
                <a:latin typeface="Arial" pitchFamily="34" charset="0"/>
                <a:cs typeface="Arial" pitchFamily="34" charset="0"/>
              </a:rPr>
              <a:t> hipotoniczne, ubytki pierwiastków śladowych, </a:t>
            </a:r>
            <a:r>
              <a:rPr lang="pl-PL" dirty="0" err="1">
                <a:latin typeface="Arial" pitchFamily="34" charset="0"/>
                <a:cs typeface="Arial" pitchFamily="34" charset="0"/>
              </a:rPr>
              <a:t>hipolipidemię</a:t>
            </a:r>
            <a:r>
              <a:rPr lang="pl-PL" dirty="0">
                <a:latin typeface="Arial" pitchFamily="34" charset="0"/>
                <a:cs typeface="Arial" pitchFamily="34" charset="0"/>
              </a:rPr>
              <a:t>, oraz niedokrwistość. Wchłanianie wody w dolnym odcinku przewodu pokarmowego i zagęszczanie moczu w nerkach jest 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upośledzone.</a:t>
            </a:r>
            <a:endParaRPr lang="pl-PL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140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580819" y="1451646"/>
            <a:ext cx="8896789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―"/>
              <a:defRPr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Zła dieta (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być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może z powodu braku zrozumienia, które pokarmy są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zdrowe), 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―"/>
              <a:defRPr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Problemy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stomatologiczne, 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―"/>
              <a:defRPr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Problemy z połykaniem (dysfagia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―"/>
              <a:defRPr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Problem zdrowotny wpływający na ilość pokarmu potrzebnego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organizmowi,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―"/>
              <a:defRPr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Problemy funkcjonowania organizmu związane z przyswajaniem składników odżywczych z przyjmowanego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pokarmu, 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―"/>
              <a:defRPr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Zmniejszenie łaknienia (problemy z łaknieniem) być może w związku z wiekiem lub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chorobą, 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―"/>
              <a:defRPr/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Alkoholizm, 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―"/>
              <a:defRPr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Niski dochód uniemożliwiający danej osobie zapewnienie sobie dostępu do pożywienia i napojów pozwalających na utrzymanie właściwego stanu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zdrowia,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altLang="pl-PL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Przyczyny  niedożywienia</a:t>
            </a:r>
            <a:endParaRPr lang="pl-PL" altLang="pl-PL" sz="24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288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529773" y="492148"/>
            <a:ext cx="8778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altLang="pl-PL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Główne  przyczyny  niedożywienia  </a:t>
            </a:r>
            <a:r>
              <a:rPr lang="pl-PL" altLang="pl-PL" sz="2400" b="1" dirty="0">
                <a:solidFill>
                  <a:srgbClr val="0070C0"/>
                </a:solidFill>
                <a:latin typeface="Arial" panose="020B0604020202020204" pitchFamily="34" charset="0"/>
              </a:rPr>
              <a:t>wpływającego </a:t>
            </a:r>
            <a:r>
              <a:rPr lang="pl-PL" altLang="pl-PL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 na  układ  odpornościowy</a:t>
            </a:r>
            <a:endParaRPr lang="pl-PL" altLang="pl-PL" sz="24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899160" y="2071223"/>
            <a:ext cx="1038453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―"/>
              <a:defRPr/>
            </a:pPr>
            <a:r>
              <a:rPr lang="pl-PL" dirty="0">
                <a:latin typeface="Arial" pitchFamily="34" charset="0"/>
                <a:cs typeface="Arial" pitchFamily="34" charset="0"/>
              </a:rPr>
              <a:t>Niskie spożycie pokarmów: brak dostępu do jedzenia (głód) lub nadmierne ograniczenie dietetyczne (anoreksja). </a:t>
            </a:r>
            <a:endParaRPr lang="pl-PL" dirty="0" smtClean="0">
              <a:latin typeface="Arial" pitchFamily="34" charset="0"/>
              <a:cs typeface="Arial" pitchFamily="34" charset="0"/>
            </a:endParaRPr>
          </a:p>
          <a:p>
            <a:pPr algn="just">
              <a:defRPr/>
            </a:pPr>
            <a:endParaRPr lang="pl-PL" sz="800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―"/>
              <a:defRPr/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Przewlekłe </a:t>
            </a:r>
            <a:r>
              <a:rPr lang="pl-PL" dirty="0">
                <a:latin typeface="Arial" pitchFamily="34" charset="0"/>
                <a:cs typeface="Arial" pitchFamily="34" charset="0"/>
              </a:rPr>
              <a:t>choroby: cukrzyca, nowotwory, infekcje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defRPr/>
            </a:pPr>
            <a:endParaRPr lang="pl-PL" sz="800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―"/>
              <a:defRPr/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Urazy </a:t>
            </a:r>
            <a:r>
              <a:rPr lang="pl-PL" dirty="0">
                <a:latin typeface="Arial" pitchFamily="34" charset="0"/>
                <a:cs typeface="Arial" pitchFamily="34" charset="0"/>
              </a:rPr>
              <a:t>fizyczne i psychiczne, zwiększające komórkowe zapotrzebowanie na składniki pokarmowe np. witamina C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defRPr/>
            </a:pPr>
            <a:endParaRPr lang="pl-PL" sz="800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―"/>
              <a:defRPr/>
            </a:pPr>
            <a:r>
              <a:rPr lang="pl-PL" altLang="pl-PL" dirty="0" smtClean="0">
                <a:latin typeface="Arial" panose="020B0604020202020204" pitchFamily="34" charset="0"/>
              </a:rPr>
              <a:t>Stosowanie </a:t>
            </a:r>
            <a:r>
              <a:rPr lang="pl-PL" altLang="pl-PL" dirty="0">
                <a:latin typeface="Arial" panose="020B0604020202020204" pitchFamily="34" charset="0"/>
              </a:rPr>
              <a:t>farmaceutyków (sterydy, estrogeny, leki obniżające cholesterol, </a:t>
            </a:r>
            <a:r>
              <a:rPr lang="pl-PL" altLang="pl-PL" dirty="0" err="1">
                <a:latin typeface="Arial" panose="020B0604020202020204" pitchFamily="34" charset="0"/>
              </a:rPr>
              <a:t>chemiterapeutyki</a:t>
            </a:r>
            <a:r>
              <a:rPr lang="pl-PL" altLang="pl-PL" dirty="0">
                <a:latin typeface="Arial" panose="020B0604020202020204" pitchFamily="34" charset="0"/>
              </a:rPr>
              <a:t>) – pozbawiają organizm witamin, minerałów i mikroelementów obniżając odporność i zwiększają podatność na infekcje</a:t>
            </a:r>
            <a:r>
              <a:rPr lang="pl-PL" altLang="pl-PL" dirty="0" smtClean="0">
                <a:latin typeface="Arial" panose="020B0604020202020204" pitchFamily="34" charset="0"/>
              </a:rPr>
              <a:t>.</a:t>
            </a:r>
            <a:r>
              <a:rPr lang="pl-PL" altLang="pl-PL" dirty="0">
                <a:latin typeface="Arial" panose="020B0604020202020204" pitchFamily="34" charset="0"/>
              </a:rPr>
              <a:t> </a:t>
            </a:r>
            <a:endParaRPr lang="pl-PL" altLang="pl-PL" dirty="0" smtClean="0">
              <a:latin typeface="Arial" panose="020B0604020202020204" pitchFamily="34" charset="0"/>
            </a:endParaRPr>
          </a:p>
          <a:p>
            <a:pPr algn="just">
              <a:defRPr/>
            </a:pPr>
            <a:endParaRPr lang="pl-PL" altLang="pl-PL" sz="800" dirty="0" smtClean="0"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―"/>
              <a:defRPr/>
            </a:pPr>
            <a:r>
              <a:rPr lang="pl-PL" altLang="pl-PL" dirty="0" smtClean="0">
                <a:latin typeface="Arial" panose="020B0604020202020204" pitchFamily="34" charset="0"/>
              </a:rPr>
              <a:t>Czynniki </a:t>
            </a:r>
            <a:r>
              <a:rPr lang="pl-PL" altLang="pl-PL" dirty="0">
                <a:latin typeface="Arial" panose="020B0604020202020204" pitchFamily="34" charset="0"/>
              </a:rPr>
              <a:t>środowiskowe, pestycydy, środki ochrony roślin, narażenie na promieniowanie, zanieczyszczenie powietrza i wody zwiększa zapotrzebowanie na przeciwutleniacze i obciążają system detoksykacji w wątrobie. Wiele toksyn uszkadza komórki, jeżeli ekspozycja trwa długo to nawet małe ilości tych czynników zaburzają produkcję krwinek w szpiku kostnym i obniżają odporność.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82362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altLang="pl-PL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Objawy  </a:t>
            </a:r>
            <a:r>
              <a:rPr lang="pl-PL" altLang="pl-PL" sz="2400" b="1" dirty="0">
                <a:solidFill>
                  <a:srgbClr val="0070C0"/>
                </a:solidFill>
                <a:latin typeface="Arial" panose="020B0604020202020204" pitchFamily="34" charset="0"/>
              </a:rPr>
              <a:t>niedożywienia</a:t>
            </a:r>
          </a:p>
        </p:txBody>
      </p:sp>
      <p:sp>
        <p:nvSpPr>
          <p:cNvPr id="6" name="Prostokąt 5"/>
          <p:cNvSpPr/>
          <p:nvPr/>
        </p:nvSpPr>
        <p:spPr>
          <a:xfrm>
            <a:off x="1529773" y="1398121"/>
            <a:ext cx="9279295" cy="5027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―"/>
              <a:defRPr/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niezamierzona </a:t>
            </a:r>
            <a:r>
              <a:rPr lang="pl-PL" dirty="0">
                <a:latin typeface="Arial" pitchFamily="34" charset="0"/>
                <a:cs typeface="Arial" pitchFamily="34" charset="0"/>
              </a:rPr>
              <a:t>utrata masy ciała </a:t>
            </a:r>
          </a:p>
          <a:p>
            <a:pPr marL="285750" indent="-28575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―"/>
              <a:defRPr/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osłabienie </a:t>
            </a:r>
            <a:r>
              <a:rPr lang="pl-PL" dirty="0">
                <a:latin typeface="Arial" pitchFamily="34" charset="0"/>
                <a:cs typeface="Arial" pitchFamily="34" charset="0"/>
              </a:rPr>
              <a:t>siły mięśniowej </a:t>
            </a:r>
          </a:p>
          <a:p>
            <a:pPr marL="285750" indent="-28575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―"/>
              <a:defRPr/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zmęczenie </a:t>
            </a:r>
            <a:r>
              <a:rPr lang="pl-PL" dirty="0">
                <a:latin typeface="Arial" pitchFamily="34" charset="0"/>
                <a:cs typeface="Arial" pitchFamily="34" charset="0"/>
              </a:rPr>
              <a:t>i uczucie braku energii </a:t>
            </a:r>
          </a:p>
          <a:p>
            <a:pPr marL="285750" indent="-28575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―"/>
              <a:defRPr/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zwiększenie </a:t>
            </a:r>
            <a:r>
              <a:rPr lang="pl-PL" dirty="0">
                <a:latin typeface="Arial" pitchFamily="34" charset="0"/>
                <a:cs typeface="Arial" pitchFamily="34" charset="0"/>
              </a:rPr>
              <a:t>częstości występowania zakażeń / chorób </a:t>
            </a:r>
          </a:p>
          <a:p>
            <a:pPr marL="285750" indent="-28575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―"/>
              <a:defRPr/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wolniejsze </a:t>
            </a:r>
            <a:r>
              <a:rPr lang="pl-PL" dirty="0">
                <a:latin typeface="Arial" pitchFamily="34" charset="0"/>
                <a:cs typeface="Arial" pitchFamily="34" charset="0"/>
              </a:rPr>
              <a:t>gojenie się skaleczeń i ran </a:t>
            </a:r>
          </a:p>
          <a:p>
            <a:pPr marL="285750" indent="-28575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―"/>
              <a:defRPr/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zawroty </a:t>
            </a:r>
            <a:r>
              <a:rPr lang="pl-PL" dirty="0">
                <a:latin typeface="Arial" pitchFamily="34" charset="0"/>
                <a:cs typeface="Arial" pitchFamily="34" charset="0"/>
              </a:rPr>
              <a:t>głowy </a:t>
            </a:r>
          </a:p>
          <a:p>
            <a:pPr marL="285750" indent="-28575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―"/>
              <a:defRPr/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zły nastrój </a:t>
            </a:r>
            <a:endParaRPr lang="pl-PL" dirty="0">
              <a:latin typeface="Arial" pitchFamily="34" charset="0"/>
              <a:cs typeface="Arial" pitchFamily="34" charset="0"/>
            </a:endParaRPr>
          </a:p>
          <a:p>
            <a:pPr marL="285750" indent="-28575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―"/>
              <a:defRPr/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łamliwe </a:t>
            </a:r>
            <a:r>
              <a:rPr lang="pl-PL" dirty="0">
                <a:latin typeface="Arial" pitchFamily="34" charset="0"/>
                <a:cs typeface="Arial" pitchFamily="34" charset="0"/>
              </a:rPr>
              <a:t>paznokcie oraz sucha i łuszcząca się skóra </a:t>
            </a:r>
          </a:p>
          <a:p>
            <a:pPr marL="285750" indent="-28575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―"/>
              <a:defRPr/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przedłużająca </a:t>
            </a:r>
            <a:r>
              <a:rPr lang="pl-PL" dirty="0">
                <a:latin typeface="Arial" pitchFamily="34" charset="0"/>
                <a:cs typeface="Arial" pitchFamily="34" charset="0"/>
              </a:rPr>
              <a:t>się biegunka </a:t>
            </a:r>
          </a:p>
          <a:p>
            <a:pPr marL="285750" indent="-28575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―"/>
              <a:defRPr/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depresja </a:t>
            </a:r>
            <a:endParaRPr lang="pl-PL" dirty="0">
              <a:latin typeface="Arial" pitchFamily="34" charset="0"/>
              <a:cs typeface="Arial" pitchFamily="34" charset="0"/>
            </a:endParaRPr>
          </a:p>
          <a:p>
            <a:pPr marL="285750" indent="-28575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―"/>
              <a:defRPr/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u </a:t>
            </a:r>
            <a:r>
              <a:rPr lang="pl-PL" dirty="0">
                <a:latin typeface="Arial" pitchFamily="34" charset="0"/>
                <a:cs typeface="Arial" pitchFamily="34" charset="0"/>
              </a:rPr>
              <a:t>kobiet może prowadzić do występowania nieregularnych miesiączek lub całkowitego wstrzymania okresu – może to prowadzić do problemów z płodnością.</a:t>
            </a:r>
          </a:p>
        </p:txBody>
      </p:sp>
    </p:spTree>
    <p:extLst>
      <p:ext uri="{BB962C8B-B14F-4D97-AF65-F5344CB8AC3E}">
        <p14:creationId xmlns:p14="http://schemas.microsoft.com/office/powerpoint/2010/main" val="3510965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2566421" y="1557727"/>
            <a:ext cx="695325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b="1" dirty="0">
                <a:latin typeface="Arial" panose="020B0604020202020204" pitchFamily="34" charset="0"/>
              </a:rPr>
              <a:t>Niedobór odporności </a:t>
            </a:r>
            <a:r>
              <a:rPr lang="pl-PL" dirty="0">
                <a:latin typeface="Arial" panose="020B0604020202020204" pitchFamily="34" charset="0"/>
              </a:rPr>
              <a:t>występuje wtedy</a:t>
            </a:r>
            <a:r>
              <a:rPr lang="pl-PL" dirty="0" smtClean="0">
                <a:latin typeface="Arial" panose="020B0604020202020204" pitchFamily="34" charset="0"/>
              </a:rPr>
              <a:t>, gdy </a:t>
            </a:r>
            <a:r>
              <a:rPr lang="pl-PL" dirty="0">
                <a:latin typeface="Arial" panose="020B0604020202020204" pitchFamily="34" charset="0"/>
              </a:rPr>
              <a:t>układ odpornościowy </a:t>
            </a:r>
            <a:r>
              <a:rPr lang="pl-PL" dirty="0" smtClean="0">
                <a:latin typeface="Arial" panose="020B0604020202020204" pitchFamily="34" charset="0"/>
              </a:rPr>
              <a:t>zawodzi w </a:t>
            </a:r>
            <a:r>
              <a:rPr lang="pl-PL" dirty="0">
                <a:latin typeface="Arial" panose="020B0604020202020204" pitchFamily="34" charset="0"/>
              </a:rPr>
              <a:t>obronie organizmu przed </a:t>
            </a:r>
            <a:r>
              <a:rPr lang="pl-PL" dirty="0" smtClean="0">
                <a:latin typeface="Arial" panose="020B0604020202020204" pitchFamily="34" charset="0"/>
              </a:rPr>
              <a:t>patogenami lub </a:t>
            </a:r>
            <a:r>
              <a:rPr lang="pl-PL" dirty="0">
                <a:latin typeface="Arial" panose="020B0604020202020204" pitchFamily="34" charset="0"/>
              </a:rPr>
              <a:t>komórkami </a:t>
            </a:r>
            <a:r>
              <a:rPr lang="pl-PL" dirty="0" smtClean="0">
                <a:latin typeface="Arial" panose="020B0604020202020204" pitchFamily="34" charset="0"/>
              </a:rPr>
              <a:t>nowotworowymi.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7" name="Prostokąt 6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Niedobory  odporności</a:t>
            </a:r>
          </a:p>
        </p:txBody>
      </p:sp>
      <p:sp>
        <p:nvSpPr>
          <p:cNvPr id="8" name="Prostokąt 7"/>
          <p:cNvSpPr/>
          <p:nvPr/>
        </p:nvSpPr>
        <p:spPr>
          <a:xfrm>
            <a:off x="1781178" y="3364526"/>
            <a:ext cx="89973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Arial" panose="020B0604020202020204" pitchFamily="34" charset="0"/>
              </a:rPr>
              <a:t>Zaburzenia jednego lub więcej składowych układu odpornościowego może powodować nieprawidłową (niedostateczną) odpowiedź immunologiczną</a:t>
            </a:r>
            <a:r>
              <a:rPr lang="pl-PL" dirty="0" smtClean="0">
                <a:latin typeface="Arial" panose="020B0604020202020204" pitchFamily="34" charset="0"/>
              </a:rPr>
              <a:t>.</a:t>
            </a:r>
          </a:p>
          <a:p>
            <a:endParaRPr lang="pl-PL" dirty="0" smtClean="0">
              <a:latin typeface="Arial" panose="020B0604020202020204" pitchFamily="34" charset="0"/>
            </a:endParaRPr>
          </a:p>
          <a:p>
            <a:r>
              <a:rPr lang="pl-PL" dirty="0" smtClean="0">
                <a:latin typeface="Arial" panose="020B0604020202020204" pitchFamily="34" charset="0"/>
              </a:rPr>
              <a:t>Przez co dochodzi do: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4141470" y="4425016"/>
            <a:ext cx="64884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―"/>
            </a:pPr>
            <a:r>
              <a:rPr lang="pl-PL" dirty="0">
                <a:latin typeface="Arial" panose="020B0604020202020204" pitchFamily="34" charset="0"/>
              </a:rPr>
              <a:t>w</a:t>
            </a:r>
            <a:r>
              <a:rPr lang="pl-PL" dirty="0" smtClean="0">
                <a:latin typeface="Arial" panose="020B0604020202020204" pitchFamily="34" charset="0"/>
              </a:rPr>
              <a:t>iększej </a:t>
            </a:r>
            <a:r>
              <a:rPr lang="pl-PL" dirty="0">
                <a:latin typeface="Arial" panose="020B0604020202020204" pitchFamily="34" charset="0"/>
              </a:rPr>
              <a:t>podatność na rozwój </a:t>
            </a:r>
            <a:r>
              <a:rPr lang="pl-PL" dirty="0" smtClean="0">
                <a:latin typeface="Arial" panose="020B0604020202020204" pitchFamily="34" charset="0"/>
              </a:rPr>
              <a:t>infekcji, </a:t>
            </a:r>
          </a:p>
          <a:p>
            <a:pPr marL="285750" indent="-285750">
              <a:buFont typeface="Arial" panose="020B0604020202020204" pitchFamily="34" charset="0"/>
              <a:buChar char="―"/>
            </a:pPr>
            <a:r>
              <a:rPr lang="pl-PL" dirty="0">
                <a:latin typeface="Arial" panose="020B0604020202020204" pitchFamily="34" charset="0"/>
              </a:rPr>
              <a:t>w</a:t>
            </a:r>
            <a:r>
              <a:rPr lang="pl-PL" dirty="0" smtClean="0">
                <a:latin typeface="Arial" panose="020B0604020202020204" pitchFamily="34" charset="0"/>
              </a:rPr>
              <a:t>iększej </a:t>
            </a:r>
            <a:r>
              <a:rPr lang="pl-PL" dirty="0">
                <a:latin typeface="Arial" panose="020B0604020202020204" pitchFamily="34" charset="0"/>
              </a:rPr>
              <a:t>wrażliwość na rozwój niektórych </a:t>
            </a:r>
            <a:r>
              <a:rPr lang="pl-PL" dirty="0" smtClean="0">
                <a:latin typeface="Arial" panose="020B0604020202020204" pitchFamily="34" charset="0"/>
              </a:rPr>
              <a:t>nowotworów,</a:t>
            </a:r>
          </a:p>
          <a:p>
            <a:pPr marL="285750" indent="-285750">
              <a:buFont typeface="Arial" panose="020B0604020202020204" pitchFamily="34" charset="0"/>
              <a:buChar char="―"/>
            </a:pPr>
            <a:r>
              <a:rPr lang="pl-PL" dirty="0">
                <a:latin typeface="Arial" panose="020B0604020202020204" pitchFamily="34" charset="0"/>
              </a:rPr>
              <a:t>n</a:t>
            </a:r>
            <a:r>
              <a:rPr lang="pl-PL" dirty="0" smtClean="0">
                <a:latin typeface="Arial" panose="020B0604020202020204" pitchFamily="34" charset="0"/>
              </a:rPr>
              <a:t>iektóre </a:t>
            </a:r>
            <a:r>
              <a:rPr lang="pl-PL" dirty="0">
                <a:latin typeface="Arial" panose="020B0604020202020204" pitchFamily="34" charset="0"/>
              </a:rPr>
              <a:t>niedobory odporności mogą prowadzić do rozwoju procesów autoimmunizacyjnych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63856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altLang="pl-PL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Problem  niedożywienia  na  świecie</a:t>
            </a:r>
            <a:endParaRPr lang="pl-PL" altLang="pl-PL" sz="24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176784" y="3158974"/>
            <a:ext cx="463340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alt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W </a:t>
            </a:r>
            <a:r>
              <a:rPr lang="pl-PL" altLang="pl-PL" dirty="0">
                <a:latin typeface="Arial" panose="020B0604020202020204" pitchFamily="34" charset="0"/>
                <a:cs typeface="Arial" panose="020B0604020202020204" pitchFamily="34" charset="0"/>
              </a:rPr>
              <a:t>rejonach objętych tym problemem często współistnieją inne problemy np. zły dostęp do wody pitnej odpowiedniej jakości</a:t>
            </a:r>
          </a:p>
          <a:p>
            <a:pPr algn="just"/>
            <a:endParaRPr lang="pl-PL" alt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l-PL" altLang="pl-PL" dirty="0">
                <a:latin typeface="Arial" panose="020B0604020202020204" pitchFamily="34" charset="0"/>
                <a:cs typeface="Arial" panose="020B0604020202020204" pitchFamily="34" charset="0"/>
              </a:rPr>
              <a:t>Obniżenie sił organizmu oraz zaburzenia funkcji OUN powodują błędne koło – ludzie niedożywieni nie są w stanie w prawidłowy sposób pokonywać wyzwań na drodze do zdobycia żywności, zwiększenia dochodów, uzyskania wykształcenia itp.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205" y="2932557"/>
            <a:ext cx="7185025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rostokąt 6"/>
          <p:cNvSpPr/>
          <p:nvPr/>
        </p:nvSpPr>
        <p:spPr>
          <a:xfrm>
            <a:off x="1903026" y="1698633"/>
            <a:ext cx="8031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altLang="pl-PL" dirty="0">
                <a:latin typeface="Arial" panose="020B0604020202020204" pitchFamily="34" charset="0"/>
                <a:cs typeface="Arial" panose="020B0604020202020204" pitchFamily="34" charset="0"/>
              </a:rPr>
              <a:t>Niedożywienie powoduje wzrost ryzyka zakażeń i rozwoju chorób </a:t>
            </a:r>
            <a:r>
              <a:rPr lang="pl-PL" alt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zakaźnych przez co jest głównym </a:t>
            </a:r>
            <a:r>
              <a:rPr lang="pl-PL" altLang="pl-PL" dirty="0">
                <a:latin typeface="Arial" panose="020B0604020202020204" pitchFamily="34" charset="0"/>
                <a:cs typeface="Arial" panose="020B0604020202020204" pitchFamily="34" charset="0"/>
              </a:rPr>
              <a:t>czynnikiem ryzyka wystąpienia aktywnej postaci </a:t>
            </a:r>
            <a:r>
              <a:rPr lang="pl-PL" alt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gruźlicy.</a:t>
            </a:r>
            <a:endParaRPr lang="pl-PL" alt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955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altLang="pl-PL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Zmiany  </a:t>
            </a:r>
            <a:r>
              <a:rPr lang="pl-PL" altLang="pl-PL" sz="2400" b="1" dirty="0">
                <a:solidFill>
                  <a:srgbClr val="0070C0"/>
                </a:solidFill>
                <a:latin typeface="Arial" panose="020B0604020202020204" pitchFamily="34" charset="0"/>
              </a:rPr>
              <a:t>w </a:t>
            </a:r>
            <a:r>
              <a:rPr lang="pl-PL" altLang="pl-PL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 układzie  odpornościowym  występujące  </a:t>
            </a:r>
            <a:r>
              <a:rPr lang="pl-PL" altLang="pl-PL" sz="2400" b="1" dirty="0">
                <a:solidFill>
                  <a:srgbClr val="0070C0"/>
                </a:solidFill>
                <a:latin typeface="Arial" panose="020B0604020202020204" pitchFamily="34" charset="0"/>
              </a:rPr>
              <a:t>w niedożywieniu</a:t>
            </a:r>
          </a:p>
        </p:txBody>
      </p:sp>
      <p:sp>
        <p:nvSpPr>
          <p:cNvPr id="6" name="Prostokąt 5"/>
          <p:cNvSpPr/>
          <p:nvPr/>
        </p:nvSpPr>
        <p:spPr>
          <a:xfrm>
            <a:off x="241538" y="1695624"/>
            <a:ext cx="88300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―"/>
            </a:pPr>
            <a:r>
              <a:rPr lang="pl-PL" altLang="pl-PL" dirty="0">
                <a:latin typeface="Arial" panose="020B0604020202020204" pitchFamily="34" charset="0"/>
              </a:rPr>
              <a:t>upośledzenie opóźnionej reakcji nadwrażliwości skórnej</a:t>
            </a:r>
            <a:r>
              <a:rPr lang="pl-PL" altLang="pl-PL" dirty="0" smtClean="0">
                <a:latin typeface="Arial" panose="020B0604020202020204" pitchFamily="34" charset="0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―"/>
            </a:pPr>
            <a:r>
              <a:rPr lang="pl-PL" altLang="pl-PL" dirty="0" smtClean="0">
                <a:latin typeface="Arial" panose="020B0604020202020204" pitchFamily="34" charset="0"/>
              </a:rPr>
              <a:t>upośledzona </a:t>
            </a:r>
            <a:r>
              <a:rPr lang="pl-PL" altLang="pl-PL" dirty="0">
                <a:latin typeface="Arial" panose="020B0604020202020204" pitchFamily="34" charset="0"/>
              </a:rPr>
              <a:t>odpowiedź limfocytów na </a:t>
            </a:r>
            <a:r>
              <a:rPr lang="pl-PL" altLang="pl-PL" dirty="0" smtClean="0">
                <a:latin typeface="Arial" panose="020B0604020202020204" pitchFamily="34" charset="0"/>
              </a:rPr>
              <a:t>stymulację </a:t>
            </a:r>
            <a:r>
              <a:rPr lang="pl-PL" altLang="pl-PL" dirty="0" err="1" smtClean="0">
                <a:latin typeface="Arial" panose="020B0604020202020204" pitchFamily="34" charset="0"/>
              </a:rPr>
              <a:t>mitogenową</a:t>
            </a:r>
            <a:r>
              <a:rPr lang="pl-PL" altLang="pl-PL" dirty="0">
                <a:latin typeface="Arial" panose="020B0604020202020204" pitchFamily="34" charset="0"/>
              </a:rPr>
              <a:t>, </a:t>
            </a:r>
            <a:endParaRPr lang="pl-PL" altLang="pl-PL" dirty="0" smtClean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―"/>
            </a:pPr>
            <a:r>
              <a:rPr lang="pl-PL" altLang="pl-PL" dirty="0" smtClean="0">
                <a:latin typeface="Arial" panose="020B0604020202020204" pitchFamily="34" charset="0"/>
              </a:rPr>
              <a:t>zmniejszona </a:t>
            </a:r>
            <a:r>
              <a:rPr lang="pl-PL" altLang="pl-PL" dirty="0">
                <a:latin typeface="Arial" panose="020B0604020202020204" pitchFamily="34" charset="0"/>
              </a:rPr>
              <a:t>aktywność dopełniacza, </a:t>
            </a:r>
            <a:endParaRPr lang="pl-PL" altLang="pl-PL" dirty="0" smtClean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―"/>
            </a:pPr>
            <a:r>
              <a:rPr lang="pl-PL" altLang="pl-PL" dirty="0" smtClean="0">
                <a:latin typeface="Arial" panose="020B0604020202020204" pitchFamily="34" charset="0"/>
              </a:rPr>
              <a:t>zmniejszona </a:t>
            </a:r>
            <a:r>
              <a:rPr lang="pl-PL" altLang="pl-PL" dirty="0">
                <a:latin typeface="Arial" panose="020B0604020202020204" pitchFamily="34" charset="0"/>
              </a:rPr>
              <a:t>produkcja przeciwciał w odpowiedzi na </a:t>
            </a:r>
            <a:r>
              <a:rPr lang="pl-PL" altLang="pl-PL" dirty="0" smtClean="0">
                <a:latin typeface="Arial" panose="020B0604020202020204" pitchFamily="34" charset="0"/>
              </a:rPr>
              <a:t>antygen.</a:t>
            </a:r>
            <a:endParaRPr lang="pl-PL" altLang="pl-PL" dirty="0">
              <a:latin typeface="Arial" panose="020B0604020202020204" pitchFamily="34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4570406" y="3020312"/>
            <a:ext cx="711925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―"/>
            </a:pPr>
            <a:r>
              <a:rPr lang="pl-PL" altLang="pl-PL" dirty="0" smtClean="0">
                <a:latin typeface="Arial" panose="020B0604020202020204" pitchFamily="34" charset="0"/>
              </a:rPr>
              <a:t>zanik </a:t>
            </a:r>
            <a:r>
              <a:rPr lang="pl-PL" altLang="pl-PL" dirty="0">
                <a:latin typeface="Arial" panose="020B0604020202020204" pitchFamily="34" charset="0"/>
              </a:rPr>
              <a:t>(atrofia) </a:t>
            </a:r>
            <a:r>
              <a:rPr lang="pl-PL" altLang="pl-PL" dirty="0" smtClean="0">
                <a:latin typeface="Arial" panose="020B0604020202020204" pitchFamily="34" charset="0"/>
              </a:rPr>
              <a:t>grasicy,</a:t>
            </a:r>
            <a:endParaRPr lang="pl-PL" altLang="pl-PL" dirty="0"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―"/>
            </a:pPr>
            <a:r>
              <a:rPr lang="pl-PL" altLang="pl-PL" dirty="0" smtClean="0">
                <a:latin typeface="Arial" panose="020B0604020202020204" pitchFamily="34" charset="0"/>
              </a:rPr>
              <a:t>zmniejszona </a:t>
            </a:r>
            <a:r>
              <a:rPr lang="pl-PL" altLang="pl-PL" dirty="0">
                <a:latin typeface="Arial" panose="020B0604020202020204" pitchFamily="34" charset="0"/>
              </a:rPr>
              <a:t>intensywność późnej odpowiedzi </a:t>
            </a:r>
            <a:r>
              <a:rPr lang="pl-PL" altLang="pl-PL" dirty="0" smtClean="0">
                <a:latin typeface="Arial" panose="020B0604020202020204" pitchFamily="34" charset="0"/>
              </a:rPr>
              <a:t>skórnej,</a:t>
            </a:r>
            <a:endParaRPr lang="pl-PL" altLang="pl-PL" dirty="0"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―"/>
            </a:pPr>
            <a:r>
              <a:rPr lang="pl-PL" altLang="pl-PL" dirty="0" smtClean="0">
                <a:latin typeface="Arial" panose="020B0604020202020204" pitchFamily="34" charset="0"/>
              </a:rPr>
              <a:t>zmniejszona </a:t>
            </a:r>
            <a:r>
              <a:rPr lang="pl-PL" altLang="pl-PL" dirty="0">
                <a:latin typeface="Arial" panose="020B0604020202020204" pitchFamily="34" charset="0"/>
              </a:rPr>
              <a:t>liczba limfocytów T </a:t>
            </a:r>
            <a:r>
              <a:rPr lang="pl-PL" altLang="pl-PL" dirty="0" smtClean="0">
                <a:latin typeface="Arial" panose="020B0604020202020204" pitchFamily="34" charset="0"/>
              </a:rPr>
              <a:t>zwłaszcza </a:t>
            </a:r>
            <a:r>
              <a:rPr lang="pl-PL" altLang="pl-PL" dirty="0">
                <a:latin typeface="Arial" panose="020B0604020202020204" pitchFamily="34" charset="0"/>
              </a:rPr>
              <a:t>CD4 </a:t>
            </a:r>
            <a:r>
              <a:rPr lang="pl-PL" altLang="pl-PL" dirty="0" smtClean="0">
                <a:latin typeface="Arial" panose="020B0604020202020204" pitchFamily="34" charset="0"/>
              </a:rPr>
              <a:t>pomocniczych,</a:t>
            </a:r>
            <a:endParaRPr lang="pl-PL" altLang="pl-PL" dirty="0"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―"/>
            </a:pPr>
            <a:r>
              <a:rPr lang="pl-PL" altLang="pl-PL" dirty="0" smtClean="0">
                <a:latin typeface="Arial" panose="020B0604020202020204" pitchFamily="34" charset="0"/>
              </a:rPr>
              <a:t>zmniejszona </a:t>
            </a:r>
            <a:r>
              <a:rPr lang="pl-PL" altLang="pl-PL" dirty="0">
                <a:latin typeface="Arial" panose="020B0604020202020204" pitchFamily="34" charset="0"/>
              </a:rPr>
              <a:t>odpowiedź na </a:t>
            </a:r>
            <a:r>
              <a:rPr lang="pl-PL" altLang="pl-PL" dirty="0" err="1">
                <a:latin typeface="Arial" panose="020B0604020202020204" pitchFamily="34" charset="0"/>
              </a:rPr>
              <a:t>mitogeny</a:t>
            </a:r>
            <a:r>
              <a:rPr lang="pl-PL" altLang="pl-PL" dirty="0">
                <a:latin typeface="Arial" panose="020B0604020202020204" pitchFamily="34" charset="0"/>
              </a:rPr>
              <a:t>, </a:t>
            </a:r>
            <a:r>
              <a:rPr lang="pl-PL" altLang="pl-PL" dirty="0" smtClean="0">
                <a:latin typeface="Arial" panose="020B0604020202020204" pitchFamily="34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―"/>
            </a:pPr>
            <a:r>
              <a:rPr lang="pl-PL" altLang="pl-PL" dirty="0" smtClean="0">
                <a:latin typeface="Arial" panose="020B0604020202020204" pitchFamily="34" charset="0"/>
              </a:rPr>
              <a:t>niedobór składników i zmniejszona </a:t>
            </a:r>
            <a:r>
              <a:rPr lang="pl-PL" altLang="pl-PL" dirty="0">
                <a:latin typeface="Arial" panose="020B0604020202020204" pitchFamily="34" charset="0"/>
              </a:rPr>
              <a:t>aktywność </a:t>
            </a:r>
            <a:r>
              <a:rPr lang="pl-PL" altLang="pl-PL" dirty="0" smtClean="0">
                <a:latin typeface="Arial" panose="020B0604020202020204" pitchFamily="34" charset="0"/>
              </a:rPr>
              <a:t>dopełniacza,</a:t>
            </a:r>
            <a:endParaRPr lang="pl-PL" altLang="pl-PL" dirty="0"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―"/>
            </a:pPr>
            <a:r>
              <a:rPr lang="pl-PL" altLang="pl-PL" dirty="0" smtClean="0">
                <a:latin typeface="Arial" panose="020B0604020202020204" pitchFamily="34" charset="0"/>
              </a:rPr>
              <a:t>fagocytoza </a:t>
            </a:r>
            <a:r>
              <a:rPr lang="pl-PL" altLang="pl-PL" dirty="0">
                <a:latin typeface="Arial" panose="020B0604020202020204" pitchFamily="34" charset="0"/>
              </a:rPr>
              <a:t>przebiega normalnie, lecz zdolność zabijania mikroorganizmów jest zmniejszona (obniżona aktywność metaboliczna komórek</a:t>
            </a:r>
            <a:r>
              <a:rPr lang="pl-PL" altLang="pl-PL" dirty="0" smtClean="0">
                <a:latin typeface="Arial" panose="020B0604020202020204" pitchFamily="34" charset="0"/>
              </a:rPr>
              <a:t>),</a:t>
            </a:r>
            <a:endParaRPr lang="pl-PL" altLang="pl-PL" dirty="0"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―"/>
            </a:pPr>
            <a:r>
              <a:rPr lang="pl-PL" altLang="pl-PL" dirty="0" smtClean="0">
                <a:latin typeface="Arial" panose="020B0604020202020204" pitchFamily="34" charset="0"/>
              </a:rPr>
              <a:t>odpowiedź </a:t>
            </a:r>
            <a:r>
              <a:rPr lang="pl-PL" altLang="pl-PL" dirty="0">
                <a:latin typeface="Arial" panose="020B0604020202020204" pitchFamily="34" charset="0"/>
              </a:rPr>
              <a:t>humoralna jest upośledzona w zakresie, w </a:t>
            </a:r>
            <a:r>
              <a:rPr lang="pl-PL" altLang="pl-PL" dirty="0" smtClean="0">
                <a:latin typeface="Arial" panose="020B0604020202020204" pitchFamily="34" charset="0"/>
              </a:rPr>
              <a:t>którym wymagana </a:t>
            </a:r>
            <a:r>
              <a:rPr lang="pl-PL" altLang="pl-PL" dirty="0">
                <a:latin typeface="Arial" panose="020B0604020202020204" pitchFamily="34" charset="0"/>
              </a:rPr>
              <a:t>jest pomoc limfocytów </a:t>
            </a:r>
            <a:r>
              <a:rPr lang="pl-PL" altLang="pl-PL" dirty="0" smtClean="0">
                <a:latin typeface="Arial" panose="020B0604020202020204" pitchFamily="34" charset="0"/>
              </a:rPr>
              <a:t>T,</a:t>
            </a:r>
            <a:endParaRPr lang="pl-PL" altLang="pl-PL" dirty="0"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―"/>
            </a:pPr>
            <a:r>
              <a:rPr lang="pl-PL" altLang="pl-PL" dirty="0">
                <a:latin typeface="Arial" panose="020B0604020202020204" pitchFamily="34" charset="0"/>
              </a:rPr>
              <a:t>o</a:t>
            </a:r>
            <a:r>
              <a:rPr lang="pl-PL" altLang="pl-PL" dirty="0" smtClean="0">
                <a:latin typeface="Arial" panose="020B0604020202020204" pitchFamily="34" charset="0"/>
              </a:rPr>
              <a:t>bniżona produkcja </a:t>
            </a:r>
            <a:r>
              <a:rPr lang="pl-PL" altLang="pl-PL" dirty="0" err="1">
                <a:latin typeface="Arial" panose="020B0604020202020204" pitchFamily="34" charset="0"/>
              </a:rPr>
              <a:t>IgA</a:t>
            </a:r>
            <a:r>
              <a:rPr lang="pl-PL" altLang="pl-PL" dirty="0">
                <a:latin typeface="Arial" panose="020B0604020202020204" pitchFamily="34" charset="0"/>
              </a:rPr>
              <a:t> </a:t>
            </a:r>
            <a:r>
              <a:rPr lang="pl-PL" altLang="pl-PL" dirty="0" smtClean="0">
                <a:latin typeface="Arial" panose="020B0604020202020204" pitchFamily="34" charset="0"/>
              </a:rPr>
              <a:t>,</a:t>
            </a:r>
          </a:p>
          <a:p>
            <a:pPr marL="285750" indent="-285750" algn="just">
              <a:buFont typeface="Arial" panose="020B0604020202020204" pitchFamily="34" charset="0"/>
              <a:buChar char="―"/>
            </a:pPr>
            <a:r>
              <a:rPr lang="pl-PL" altLang="pl-PL" dirty="0" smtClean="0">
                <a:latin typeface="Arial" panose="020B0604020202020204" pitchFamily="34" charset="0"/>
              </a:rPr>
              <a:t>zmniejszona </a:t>
            </a:r>
            <a:r>
              <a:rPr lang="pl-PL" altLang="pl-PL" dirty="0">
                <a:latin typeface="Arial" panose="020B0604020202020204" pitchFamily="34" charset="0"/>
              </a:rPr>
              <a:t>produkcja </a:t>
            </a:r>
            <a:r>
              <a:rPr lang="pl-PL" altLang="pl-PL" dirty="0" smtClean="0">
                <a:latin typeface="Arial" panose="020B0604020202020204" pitchFamily="34" charset="0"/>
              </a:rPr>
              <a:t>IL-1 </a:t>
            </a:r>
            <a:r>
              <a:rPr lang="pl-PL" altLang="pl-PL" dirty="0">
                <a:latin typeface="Arial" panose="020B0604020202020204" pitchFamily="34" charset="0"/>
              </a:rPr>
              <a:t>i </a:t>
            </a:r>
            <a:r>
              <a:rPr lang="pl-PL" altLang="pl-PL" dirty="0" smtClean="0">
                <a:latin typeface="Arial" panose="020B0604020202020204" pitchFamily="34" charset="0"/>
              </a:rPr>
              <a:t>IL-2,</a:t>
            </a:r>
            <a:endParaRPr lang="pl-PL" altLang="pl-PL" dirty="0"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―"/>
            </a:pPr>
            <a:r>
              <a:rPr lang="pl-PL" altLang="pl-PL" dirty="0" smtClean="0">
                <a:latin typeface="Arial" panose="020B0604020202020204" pitchFamily="34" charset="0"/>
              </a:rPr>
              <a:t>zmniejszona skuteczność szczepień.</a:t>
            </a:r>
            <a:endParaRPr lang="pl-PL" altLang="pl-PL" dirty="0">
              <a:latin typeface="Arial" panose="020B0604020202020204" pitchFamily="34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708865" y="4108188"/>
            <a:ext cx="327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pl-PL" dirty="0" smtClean="0">
                <a:latin typeface="Arial" panose="020B0604020202020204" pitchFamily="34" charset="0"/>
              </a:rPr>
              <a:t>Nieprawidłowości </a:t>
            </a:r>
            <a:r>
              <a:rPr lang="pl-PL" altLang="pl-PL" dirty="0">
                <a:latin typeface="Arial" panose="020B0604020202020204" pitchFamily="34" charset="0"/>
              </a:rPr>
              <a:t>odpowiedzi </a:t>
            </a:r>
            <a:r>
              <a:rPr lang="pl-PL" altLang="pl-PL" dirty="0" smtClean="0">
                <a:latin typeface="Arial" panose="020B0604020202020204" pitchFamily="34" charset="0"/>
              </a:rPr>
              <a:t>immunologicznej u dzieci </a:t>
            </a:r>
            <a:r>
              <a:rPr lang="pl-PL" altLang="pl-PL" dirty="0">
                <a:latin typeface="Arial" panose="020B0604020202020204" pitchFamily="34" charset="0"/>
              </a:rPr>
              <a:t>z niedożywieniem </a:t>
            </a:r>
            <a:r>
              <a:rPr lang="pl-PL" altLang="pl-PL" dirty="0" smtClean="0">
                <a:latin typeface="Arial" panose="020B0604020202020204" pitchFamily="34" charset="0"/>
              </a:rPr>
              <a:t>białkowo-kalorycznym:</a:t>
            </a:r>
            <a:endParaRPr lang="pl-PL" altLang="pl-PL" dirty="0">
              <a:latin typeface="Arial" panose="020B0604020202020204" pitchFamily="34" charset="0"/>
            </a:endParaRPr>
          </a:p>
        </p:txBody>
      </p:sp>
      <p:sp>
        <p:nvSpPr>
          <p:cNvPr id="9" name="Nawias klamrowy otwierający 8"/>
          <p:cNvSpPr/>
          <p:nvPr/>
        </p:nvSpPr>
        <p:spPr>
          <a:xfrm>
            <a:off x="4096139" y="3107094"/>
            <a:ext cx="251926" cy="3606537"/>
          </a:xfrm>
          <a:prstGeom prst="leftBrace">
            <a:avLst>
              <a:gd name="adj1" fmla="val 6759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798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altLang="pl-PL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Niedożywienie a infekcje</a:t>
            </a:r>
            <a:endParaRPr lang="pl-PL" altLang="pl-PL" sz="24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2581720" y="2150682"/>
            <a:ext cx="2036762" cy="4429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000" dirty="0"/>
              <a:t>Niedożywienie</a:t>
            </a:r>
            <a:endParaRPr lang="pl-PL" sz="20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6447282" y="2150682"/>
            <a:ext cx="1828800" cy="4429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000" dirty="0"/>
              <a:t>Infekcje</a:t>
            </a:r>
            <a:endParaRPr lang="pl-PL" sz="20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2286445" y="4146169"/>
            <a:ext cx="2959100" cy="1465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000" dirty="0"/>
              <a:t>Osłabiona odpowiedź immunologiczna: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000" dirty="0"/>
              <a:t>Wrodzona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000" dirty="0"/>
              <a:t>Nabyta </a:t>
            </a:r>
            <a:endParaRPr lang="pl-PL" sz="2000" dirty="0"/>
          </a:p>
        </p:txBody>
      </p:sp>
      <p:cxnSp>
        <p:nvCxnSpPr>
          <p:cNvPr id="8" name="Łącznik prosty ze strzałką 7"/>
          <p:cNvCxnSpPr/>
          <p:nvPr/>
        </p:nvCxnSpPr>
        <p:spPr>
          <a:xfrm flipH="1">
            <a:off x="3704082" y="2682494"/>
            <a:ext cx="0" cy="134461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/>
          <p:cNvSpPr txBox="1"/>
          <p:nvPr/>
        </p:nvSpPr>
        <p:spPr>
          <a:xfrm>
            <a:off x="6398070" y="4146169"/>
            <a:ext cx="3260725" cy="1465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000" dirty="0"/>
              <a:t>Zaburzenia wchłaniania: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000" dirty="0"/>
              <a:t>Zmiany w świetle jelita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000" dirty="0"/>
              <a:t>Uszkodzenie błony śluzowej</a:t>
            </a:r>
            <a:endParaRPr lang="pl-PL" sz="2000" dirty="0"/>
          </a:p>
        </p:txBody>
      </p:sp>
      <p:cxnSp>
        <p:nvCxnSpPr>
          <p:cNvPr id="10" name="Łącznik prosty ze strzałką 9"/>
          <p:cNvCxnSpPr/>
          <p:nvPr/>
        </p:nvCxnSpPr>
        <p:spPr>
          <a:xfrm>
            <a:off x="7477570" y="2757107"/>
            <a:ext cx="0" cy="134143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/>
          <p:cNvCxnSpPr/>
          <p:nvPr/>
        </p:nvCxnSpPr>
        <p:spPr>
          <a:xfrm>
            <a:off x="4618482" y="2355469"/>
            <a:ext cx="182880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ze strzałką 11"/>
          <p:cNvCxnSpPr/>
          <p:nvPr/>
        </p:nvCxnSpPr>
        <p:spPr>
          <a:xfrm flipV="1">
            <a:off x="4618482" y="2607882"/>
            <a:ext cx="1828800" cy="137160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/>
          <p:cNvCxnSpPr/>
          <p:nvPr/>
        </p:nvCxnSpPr>
        <p:spPr>
          <a:xfrm flipH="1" flipV="1">
            <a:off x="4618482" y="2607882"/>
            <a:ext cx="1828800" cy="137160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238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altLang="pl-PL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Błędne  koło  niedożywienia  i  infekcji</a:t>
            </a:r>
            <a:endParaRPr lang="pl-PL" altLang="pl-PL" sz="24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1608484" y="2898743"/>
            <a:ext cx="3124200" cy="180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000" dirty="0"/>
              <a:t>Utrata apetytu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000" dirty="0"/>
              <a:t>Utrata składników odżywczych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000" dirty="0"/>
              <a:t>Zaburzenia wchłaniania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000" dirty="0"/>
              <a:t>Zmiana metabolizmu</a:t>
            </a:r>
            <a:endParaRPr lang="pl-PL" sz="20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6559897" y="2898743"/>
            <a:ext cx="3125787" cy="180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000" dirty="0"/>
              <a:t>Utrata wagi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000" dirty="0"/>
              <a:t>Zaburzenia wzrostu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000" dirty="0"/>
              <a:t>Obniżona odporność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000" dirty="0"/>
              <a:t>Uszkodzenie błon śluzowych</a:t>
            </a:r>
            <a:endParaRPr lang="pl-PL" sz="20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3970684" y="4879943"/>
            <a:ext cx="3352800" cy="14636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000" dirty="0"/>
              <a:t>Choroby: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000" dirty="0"/>
              <a:t>Wzrost częstości występowania, wydłużenie czasu trwania, nasilenie</a:t>
            </a:r>
            <a:endParaRPr lang="pl-PL" sz="2000" dirty="0"/>
          </a:p>
        </p:txBody>
      </p:sp>
      <p:sp>
        <p:nvSpPr>
          <p:cNvPr id="8" name="pole tekstowe 7"/>
          <p:cNvSpPr txBox="1"/>
          <p:nvPr/>
        </p:nvSpPr>
        <p:spPr>
          <a:xfrm>
            <a:off x="4275484" y="1614455"/>
            <a:ext cx="2743200" cy="7826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000" dirty="0"/>
              <a:t>Niewystarczająca podaż pokarmu</a:t>
            </a:r>
            <a:endParaRPr lang="pl-PL" sz="2000" dirty="0"/>
          </a:p>
        </p:txBody>
      </p:sp>
      <p:cxnSp>
        <p:nvCxnSpPr>
          <p:cNvPr id="9" name="Kształt 19"/>
          <p:cNvCxnSpPr>
            <a:stCxn id="5" idx="0"/>
            <a:endCxn id="8" idx="1"/>
          </p:cNvCxnSpPr>
          <p:nvPr/>
        </p:nvCxnSpPr>
        <p:spPr>
          <a:xfrm rot="5400000" flipH="1" flipV="1">
            <a:off x="3276946" y="1900206"/>
            <a:ext cx="892175" cy="1104900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Kształt 21"/>
          <p:cNvCxnSpPr>
            <a:stCxn id="8" idx="3"/>
            <a:endCxn id="6" idx="0"/>
          </p:cNvCxnSpPr>
          <p:nvPr/>
        </p:nvCxnSpPr>
        <p:spPr>
          <a:xfrm>
            <a:off x="7018684" y="2006568"/>
            <a:ext cx="1103313" cy="892175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Kształt 25"/>
          <p:cNvCxnSpPr>
            <a:stCxn id="6" idx="2"/>
            <a:endCxn id="7" idx="3"/>
          </p:cNvCxnSpPr>
          <p:nvPr/>
        </p:nvCxnSpPr>
        <p:spPr>
          <a:xfrm rot="5400000">
            <a:off x="7267922" y="4757705"/>
            <a:ext cx="909637" cy="798513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Kształt 27"/>
          <p:cNvCxnSpPr>
            <a:stCxn id="7" idx="1"/>
            <a:endCxn id="5" idx="2"/>
          </p:cNvCxnSpPr>
          <p:nvPr/>
        </p:nvCxnSpPr>
        <p:spPr>
          <a:xfrm rot="10800000">
            <a:off x="3170584" y="4702143"/>
            <a:ext cx="800100" cy="909637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/>
          <p:cNvCxnSpPr>
            <a:stCxn id="5" idx="3"/>
            <a:endCxn id="6" idx="1"/>
          </p:cNvCxnSpPr>
          <p:nvPr/>
        </p:nvCxnSpPr>
        <p:spPr>
          <a:xfrm>
            <a:off x="4732684" y="3800443"/>
            <a:ext cx="182721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72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altLang="pl-PL" sz="2400" b="1" dirty="0">
                <a:solidFill>
                  <a:srgbClr val="0070C0"/>
                </a:solidFill>
                <a:latin typeface="Arial" panose="020B0604020202020204" pitchFamily="34" charset="0"/>
              </a:rPr>
              <a:t>Anorexia </a:t>
            </a:r>
            <a:r>
              <a:rPr lang="pl-PL" altLang="pl-PL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 nervosa  -  jadłowstręt  psychiczny</a:t>
            </a:r>
          </a:p>
          <a:p>
            <a:pPr algn="ctr"/>
            <a:r>
              <a:rPr lang="pl-PL" altLang="pl-PL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jako  model  niedożywienia  kalorycznego</a:t>
            </a:r>
            <a:endParaRPr lang="pl-PL" altLang="pl-PL" sz="24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950443" y="4704149"/>
            <a:ext cx="66633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Szacuje się, że na anoreksję choruje 1–2 proc. młodzieży między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12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14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oraz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17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25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rokiem życia. Stopień śmiertelności w przypadku tych chorych (na skutek powikłań zdrowotnych lub samobójstw) wynosi ok. 20 proc. 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950443" y="2141745"/>
            <a:ext cx="128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Definicja</a:t>
            </a:r>
            <a:endParaRPr lang="pl-PL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2283065" y="2377620"/>
            <a:ext cx="53307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Jadłowstręt psychiczny (</a:t>
            </a:r>
            <a:r>
              <a:rPr lang="pl-PL" b="1" dirty="0" err="1">
                <a:latin typeface="Arial" panose="020B0604020202020204" pitchFamily="34" charset="0"/>
                <a:cs typeface="Arial" panose="020B0604020202020204" pitchFamily="34" charset="0"/>
              </a:rPr>
              <a:t>anorexia</a:t>
            </a:r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b="1" dirty="0" smtClean="0">
                <a:latin typeface="Arial" panose="020B0604020202020204" pitchFamily="34" charset="0"/>
                <a:cs typeface="Arial" panose="020B0604020202020204" pitchFamily="34" charset="0"/>
              </a:rPr>
              <a:t>nervosa)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jest to zespół nieprawidłowych nastawień psychicznych, wyrażający się ograniczaniem ilości i rodzaju spożywanych pokarmów, z następowymi zmianami somatycznymi, metabolicznymi i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endokrynnymi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004" y="3061582"/>
            <a:ext cx="3741576" cy="374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22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altLang="pl-PL" sz="2400" b="1" dirty="0">
                <a:solidFill>
                  <a:srgbClr val="0070C0"/>
                </a:solidFill>
                <a:latin typeface="Arial" panose="020B0604020202020204" pitchFamily="34" charset="0"/>
              </a:rPr>
              <a:t>Anorexia </a:t>
            </a:r>
            <a:r>
              <a:rPr lang="pl-PL" altLang="pl-PL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 nervosa  -  jadłowstręt  psychiczny</a:t>
            </a:r>
          </a:p>
          <a:p>
            <a:pPr algn="ctr"/>
            <a:r>
              <a:rPr lang="pl-PL" altLang="pl-PL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jako  model  niedożywienia  kalorycznego</a:t>
            </a:r>
            <a:endParaRPr lang="pl-PL" altLang="pl-PL" sz="24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749" y="4139215"/>
            <a:ext cx="4124325" cy="2381250"/>
          </a:xfrm>
          <a:prstGeom prst="rect">
            <a:avLst/>
          </a:prstGeom>
        </p:spPr>
      </p:pic>
      <p:sp>
        <p:nvSpPr>
          <p:cNvPr id="7" name="Prostokąt 6"/>
          <p:cNvSpPr/>
          <p:nvPr/>
        </p:nvSpPr>
        <p:spPr>
          <a:xfrm>
            <a:off x="314352" y="1895299"/>
            <a:ext cx="117117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W anoreksji dochodzi do utraty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prawie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całej izolującej warstwy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tkanki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tłuszczowej. Tętno jest zwolnione a ciśnienie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tętnicze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krwi obniżone, wolniejsza jest perystaltyka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jelit,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pojawiają się zaparcia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Głodzenie się prowadzi do anemii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oraz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hipoglikemii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która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jest skutkiem ubytków glikogenu i zapasów tłuszczu w organizmie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980006" y="5597135"/>
            <a:ext cx="561673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Niedożywienie jest przyczyną </a:t>
            </a:r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znacznego obniżenia odporności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, co sprawia, że anorektyczki </a:t>
            </a:r>
            <a:r>
              <a:rPr lang="pl-PL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umierają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czasem z powodu błahych infekcji.</a:t>
            </a:r>
          </a:p>
        </p:txBody>
      </p:sp>
      <p:sp>
        <p:nvSpPr>
          <p:cNvPr id="9" name="Prostokąt 8"/>
          <p:cNvSpPr/>
          <p:nvPr/>
        </p:nvSpPr>
        <p:spPr>
          <a:xfrm>
            <a:off x="300393" y="4163984"/>
            <a:ext cx="72200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Bardzo poważne skutki ma zanik miesiączki – jeśli trwa dłużej niż pół roku, niedobór estrogenów powoduje obniżenie gęstości kości, prowadząc do osteoporozy. Jest też przyczyną nadmiernego owłosienia, wiąże się z ryzykiem torbieli jajników i bezpłodnością. </a:t>
            </a:r>
          </a:p>
        </p:txBody>
      </p:sp>
      <p:sp>
        <p:nvSpPr>
          <p:cNvPr id="10" name="Prostokąt 9"/>
          <p:cNvSpPr/>
          <p:nvPr/>
        </p:nvSpPr>
        <p:spPr>
          <a:xfrm>
            <a:off x="314352" y="3306640"/>
            <a:ext cx="117117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Anoreksja powoduje też zahamowanie wzrostu i rozwoju płciowego oraz zaniki mózgowe. Występują zaburzenia pracy nerek. Niedobory potasu wywołują z kolei groźne zaburzenia w rytmie pracy serca.</a:t>
            </a:r>
          </a:p>
        </p:txBody>
      </p:sp>
    </p:spTree>
    <p:extLst>
      <p:ext uri="{BB962C8B-B14F-4D97-AF65-F5344CB8AC3E}">
        <p14:creationId xmlns:p14="http://schemas.microsoft.com/office/powerpoint/2010/main" val="2461980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608484" y="486889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Zespół  metaboliczny</a:t>
            </a:r>
            <a:endParaRPr lang="pl-PL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3871624" y="2053650"/>
            <a:ext cx="7649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Zgodnie z definicją Światowej Organizacji Zdrowia,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zespołem metabolicznym nazywamy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współwystępowanie czynników ryzyka pochodzenia metabolicznego, sprzyjających rozwojowi chorób sercowo-naczyniowych o podłożu miażdżycowym oraz cukrzycy typu 2.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53210" y="4817587"/>
            <a:ext cx="675862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―"/>
            </a:pPr>
            <a:r>
              <a:rPr lang="pl-PL" altLang="pl-PL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otyłość </a:t>
            </a:r>
            <a:r>
              <a:rPr lang="pl-PL" altLang="pl-PL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brzuszna 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―"/>
            </a:pPr>
            <a:r>
              <a:rPr lang="pl-PL" altLang="pl-PL" dirty="0" err="1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dyslipidemia</a:t>
            </a:r>
            <a:r>
              <a:rPr lang="pl-PL" altLang="pl-PL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―"/>
            </a:pPr>
            <a:r>
              <a:rPr lang="pl-PL" altLang="pl-PL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podwyższone ciśnienie krwi, 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―"/>
            </a:pPr>
            <a:r>
              <a:rPr lang="pl-PL" altLang="pl-PL" dirty="0" err="1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insulinooporność</a:t>
            </a:r>
            <a:r>
              <a:rPr lang="pl-PL" altLang="pl-PL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z lub bez upośledzonej tolerancji glukozy, 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―"/>
            </a:pPr>
            <a:r>
              <a:rPr lang="pl-PL" altLang="pl-PL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stan prozapalny oraz stan </a:t>
            </a:r>
            <a:r>
              <a:rPr lang="pl-PL" altLang="pl-PL" dirty="0" err="1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prozakrzepowy</a:t>
            </a:r>
            <a:endParaRPr lang="pl-PL" altLang="pl-PL" dirty="0" smtClean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432697" y="3785788"/>
            <a:ext cx="8299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altLang="pl-PL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Składowe </a:t>
            </a:r>
            <a:r>
              <a:rPr lang="pl-PL" altLang="pl-PL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zespołu metabolicznego </a:t>
            </a:r>
            <a:r>
              <a:rPr lang="pl-PL" altLang="pl-PL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zgodnie z Trzecim Raportem Narodowego Programu Edukacji Cholesterolowej na temat wykrywania, oceny i leczenia hipercholesterolemii u osób dorosłych (NCEP-ATPIII</a:t>
            </a:r>
            <a:r>
              <a:rPr lang="pl-PL" altLang="pl-PL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): 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491865" y="2469148"/>
            <a:ext cx="298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ZESPÓŁ METABOLICZNY</a:t>
            </a:r>
            <a:endParaRPr lang="pl-PL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Łącznik prosty ze strzałką 9"/>
          <p:cNvCxnSpPr>
            <a:stCxn id="8" idx="3"/>
            <a:endCxn id="5" idx="1"/>
          </p:cNvCxnSpPr>
          <p:nvPr/>
        </p:nvCxnSpPr>
        <p:spPr>
          <a:xfrm>
            <a:off x="3480697" y="2653814"/>
            <a:ext cx="390927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415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677859" y="3204508"/>
            <a:ext cx="106394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Niedobory odporności mogą być także spowodowane współistnieniem chorób metabolicznych. Jedną z najczęściej występujących chorób metabolicznych jest </a:t>
            </a:r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cukrzyca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. Choroba ta związana jest z występowaniem zaburzeń gospodarki węglowodanowej, co przekłada się również na zaburzenia lipidowe oraz zmianę masy ciała. Niedobór insuliny pośrednio zakłóca proces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fagocytozy. Ponadto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608484" y="486889"/>
            <a:ext cx="8778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Choroby  metaboliczne  a  wtórne  niedobory  immunologiczne</a:t>
            </a:r>
            <a:endParaRPr lang="pl-PL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651330" y="2102763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CUKRZYCA</a:t>
            </a:r>
            <a:endParaRPr lang="pl-PL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638359" y="4823567"/>
            <a:ext cx="44274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Cukrzyca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typu I jest chorobą o podłożu autoimmunologicznym, co dodatkowo predysponuje do występowania innych chorób autoimmunizacyjnych.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62010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1480468" y="573267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smtClean="0">
                <a:latin typeface="Arial" panose="020B0604020202020204" pitchFamily="34" charset="0"/>
              </a:rPr>
              <a:t>Wrażliwość </a:t>
            </a:r>
            <a:r>
              <a:rPr lang="pl-PL" dirty="0">
                <a:latin typeface="Arial" panose="020B0604020202020204" pitchFamily="34" charset="0"/>
              </a:rPr>
              <a:t>tkanek na insulinę </a:t>
            </a:r>
            <a:r>
              <a:rPr lang="pl-PL" dirty="0" smtClean="0">
                <a:latin typeface="Arial" panose="020B0604020202020204" pitchFamily="34" charset="0"/>
              </a:rPr>
              <a:t>zwiększają:  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1608484" y="486889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Insulinooporność</a:t>
            </a:r>
            <a:endParaRPr lang="pl-PL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2234155" y="1429789"/>
            <a:ext cx="7526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 err="1">
                <a:latin typeface="Arial" panose="020B0604020202020204" pitchFamily="34" charset="0"/>
              </a:rPr>
              <a:t>Insulinooporność</a:t>
            </a:r>
            <a:r>
              <a:rPr lang="pl-PL" dirty="0">
                <a:latin typeface="Arial" panose="020B0604020202020204" pitchFamily="34" charset="0"/>
              </a:rPr>
              <a:t> stanowi główną składową zespołu </a:t>
            </a:r>
            <a:r>
              <a:rPr lang="pl-PL" dirty="0" smtClean="0">
                <a:latin typeface="Arial" panose="020B0604020202020204" pitchFamily="34" charset="0"/>
              </a:rPr>
              <a:t>metabolicznego. 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491865" y="2637402"/>
            <a:ext cx="47567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Arial" panose="020B0604020202020204" pitchFamily="34" charset="0"/>
              </a:rPr>
              <a:t>Na rozwój </a:t>
            </a:r>
            <a:r>
              <a:rPr lang="pl-PL" dirty="0" err="1">
                <a:latin typeface="Arial" panose="020B0604020202020204" pitchFamily="34" charset="0"/>
              </a:rPr>
              <a:t>insulinooporności</a:t>
            </a:r>
            <a:r>
              <a:rPr lang="pl-PL" dirty="0">
                <a:latin typeface="Arial" panose="020B0604020202020204" pitchFamily="34" charset="0"/>
              </a:rPr>
              <a:t> wpływa wiele czynników, między </a:t>
            </a:r>
            <a:r>
              <a:rPr lang="pl-PL" dirty="0" smtClean="0">
                <a:latin typeface="Arial" panose="020B0604020202020204" pitchFamily="34" charset="0"/>
              </a:rPr>
              <a:t>innymi. 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919109" y="3303303"/>
            <a:ext cx="39023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―"/>
            </a:pPr>
            <a:r>
              <a:rPr lang="pl-PL" dirty="0">
                <a:latin typeface="Arial" panose="020B0604020202020204" pitchFamily="34" charset="0"/>
              </a:rPr>
              <a:t>czynniki genetyczne, </a:t>
            </a:r>
            <a:endParaRPr lang="pl-PL" dirty="0" smtClean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―"/>
            </a:pPr>
            <a:r>
              <a:rPr lang="pl-PL" dirty="0" smtClean="0">
                <a:latin typeface="Arial" panose="020B0604020202020204" pitchFamily="34" charset="0"/>
              </a:rPr>
              <a:t>niewłaściwy </a:t>
            </a:r>
            <a:r>
              <a:rPr lang="pl-PL" dirty="0">
                <a:latin typeface="Arial" panose="020B0604020202020204" pitchFamily="34" charset="0"/>
              </a:rPr>
              <a:t>sposób żywienia, </a:t>
            </a:r>
            <a:endParaRPr lang="pl-PL" dirty="0" smtClean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―"/>
            </a:pPr>
            <a:r>
              <a:rPr lang="pl-PL" dirty="0" smtClean="0">
                <a:latin typeface="Arial" panose="020B0604020202020204" pitchFamily="34" charset="0"/>
              </a:rPr>
              <a:t>niska </a:t>
            </a:r>
            <a:r>
              <a:rPr lang="pl-PL" dirty="0">
                <a:latin typeface="Arial" panose="020B0604020202020204" pitchFamily="34" charset="0"/>
              </a:rPr>
              <a:t>aktywność </a:t>
            </a:r>
            <a:r>
              <a:rPr lang="pl-PL" dirty="0" smtClean="0">
                <a:latin typeface="Arial" panose="020B0604020202020204" pitchFamily="34" charset="0"/>
              </a:rPr>
              <a:t>fizyczna,</a:t>
            </a:r>
          </a:p>
          <a:p>
            <a:pPr marL="285750" indent="-285750">
              <a:buFont typeface="Arial" panose="020B0604020202020204" pitchFamily="34" charset="0"/>
              <a:buChar char="―"/>
            </a:pPr>
            <a:r>
              <a:rPr lang="pl-PL" dirty="0" smtClean="0">
                <a:latin typeface="Arial" panose="020B0604020202020204" pitchFamily="34" charset="0"/>
              </a:rPr>
              <a:t>stres </a:t>
            </a:r>
            <a:r>
              <a:rPr lang="pl-PL" dirty="0">
                <a:latin typeface="Arial" panose="020B0604020202020204" pitchFamily="34" charset="0"/>
              </a:rPr>
              <a:t>emocjonalny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6177771" y="26435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>
                <a:latin typeface="Arial" panose="020B0604020202020204" pitchFamily="34" charset="0"/>
              </a:rPr>
              <a:t>Modyfikacje żywieniowe zalecane w </a:t>
            </a:r>
            <a:r>
              <a:rPr lang="pl-PL" dirty="0" err="1">
                <a:latin typeface="Arial" panose="020B0604020202020204" pitchFamily="34" charset="0"/>
              </a:rPr>
              <a:t>insulinooporności</a:t>
            </a:r>
            <a:r>
              <a:rPr lang="pl-PL" dirty="0">
                <a:latin typeface="Arial" panose="020B0604020202020204" pitchFamily="34" charset="0"/>
              </a:rPr>
              <a:t> polegają przede </a:t>
            </a:r>
            <a:r>
              <a:rPr lang="pl-PL" dirty="0" smtClean="0">
                <a:latin typeface="Arial" panose="020B0604020202020204" pitchFamily="34" charset="0"/>
              </a:rPr>
              <a:t>wszystkim: </a:t>
            </a:r>
            <a:endParaRPr lang="pl-PL" dirty="0"/>
          </a:p>
        </p:txBody>
      </p:sp>
      <p:sp>
        <p:nvSpPr>
          <p:cNvPr id="10" name="Prostokąt 9"/>
          <p:cNvSpPr/>
          <p:nvPr/>
        </p:nvSpPr>
        <p:spPr>
          <a:xfrm>
            <a:off x="6587865" y="3283733"/>
            <a:ext cx="53057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―"/>
            </a:pPr>
            <a:r>
              <a:rPr lang="pl-PL" dirty="0">
                <a:latin typeface="Arial" panose="020B0604020202020204" pitchFamily="34" charset="0"/>
              </a:rPr>
              <a:t>na ograniczeniu podaży tłuszczu, </a:t>
            </a:r>
            <a:endParaRPr lang="pl-PL" dirty="0" smtClean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―"/>
            </a:pPr>
            <a:r>
              <a:rPr lang="pl-PL" dirty="0">
                <a:latin typeface="Arial" panose="020B0604020202020204" pitchFamily="34" charset="0"/>
              </a:rPr>
              <a:t>o</a:t>
            </a:r>
            <a:r>
              <a:rPr lang="pl-PL" dirty="0" smtClean="0">
                <a:latin typeface="Arial" panose="020B0604020202020204" pitchFamily="34" charset="0"/>
              </a:rPr>
              <a:t>graniczeniu cukrów </a:t>
            </a:r>
            <a:r>
              <a:rPr lang="pl-PL" dirty="0">
                <a:latin typeface="Arial" panose="020B0604020202020204" pitchFamily="34" charset="0"/>
              </a:rPr>
              <a:t>prostych </a:t>
            </a:r>
            <a:r>
              <a:rPr lang="pl-PL" dirty="0" smtClean="0">
                <a:latin typeface="Arial" panose="020B0604020202020204" pitchFamily="34" charset="0"/>
              </a:rPr>
              <a:t>oraz alkoholu, </a:t>
            </a:r>
          </a:p>
          <a:p>
            <a:pPr marL="285750" indent="-285750">
              <a:buFont typeface="Arial" panose="020B0604020202020204" pitchFamily="34" charset="0"/>
              <a:buChar char="―"/>
            </a:pPr>
            <a:r>
              <a:rPr lang="pl-PL" dirty="0" smtClean="0">
                <a:latin typeface="Arial" panose="020B0604020202020204" pitchFamily="34" charset="0"/>
              </a:rPr>
              <a:t>zwiększeniu </a:t>
            </a:r>
            <a:r>
              <a:rPr lang="pl-PL" dirty="0">
                <a:latin typeface="Arial" panose="020B0604020202020204" pitchFamily="34" charset="0"/>
              </a:rPr>
              <a:t>spożycia błonnika z produktami zbożowymi, warzywami i owocami. </a:t>
            </a:r>
            <a:endParaRPr lang="pl-PL" dirty="0"/>
          </a:p>
        </p:txBody>
      </p:sp>
      <p:sp>
        <p:nvSpPr>
          <p:cNvPr id="11" name="Prostokąt 10"/>
          <p:cNvSpPr/>
          <p:nvPr/>
        </p:nvSpPr>
        <p:spPr>
          <a:xfrm>
            <a:off x="6016752" y="5455680"/>
            <a:ext cx="39423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―"/>
            </a:pPr>
            <a:r>
              <a:rPr lang="pl-PL" dirty="0">
                <a:latin typeface="Arial" panose="020B0604020202020204" pitchFamily="34" charset="0"/>
              </a:rPr>
              <a:t>prawidłowa masa ciała, </a:t>
            </a:r>
            <a:endParaRPr lang="pl-PL" dirty="0" smtClean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―"/>
            </a:pPr>
            <a:r>
              <a:rPr lang="pl-PL" dirty="0" smtClean="0">
                <a:latin typeface="Arial" panose="020B0604020202020204" pitchFamily="34" charset="0"/>
              </a:rPr>
              <a:t>umiarkowana </a:t>
            </a:r>
            <a:r>
              <a:rPr lang="pl-PL" dirty="0">
                <a:latin typeface="Arial" panose="020B0604020202020204" pitchFamily="34" charset="0"/>
              </a:rPr>
              <a:t>aktywność </a:t>
            </a:r>
            <a:r>
              <a:rPr lang="pl-PL" dirty="0" smtClean="0">
                <a:latin typeface="Arial" panose="020B0604020202020204" pitchFamily="34" charset="0"/>
              </a:rPr>
              <a:t>fizyczna, </a:t>
            </a:r>
          </a:p>
          <a:p>
            <a:pPr marL="285750" indent="-285750">
              <a:buFont typeface="Arial" panose="020B0604020202020204" pitchFamily="34" charset="0"/>
              <a:buChar char="―"/>
            </a:pPr>
            <a:r>
              <a:rPr lang="pl-PL" dirty="0" smtClean="0">
                <a:latin typeface="Arial" panose="020B0604020202020204" pitchFamily="34" charset="0"/>
              </a:rPr>
              <a:t>unikanie </a:t>
            </a:r>
            <a:r>
              <a:rPr lang="pl-PL" dirty="0">
                <a:latin typeface="Arial" panose="020B0604020202020204" pitchFamily="34" charset="0"/>
              </a:rPr>
              <a:t>stresu.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60977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altLang="pl-PL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Otyłość  a  układ  immunologiczny</a:t>
            </a:r>
            <a:endParaRPr lang="pl-PL" altLang="pl-PL" sz="24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6" name="pole tekstowe 2"/>
          <p:cNvSpPr txBox="1">
            <a:spLocks noChangeArrowheads="1"/>
          </p:cNvSpPr>
          <p:nvPr/>
        </p:nvSpPr>
        <p:spPr bwMode="auto">
          <a:xfrm>
            <a:off x="2202331" y="1595941"/>
            <a:ext cx="743312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―"/>
            </a:pPr>
            <a:r>
              <a:rPr lang="pl-PL" altLang="pl-PL" dirty="0">
                <a:latin typeface="Arial" panose="020B0604020202020204" pitchFamily="34" charset="0"/>
                <a:cs typeface="Arial" panose="020B0604020202020204" pitchFamily="34" charset="0"/>
              </a:rPr>
              <a:t> Zwiększone ryzyko  infekcji i zaburzenie wytwarzania przeciwciał</a:t>
            </a:r>
          </a:p>
          <a:p>
            <a:pPr marL="285750" indent="-285750">
              <a:buFont typeface="Arial" panose="020B0604020202020204" pitchFamily="34" charset="0"/>
              <a:buChar char="―"/>
            </a:pPr>
            <a:endParaRPr lang="pl-PL" alt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―"/>
            </a:pPr>
            <a:r>
              <a:rPr lang="pl-PL" altLang="pl-PL" dirty="0">
                <a:latin typeface="Arial" panose="020B0604020202020204" pitchFamily="34" charset="0"/>
                <a:cs typeface="Arial" panose="020B0604020202020204" pitchFamily="34" charset="0"/>
              </a:rPr>
              <a:t> Zmniejszenie ilości limfocytów T (wszystkich subpopulacji) i B</a:t>
            </a:r>
          </a:p>
          <a:p>
            <a:pPr marL="285750" indent="-285750">
              <a:buFont typeface="Arial" panose="020B0604020202020204" pitchFamily="34" charset="0"/>
              <a:buChar char="―"/>
            </a:pPr>
            <a:endParaRPr lang="pl-PL" alt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―"/>
            </a:pPr>
            <a:r>
              <a:rPr lang="pl-PL" altLang="pl-PL" dirty="0">
                <a:latin typeface="Arial" panose="020B0604020202020204" pitchFamily="34" charset="0"/>
                <a:cs typeface="Arial" panose="020B0604020202020204" pitchFamily="34" charset="0"/>
              </a:rPr>
              <a:t> Zmniejszenie odpowiedzi limfocytów T na </a:t>
            </a:r>
            <a:r>
              <a:rPr lang="pl-PL" altLang="pl-PL" dirty="0" err="1">
                <a:latin typeface="Arial" panose="020B0604020202020204" pitchFamily="34" charset="0"/>
                <a:cs typeface="Arial" panose="020B0604020202020204" pitchFamily="34" charset="0"/>
              </a:rPr>
              <a:t>mitogeny</a:t>
            </a:r>
            <a:endParaRPr lang="pl-PL" alt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―"/>
            </a:pPr>
            <a:endParaRPr lang="pl-PL" alt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―"/>
            </a:pPr>
            <a:r>
              <a:rPr lang="pl-PL" altLang="pl-PL" dirty="0">
                <a:latin typeface="Arial" panose="020B0604020202020204" pitchFamily="34" charset="0"/>
                <a:cs typeface="Arial" panose="020B0604020202020204" pitchFamily="34" charset="0"/>
              </a:rPr>
              <a:t> Zwiększona ilość leptyny i  cytokin prozapalnych – rola </a:t>
            </a:r>
            <a:r>
              <a:rPr lang="pl-PL" altLang="pl-PL" dirty="0" err="1">
                <a:latin typeface="Arial" panose="020B0604020202020204" pitchFamily="34" charset="0"/>
                <a:cs typeface="Arial" panose="020B0604020202020204" pitchFamily="34" charset="0"/>
              </a:rPr>
              <a:t>adipocytów</a:t>
            </a:r>
            <a:r>
              <a:rPr lang="pl-PL" altLang="pl-P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282" y="3790389"/>
            <a:ext cx="2751948" cy="2751948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4111" y="3736416"/>
            <a:ext cx="2921820" cy="285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7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7" name="Prostokąt 6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Niedobory  immunologiczne  -  podział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640268" y="2213161"/>
            <a:ext cx="504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Niedobory immunologiczne dzielimy na:</a:t>
            </a:r>
            <a:endParaRPr lang="pl-PL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1968255" y="3261649"/>
            <a:ext cx="308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NIEDOBORY  PIERWOTNE</a:t>
            </a:r>
            <a:endParaRPr lang="pl-PL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7058601" y="3503667"/>
            <a:ext cx="271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NIEDOBORY  WTÓRNE</a:t>
            </a:r>
          </a:p>
          <a:p>
            <a:pPr algn="ctr"/>
            <a:r>
              <a:rPr lang="pl-PL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(NABYTE)</a:t>
            </a:r>
            <a:endParaRPr lang="pl-PL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1529773" y="3829958"/>
            <a:ext cx="3960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Wywołane zaburzeniem rozwoju układu immunologicznego które jest uwarunkowane genetycznie.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6355080" y="4395141"/>
            <a:ext cx="4122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Są najczęściej wynikiem współistniejącego procesu chorobowego lub np. terapii niektórymi lekami</a:t>
            </a:r>
            <a:r>
              <a:rPr lang="pl-PL" dirty="0" smtClean="0">
                <a:latin typeface="Arial" panose="020B0604020202020204" pitchFamily="34" charset="0"/>
              </a:rPr>
              <a:t> (działanie </a:t>
            </a:r>
            <a:r>
              <a:rPr lang="pl-PL" dirty="0">
                <a:latin typeface="Arial" panose="020B0604020202020204" pitchFamily="34" charset="0"/>
              </a:rPr>
              <a:t>czynnika </a:t>
            </a:r>
            <a:r>
              <a:rPr lang="pl-PL" dirty="0" smtClean="0">
                <a:latin typeface="Arial" panose="020B0604020202020204" pitchFamily="34" charset="0"/>
              </a:rPr>
              <a:t>zewnętrznego) </a:t>
            </a:r>
            <a:endParaRPr lang="pl-PL" dirty="0"/>
          </a:p>
          <a:p>
            <a:pPr algn="ctr"/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Łącznik prosty ze strzałką 13"/>
          <p:cNvCxnSpPr>
            <a:endCxn id="9" idx="0"/>
          </p:cNvCxnSpPr>
          <p:nvPr/>
        </p:nvCxnSpPr>
        <p:spPr>
          <a:xfrm flipH="1">
            <a:off x="3509863" y="2613271"/>
            <a:ext cx="1741948" cy="6483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ze strzałką 15"/>
          <p:cNvCxnSpPr>
            <a:endCxn id="10" idx="0"/>
          </p:cNvCxnSpPr>
          <p:nvPr/>
        </p:nvCxnSpPr>
        <p:spPr>
          <a:xfrm>
            <a:off x="6926580" y="2613271"/>
            <a:ext cx="1489765" cy="8903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52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altLang="pl-PL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Leptyna</a:t>
            </a:r>
            <a:r>
              <a:rPr lang="pl-PL" altLang="pl-PL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  </a:t>
            </a:r>
            <a:r>
              <a:rPr lang="pl-PL" altLang="pl-PL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a  układ  immunologiczny</a:t>
            </a:r>
            <a:endParaRPr lang="pl-PL" altLang="pl-PL" sz="24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5" name="pole tekstowe 1"/>
          <p:cNvSpPr txBox="1">
            <a:spLocks noChangeArrowheads="1"/>
          </p:cNvSpPr>
          <p:nvPr/>
        </p:nvSpPr>
        <p:spPr bwMode="auto">
          <a:xfrm>
            <a:off x="235848" y="4470516"/>
            <a:ext cx="538532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pl-PL" altLang="pl-PL" dirty="0" smtClean="0">
                <a:latin typeface="Arial" panose="020B0604020202020204" pitchFamily="34" charset="0"/>
              </a:rPr>
              <a:t>Długotrwałe </a:t>
            </a:r>
            <a:r>
              <a:rPr lang="pl-PL" altLang="pl-PL" dirty="0">
                <a:latin typeface="Arial" panose="020B0604020202020204" pitchFamily="34" charset="0"/>
              </a:rPr>
              <a:t>spożywanie pokarmów </a:t>
            </a:r>
            <a:r>
              <a:rPr lang="pl-PL" altLang="pl-PL" dirty="0" smtClean="0">
                <a:latin typeface="Arial" panose="020B0604020202020204" pitchFamily="34" charset="0"/>
              </a:rPr>
              <a:t>o wysokim </a:t>
            </a:r>
            <a:r>
              <a:rPr lang="pl-PL" altLang="pl-PL" dirty="0">
                <a:latin typeface="Arial" panose="020B0604020202020204" pitchFamily="34" charset="0"/>
              </a:rPr>
              <a:t>indeksie </a:t>
            </a:r>
            <a:r>
              <a:rPr lang="pl-PL" altLang="pl-PL" dirty="0" err="1" smtClean="0">
                <a:latin typeface="Arial" panose="020B0604020202020204" pitchFamily="34" charset="0"/>
              </a:rPr>
              <a:t>glikemicznym</a:t>
            </a:r>
            <a:r>
              <a:rPr lang="pl-PL" altLang="pl-PL" dirty="0" smtClean="0">
                <a:latin typeface="Arial" panose="020B0604020202020204" pitchFamily="34" charset="0"/>
              </a:rPr>
              <a:t>, </a:t>
            </a:r>
            <a:r>
              <a:rPr lang="pl-PL" altLang="pl-PL" dirty="0">
                <a:latin typeface="Arial" panose="020B0604020202020204" pitchFamily="34" charset="0"/>
              </a:rPr>
              <a:t>powoduje częste wyrzuty insuliny oraz tworzenie tkanki tłuszczowej. W efekcie tego mózg </a:t>
            </a:r>
            <a:r>
              <a:rPr lang="pl-PL" altLang="pl-PL" b="1" dirty="0">
                <a:latin typeface="Arial" panose="020B0604020202020204" pitchFamily="34" charset="0"/>
              </a:rPr>
              <a:t>przestaje odbierać sygnały leptyny</a:t>
            </a:r>
            <a:r>
              <a:rPr lang="pl-PL" altLang="pl-PL" dirty="0">
                <a:latin typeface="Arial" panose="020B0604020202020204" pitchFamily="34" charset="0"/>
              </a:rPr>
              <a:t> ze względu na jej nadmiar oraz nie decyduje się wyłączyć uczucia głodu.</a:t>
            </a:r>
          </a:p>
          <a:p>
            <a:endParaRPr lang="en-US" altLang="pl-PL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20" y="1855968"/>
            <a:ext cx="5795906" cy="482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rostokąt 6"/>
          <p:cNvSpPr/>
          <p:nvPr/>
        </p:nvSpPr>
        <p:spPr>
          <a:xfrm>
            <a:off x="235848" y="2368032"/>
            <a:ext cx="53636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altLang="pl-PL" dirty="0" smtClean="0">
                <a:latin typeface="Arial" panose="020B0604020202020204" pitchFamily="34" charset="0"/>
              </a:rPr>
              <a:t>Wysokie poziomy leptyny występujące w otyłości związane są z chorobami związanymi z procesem zapalnym – zespół metaboliczny, choroby sercowo-naczyniowe.</a:t>
            </a:r>
            <a:endParaRPr lang="pl-PL" altLang="pl-PL" dirty="0">
              <a:latin typeface="Arial" panose="020B0604020202020204" pitchFamily="34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235848" y="3596444"/>
            <a:ext cx="5385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altLang="pl-PL" b="1" dirty="0">
                <a:latin typeface="Arial" panose="020B0604020202020204" pitchFamily="34" charset="0"/>
              </a:rPr>
              <a:t>Leptyna działa prozapalnie</a:t>
            </a:r>
            <a:r>
              <a:rPr lang="pl-PL" altLang="pl-PL" dirty="0">
                <a:latin typeface="Arial" panose="020B0604020202020204" pitchFamily="34" charset="0"/>
              </a:rPr>
              <a:t>, </a:t>
            </a:r>
            <a:r>
              <a:rPr lang="pl-PL" altLang="pl-PL" dirty="0" err="1">
                <a:latin typeface="Arial" panose="020B0604020202020204" pitchFamily="34" charset="0"/>
              </a:rPr>
              <a:t>angiogennie</a:t>
            </a:r>
            <a:r>
              <a:rPr lang="pl-PL" altLang="pl-PL" dirty="0">
                <a:latin typeface="Arial" panose="020B0604020202020204" pitchFamily="34" charset="0"/>
              </a:rPr>
              <a:t> i jest czynnikiem mitotycznym.</a:t>
            </a:r>
          </a:p>
        </p:txBody>
      </p:sp>
    </p:spTree>
    <p:extLst>
      <p:ext uri="{BB962C8B-B14F-4D97-AF65-F5344CB8AC3E}">
        <p14:creationId xmlns:p14="http://schemas.microsoft.com/office/powerpoint/2010/main" val="54068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4" descr="leptyna a układ immunologiczn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94730" y="1449637"/>
            <a:ext cx="5648325" cy="5602288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altLang="pl-PL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Leptyna</a:t>
            </a:r>
            <a:r>
              <a:rPr lang="pl-PL" altLang="pl-PL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  </a:t>
            </a:r>
            <a:r>
              <a:rPr lang="pl-PL" altLang="pl-PL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a  układ  immunologiczny</a:t>
            </a:r>
            <a:endParaRPr lang="pl-PL" altLang="pl-PL" sz="24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11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altLang="pl-PL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Rola  cytokin  w  zespole  metabolicznym</a:t>
            </a:r>
            <a:endParaRPr lang="pl-PL" altLang="pl-PL" sz="24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737362" y="3793656"/>
            <a:ext cx="10952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pl-PL" altLang="pl-PL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Podwyższona </a:t>
            </a:r>
            <a:r>
              <a:rPr lang="pl-PL" altLang="pl-PL" dirty="0">
                <a:latin typeface="Arial" panose="020B0604020202020204" pitchFamily="34" charset="0"/>
                <a:ea typeface="Times New Roman" panose="02020603050405020304" pitchFamily="18" charset="0"/>
              </a:rPr>
              <a:t>ekspresja TNF w tkance tłuszczowej nie musi się przekładać na zwiększenie poziomu cytokiny na obwodzie - działania </a:t>
            </a:r>
            <a:r>
              <a:rPr lang="pl-PL" altLang="pl-PL" dirty="0" err="1">
                <a:latin typeface="Arial" panose="020B0604020202020204" pitchFamily="34" charset="0"/>
                <a:ea typeface="Times New Roman" panose="02020603050405020304" pitchFamily="18" charset="0"/>
              </a:rPr>
              <a:t>parakrynne</a:t>
            </a:r>
            <a:endParaRPr lang="pl-PL" altLang="pl-PL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311371" y="1664821"/>
            <a:ext cx="4314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l-PL" altLang="pl-PL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Czynnik martwicy nowotworów – TNF</a:t>
            </a:r>
            <a:endParaRPr lang="pl-PL" altLang="pl-PL" b="1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737362" y="2081226"/>
            <a:ext cx="10952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pl-PL" altLang="pl-PL" dirty="0">
                <a:latin typeface="Arial" panose="020B0604020202020204" pitchFamily="34" charset="0"/>
                <a:ea typeface="Times New Roman" panose="02020603050405020304" pitchFamily="18" charset="0"/>
              </a:rPr>
              <a:t>Ekspresja TNF i </a:t>
            </a:r>
            <a:r>
              <a:rPr lang="pl-PL" altLang="pl-PL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jego </a:t>
            </a:r>
            <a:r>
              <a:rPr lang="pl-PL" altLang="pl-PL" dirty="0">
                <a:latin typeface="Arial" panose="020B0604020202020204" pitchFamily="34" charset="0"/>
                <a:ea typeface="Times New Roman" panose="02020603050405020304" pitchFamily="18" charset="0"/>
              </a:rPr>
              <a:t>receptorów jest podwyższona w tkance tłuszczowej osób otyłych.</a:t>
            </a:r>
            <a:endParaRPr lang="pl-PL" altLang="pl-PL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737362" y="2504839"/>
            <a:ext cx="10952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pl-PL" altLang="pl-PL" dirty="0">
                <a:latin typeface="Arial" panose="020B0604020202020204" pitchFamily="34" charset="0"/>
                <a:ea typeface="Times New Roman" panose="02020603050405020304" pitchFamily="18" charset="0"/>
              </a:rPr>
              <a:t>Rola w </a:t>
            </a:r>
            <a:r>
              <a:rPr lang="pl-PL" altLang="pl-PL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cukrzycy </a:t>
            </a:r>
            <a:r>
              <a:rPr lang="pl-PL" altLang="pl-PL" dirty="0">
                <a:latin typeface="Arial" panose="020B0604020202020204" pitchFamily="34" charset="0"/>
                <a:ea typeface="Times New Roman" panose="02020603050405020304" pitchFamily="18" charset="0"/>
              </a:rPr>
              <a:t>typu 2 - hamowanie sekrecji insuliny -  wpływ na proces transdukcji sygnału insulinowego, na białka substratowe receptorów insulinowych</a:t>
            </a:r>
            <a:endParaRPr lang="pl-PL" altLang="pl-PL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737362" y="3278603"/>
            <a:ext cx="10952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pl-PL" altLang="pl-PL" dirty="0">
                <a:latin typeface="Arial" panose="020B0604020202020204" pitchFamily="34" charset="0"/>
                <a:ea typeface="Times New Roman" panose="02020603050405020304" pitchFamily="18" charset="0"/>
              </a:rPr>
              <a:t>TNF moduluje ekspresję i produkcję innych </a:t>
            </a:r>
            <a:r>
              <a:rPr lang="pl-PL" altLang="pl-PL" dirty="0" err="1">
                <a:latin typeface="Arial" panose="020B0604020202020204" pitchFamily="34" charset="0"/>
                <a:ea typeface="Times New Roman" panose="02020603050405020304" pitchFamily="18" charset="0"/>
              </a:rPr>
              <a:t>adipokin</a:t>
            </a:r>
            <a:r>
              <a:rPr lang="pl-PL" altLang="pl-PL" dirty="0">
                <a:latin typeface="Arial" panose="020B0604020202020204" pitchFamily="34" charset="0"/>
                <a:ea typeface="Times New Roman" panose="02020603050405020304" pitchFamily="18" charset="0"/>
              </a:rPr>
              <a:t> takich jak IL-6, leptyny i </a:t>
            </a:r>
            <a:r>
              <a:rPr lang="pl-PL" altLang="pl-PL" dirty="0" err="1">
                <a:latin typeface="Arial" panose="020B0604020202020204" pitchFamily="34" charset="0"/>
                <a:ea typeface="Times New Roman" panose="02020603050405020304" pitchFamily="18" charset="0"/>
              </a:rPr>
              <a:t>adiponektyny</a:t>
            </a:r>
            <a:endParaRPr lang="pl-PL" altLang="pl-PL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311371" y="4689086"/>
            <a:ext cx="2300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altLang="pl-PL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Interleukina 6 (IL-6)</a:t>
            </a:r>
            <a:endParaRPr lang="pl-PL" altLang="pl-PL" b="1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737362" y="5117475"/>
            <a:ext cx="10952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pl-PL" dirty="0">
                <a:latin typeface="Arial" panose="020B0604020202020204" pitchFamily="34" charset="0"/>
                <a:ea typeface="Times New Roman" panose="02020603050405020304" pitchFamily="18" charset="0"/>
              </a:rPr>
              <a:t>Wykazano, że aż 1/3 krążącej na obwodzie cytokiny pochodzi z </a:t>
            </a:r>
            <a:r>
              <a:rPr lang="pl-PL" altLang="pl-PL" dirty="0" err="1">
                <a:latin typeface="Arial" panose="020B0604020202020204" pitchFamily="34" charset="0"/>
                <a:ea typeface="Times New Roman" panose="02020603050405020304" pitchFamily="18" charset="0"/>
              </a:rPr>
              <a:t>adipocytów</a:t>
            </a:r>
            <a:r>
              <a:rPr lang="pl-PL" altLang="pl-PL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pl-PL" altLang="pl-PL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737362" y="5553904"/>
            <a:ext cx="10952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pl-PL" altLang="pl-PL" dirty="0">
                <a:latin typeface="Arial" panose="020B0604020202020204" pitchFamily="34" charset="0"/>
                <a:ea typeface="Times New Roman" panose="02020603050405020304" pitchFamily="18" charset="0"/>
              </a:rPr>
              <a:t>Działanie IL-6 </a:t>
            </a:r>
            <a:r>
              <a:rPr lang="pl-PL" altLang="pl-PL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na </a:t>
            </a:r>
            <a:r>
              <a:rPr lang="pl-PL" altLang="pl-PL" dirty="0">
                <a:latin typeface="Arial" panose="020B0604020202020204" pitchFamily="34" charset="0"/>
                <a:ea typeface="Times New Roman" panose="02020603050405020304" pitchFamily="18" charset="0"/>
              </a:rPr>
              <a:t>ekspresję czynnika sygnalizacyjnego receptora </a:t>
            </a:r>
            <a:r>
              <a:rPr lang="pl-PL" altLang="pl-PL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insulinowego. </a:t>
            </a:r>
            <a:endParaRPr lang="pl-PL" altLang="pl-PL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737362" y="5995967"/>
            <a:ext cx="10952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pl-PL" altLang="pl-PL" dirty="0">
                <a:latin typeface="Arial" panose="020B0604020202020204" pitchFamily="34" charset="0"/>
                <a:ea typeface="Times New Roman" panose="02020603050405020304" pitchFamily="18" charset="0"/>
              </a:rPr>
              <a:t>Wpływ na funkcje naczyń krwionośnych i jej wpływu na syntezę tlenku azotu przez śródbłonek a tym samym na regulację ciśnienia krwi  </a:t>
            </a:r>
            <a:endParaRPr lang="pl-PL" altLang="pl-PL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4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altLang="pl-PL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Wpływ witamin na układ odpornościowy</a:t>
            </a:r>
            <a:endParaRPr lang="pl-PL" altLang="pl-PL" sz="24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517480" y="1791066"/>
            <a:ext cx="1907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l-PL" altLang="pl-PL" sz="2000" b="1" dirty="0" smtClean="0">
                <a:latin typeface="Arial" panose="020B0604020202020204" pitchFamily="34" charset="0"/>
              </a:rPr>
              <a:t>Witamina B6</a:t>
            </a:r>
            <a:r>
              <a:rPr lang="pl-PL" altLang="pl-PL" sz="2000" dirty="0" smtClean="0">
                <a:latin typeface="Arial" panose="020B0604020202020204" pitchFamily="34" charset="0"/>
              </a:rPr>
              <a:t> </a:t>
            </a:r>
            <a:endParaRPr lang="pl-PL" altLang="pl-PL" dirty="0"/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491865" y="2899604"/>
            <a:ext cx="1122250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pl-PL" altLang="pl-PL" b="1" dirty="0" smtClean="0">
                <a:solidFill>
                  <a:srgbClr val="008000"/>
                </a:solidFill>
                <a:latin typeface="Arial" panose="020B0604020202020204" pitchFamily="34" charset="0"/>
              </a:rPr>
              <a:t>Niedobór </a:t>
            </a:r>
            <a:r>
              <a:rPr lang="pl-PL" altLang="pl-PL" b="1" dirty="0">
                <a:solidFill>
                  <a:srgbClr val="008000"/>
                </a:solidFill>
                <a:latin typeface="Arial" panose="020B0604020202020204" pitchFamily="34" charset="0"/>
              </a:rPr>
              <a:t>wpływa na obniżenie ilości krążących limfocytów T (szczególnie CD8+),</a:t>
            </a:r>
            <a:r>
              <a:rPr lang="pl-PL" altLang="pl-PL" dirty="0">
                <a:latin typeface="Arial" panose="020B0604020202020204" pitchFamily="34" charset="0"/>
              </a:rPr>
              <a:t> zmniejsza proliferację w odpowiedzi na antygen, powoduje zatrzymanie limfocytów w fazie S cyklu komórkowego i apoptozę – co zmniejsza odporność na infekcje).</a:t>
            </a: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2579688" y="4176347"/>
            <a:ext cx="910997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pl-PL" altLang="pl-PL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Niedobór </a:t>
            </a:r>
            <a:r>
              <a:rPr lang="pl-PL" altLang="pl-PL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powoduje obniżenie ilości limfocytów, wzrost proporcji CD4+/CD8+ (poprzez zmniejszenie CD8+),</a:t>
            </a:r>
            <a:r>
              <a:rPr lang="pl-PL" altLang="pl-PL" dirty="0">
                <a:latin typeface="Arial" panose="020B0604020202020204" pitchFamily="34" charset="0"/>
                <a:cs typeface="Arial" panose="020B0604020202020204" pitchFamily="34" charset="0"/>
              </a:rPr>
              <a:t> obniżenie aktywności NK. Obniżona produkcja przeciwciał przeciwko pneumokokom w odpowiedzi na szczepienie u starszych osób z niedoborem B12. </a:t>
            </a:r>
          </a:p>
        </p:txBody>
      </p:sp>
      <p:sp>
        <p:nvSpPr>
          <p:cNvPr id="8" name="Prostokąt 7"/>
          <p:cNvSpPr/>
          <p:nvPr/>
        </p:nvSpPr>
        <p:spPr>
          <a:xfrm>
            <a:off x="2579688" y="1663753"/>
            <a:ext cx="8173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l-PL" altLang="pl-PL" dirty="0">
                <a:latin typeface="Arial" panose="020B0604020202020204" pitchFamily="34" charset="0"/>
                <a:cs typeface="Arial" panose="020B0604020202020204" pitchFamily="34" charset="0"/>
              </a:rPr>
              <a:t>Niezbędna do </a:t>
            </a:r>
            <a:r>
              <a:rPr lang="pl-PL" altLang="pl-PL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produkcji przeciwciał i cytokin</a:t>
            </a:r>
            <a:r>
              <a:rPr lang="pl-PL" altLang="pl-PL" dirty="0">
                <a:latin typeface="Arial" panose="020B0604020202020204" pitchFamily="34" charset="0"/>
                <a:cs typeface="Arial" panose="020B0604020202020204" pitchFamily="34" charset="0"/>
              </a:rPr>
              <a:t>. Efekt niedoboru: upośledzenie dojrzewania limfocytów, produkcji przeciwciał i aktywności limfocytów T. </a:t>
            </a:r>
            <a:endParaRPr lang="pl-PL" alt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4813786" y="2491088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altLang="pl-PL" sz="2000" b="1" dirty="0">
                <a:latin typeface="Arial" panose="020B0604020202020204" pitchFamily="34" charset="0"/>
              </a:rPr>
              <a:t>Kwas foliowy</a:t>
            </a:r>
            <a:r>
              <a:rPr lang="pl-PL" altLang="pl-PL" sz="2000" dirty="0">
                <a:latin typeface="Arial" panose="020B0604020202020204" pitchFamily="34" charset="0"/>
              </a:rPr>
              <a:t> </a:t>
            </a:r>
            <a:endParaRPr lang="pl-PL" sz="2000" dirty="0"/>
          </a:p>
        </p:txBody>
      </p:sp>
      <p:sp>
        <p:nvSpPr>
          <p:cNvPr id="10" name="Prostokąt 9"/>
          <p:cNvSpPr/>
          <p:nvPr/>
        </p:nvSpPr>
        <p:spPr>
          <a:xfrm>
            <a:off x="491865" y="4576456"/>
            <a:ext cx="19329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altLang="pl-PL" sz="2000" b="1" dirty="0">
                <a:latin typeface="Arial" panose="020B0604020202020204" pitchFamily="34" charset="0"/>
              </a:rPr>
              <a:t>Witamina B12</a:t>
            </a:r>
            <a:r>
              <a:rPr lang="pl-PL" altLang="pl-PL" sz="2000" dirty="0">
                <a:latin typeface="Arial" panose="020B0604020202020204" pitchFamily="34" charset="0"/>
              </a:rPr>
              <a:t> </a:t>
            </a:r>
            <a:endParaRPr lang="pl-PL" sz="2000" dirty="0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17481" y="5530033"/>
            <a:ext cx="932146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pl-PL" altLang="pl-PL" b="1" dirty="0" smtClean="0">
                <a:solidFill>
                  <a:srgbClr val="008000"/>
                </a:solidFill>
                <a:latin typeface="Arial" panose="020B0604020202020204" pitchFamily="34" charset="0"/>
              </a:rPr>
              <a:t>Stymuluje </a:t>
            </a:r>
            <a:r>
              <a:rPr lang="pl-PL" altLang="pl-PL" b="1" dirty="0">
                <a:solidFill>
                  <a:srgbClr val="008000"/>
                </a:solidFill>
                <a:latin typeface="Arial" panose="020B0604020202020204" pitchFamily="34" charset="0"/>
              </a:rPr>
              <a:t>funkcje leukocytów (chemotaksję neutrofilów i monocytów), stymuluje proliferację limfocytów T w odpowiedzi na infekcje, poprzez wzrost produkcji cytokin i przeciwciał.</a:t>
            </a:r>
            <a:r>
              <a:rPr lang="pl-PL" altLang="pl-PL" dirty="0">
                <a:latin typeface="Arial" panose="020B0604020202020204" pitchFamily="34" charset="0"/>
              </a:rPr>
              <a:t> Ale jednocześnie zmniejsza produkcję cytokin prozapalnych: IL-6 i TNF. </a:t>
            </a:r>
          </a:p>
        </p:txBody>
      </p:sp>
      <p:sp>
        <p:nvSpPr>
          <p:cNvPr id="12" name="Prostokąt 11"/>
          <p:cNvSpPr/>
          <p:nvPr/>
        </p:nvSpPr>
        <p:spPr>
          <a:xfrm>
            <a:off x="10042097" y="5730087"/>
            <a:ext cx="16475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altLang="pl-PL" sz="2000" b="1" dirty="0">
                <a:latin typeface="Arial" panose="020B0604020202020204" pitchFamily="34" charset="0"/>
              </a:rPr>
              <a:t>Witamina C</a:t>
            </a:r>
            <a:r>
              <a:rPr lang="pl-PL" altLang="pl-PL" sz="2000" dirty="0">
                <a:latin typeface="Arial" panose="020B0604020202020204" pitchFamily="34" charset="0"/>
              </a:rPr>
              <a:t> 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548125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altLang="pl-PL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Wpływ witamin na układ odpornościowy</a:t>
            </a:r>
            <a:endParaRPr lang="pl-PL" altLang="pl-PL" sz="24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897202" y="1855967"/>
            <a:ext cx="16380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altLang="pl-PL" sz="2000" b="1" dirty="0">
                <a:latin typeface="Arial" panose="020B0604020202020204" pitchFamily="34" charset="0"/>
              </a:rPr>
              <a:t>Witamina A</a:t>
            </a:r>
            <a:r>
              <a:rPr lang="pl-PL" altLang="pl-PL" sz="2000" dirty="0">
                <a:latin typeface="Arial" panose="020B0604020202020204" pitchFamily="34" charset="0"/>
              </a:rPr>
              <a:t> </a:t>
            </a:r>
            <a:endParaRPr lang="pl-PL" sz="2000" dirty="0"/>
          </a:p>
        </p:txBody>
      </p:sp>
      <p:sp>
        <p:nvSpPr>
          <p:cNvPr id="7" name="Prostokąt 6"/>
          <p:cNvSpPr/>
          <p:nvPr/>
        </p:nvSpPr>
        <p:spPr>
          <a:xfrm>
            <a:off x="897202" y="2259243"/>
            <a:ext cx="107478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l-PL" altLang="pl-PL" dirty="0">
                <a:latin typeface="Arial" panose="020B0604020202020204" pitchFamily="34" charset="0"/>
              </a:rPr>
              <a:t>Niedobór jest związany ze </a:t>
            </a:r>
            <a:r>
              <a:rPr lang="pl-PL" altLang="pl-PL" b="1" dirty="0">
                <a:solidFill>
                  <a:srgbClr val="008000"/>
                </a:solidFill>
                <a:latin typeface="Arial" panose="020B0604020202020204" pitchFamily="34" charset="0"/>
              </a:rPr>
              <a:t>zmniejszeniem fagocytozy i wybuchu tlenowego makrofagów </a:t>
            </a:r>
            <a:r>
              <a:rPr lang="pl-PL" altLang="pl-PL" dirty="0">
                <a:latin typeface="Arial" panose="020B0604020202020204" pitchFamily="34" charset="0"/>
              </a:rPr>
              <a:t>podczas infekcji, zmniejszeniem liczby i funkcji limfocytów NK, zaburzeniami różnicowania Th1 i Th2. </a:t>
            </a:r>
            <a:endParaRPr lang="pl-PL" altLang="pl-PL" dirty="0">
              <a:latin typeface="Arial" panose="020B0604020202020204" pitchFamily="34" charset="0"/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897202" y="2905574"/>
            <a:ext cx="107478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l-PL" altLang="pl-PL" dirty="0">
                <a:latin typeface="Arial" panose="020B0604020202020204" pitchFamily="34" charset="0"/>
              </a:rPr>
              <a:t>Niedobór witaminy A zmniejsza zdolność obrony przez patogenami zewnątrzkomórkowymi, co wynika z obniżenia produkcji przeciwciał. Witamina A podtrzymuje prawidłową produkcję przeciwciał poprzez zmniejszenie produkcji cytokin IL-12, TNF i IFN</a:t>
            </a:r>
            <a:r>
              <a:rPr lang="pl-PL" altLang="pl-PL" dirty="0">
                <a:latin typeface="Arial" panose="020B0604020202020204" pitchFamily="34" charset="0"/>
                <a:sym typeface="Symbol" panose="05050102010706020507" pitchFamily="18" charset="2"/>
              </a:rPr>
              <a:t></a:t>
            </a:r>
            <a:r>
              <a:rPr lang="pl-PL" altLang="pl-PL" dirty="0">
                <a:latin typeface="Arial" panose="020B0604020202020204" pitchFamily="34" charset="0"/>
              </a:rPr>
              <a:t> przez limfocyty Th1. </a:t>
            </a:r>
          </a:p>
        </p:txBody>
      </p:sp>
      <p:sp>
        <p:nvSpPr>
          <p:cNvPr id="10" name="Prostokąt 9"/>
          <p:cNvSpPr/>
          <p:nvPr/>
        </p:nvSpPr>
        <p:spPr>
          <a:xfrm>
            <a:off x="2704156" y="4373544"/>
            <a:ext cx="91561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l-PL" altLang="pl-PL" b="1" dirty="0" smtClean="0">
                <a:solidFill>
                  <a:srgbClr val="008000"/>
                </a:solidFill>
                <a:latin typeface="Arial" panose="020B0604020202020204" pitchFamily="34" charset="0"/>
              </a:rPr>
              <a:t>Suplementacja </a:t>
            </a:r>
            <a:r>
              <a:rPr lang="pl-PL" altLang="pl-PL" b="1" dirty="0" err="1">
                <a:solidFill>
                  <a:srgbClr val="008000"/>
                </a:solidFill>
                <a:latin typeface="Arial" panose="020B0604020202020204" pitchFamily="34" charset="0"/>
              </a:rPr>
              <a:t>wit</a:t>
            </a:r>
            <a:r>
              <a:rPr lang="pl-PL" altLang="pl-PL" b="1" dirty="0">
                <a:solidFill>
                  <a:srgbClr val="008000"/>
                </a:solidFill>
                <a:latin typeface="Arial" panose="020B0604020202020204" pitchFamily="34" charset="0"/>
              </a:rPr>
              <a:t>. E zwiększa proliferację limfocytów w odpowiedzi na </a:t>
            </a:r>
            <a:r>
              <a:rPr lang="pl-PL" altLang="pl-PL" b="1" dirty="0" err="1">
                <a:solidFill>
                  <a:srgbClr val="008000"/>
                </a:solidFill>
                <a:latin typeface="Arial" panose="020B0604020202020204" pitchFamily="34" charset="0"/>
              </a:rPr>
              <a:t>mitogeny</a:t>
            </a:r>
            <a:r>
              <a:rPr lang="pl-PL" altLang="pl-PL" b="1" dirty="0">
                <a:solidFill>
                  <a:srgbClr val="008000"/>
                </a:solidFill>
                <a:latin typeface="Arial" panose="020B0604020202020204" pitchFamily="34" charset="0"/>
              </a:rPr>
              <a:t>, zwiększa produkcję IL-2, zwiększa aktywność NK, zwiększa fagocytozę i zmniejsza stres oksydacyjny</a:t>
            </a:r>
            <a:r>
              <a:rPr lang="pl-PL" altLang="pl-PL" dirty="0">
                <a:latin typeface="Arial" panose="020B0604020202020204" pitchFamily="34" charset="0"/>
              </a:rPr>
              <a:t>. </a:t>
            </a:r>
          </a:p>
          <a:p>
            <a:pPr>
              <a:spcBef>
                <a:spcPct val="50000"/>
              </a:spcBef>
            </a:pPr>
            <a:r>
              <a:rPr lang="pl-PL" altLang="pl-PL" dirty="0">
                <a:latin typeface="Arial" panose="020B0604020202020204" pitchFamily="34" charset="0"/>
              </a:rPr>
              <a:t>Zwiększone spożycie promuje cytokiny Th1 i zmniejsza Th2. </a:t>
            </a:r>
          </a:p>
          <a:p>
            <a:pPr>
              <a:spcBef>
                <a:spcPct val="50000"/>
              </a:spcBef>
            </a:pPr>
            <a:r>
              <a:rPr lang="pl-PL" altLang="pl-PL" dirty="0">
                <a:latin typeface="Arial" panose="020B0604020202020204" pitchFamily="34" charset="0"/>
              </a:rPr>
              <a:t>W rzadkich przypadkach niedoboru </a:t>
            </a:r>
            <a:r>
              <a:rPr lang="pl-PL" altLang="pl-PL" dirty="0" err="1">
                <a:latin typeface="Arial" panose="020B0604020202020204" pitchFamily="34" charset="0"/>
              </a:rPr>
              <a:t>wit</a:t>
            </a:r>
            <a:r>
              <a:rPr lang="pl-PL" altLang="pl-PL" dirty="0">
                <a:latin typeface="Arial" panose="020B0604020202020204" pitchFamily="34" charset="0"/>
              </a:rPr>
              <a:t>. E u ludzi wykazano upośledzenie funkcji limfocytów T i DTH. </a:t>
            </a:r>
            <a:endParaRPr lang="pl-PL" altLang="pl-PL" dirty="0">
              <a:latin typeface="Arial" panose="020B0604020202020204" pitchFamily="34" charset="0"/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897202" y="5189152"/>
            <a:ext cx="16331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altLang="pl-PL" sz="2000" b="1" dirty="0">
                <a:latin typeface="Arial" panose="020B0604020202020204" pitchFamily="34" charset="0"/>
              </a:rPr>
              <a:t>Witamina E</a:t>
            </a:r>
            <a:r>
              <a:rPr lang="pl-PL" altLang="pl-PL" sz="2000" dirty="0">
                <a:latin typeface="Arial" panose="020B0604020202020204" pitchFamily="34" charset="0"/>
              </a:rPr>
              <a:t> 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01913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6" descr="rola witaminy 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86465" y="1114774"/>
            <a:ext cx="7127875" cy="5945187"/>
          </a:xfrm>
          <a:prstGeom prst="rect">
            <a:avLst/>
          </a:prstGeom>
        </p:spPr>
      </p:pic>
      <p:pic>
        <p:nvPicPr>
          <p:cNvPr id="2" name="Obraz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altLang="pl-PL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Wpływ witamin na układ odpornościowy</a:t>
            </a:r>
            <a:endParaRPr lang="pl-PL" altLang="pl-PL" sz="24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288337" y="2565290"/>
            <a:ext cx="4173935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pl-PL" altLang="pl-PL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Zwiększa </a:t>
            </a:r>
            <a:r>
              <a:rPr lang="pl-PL" altLang="pl-PL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odpowiedź wrodzoną poprzez zwiększenie różnicowania monocytów do makrofagów</a:t>
            </a:r>
            <a:r>
              <a:rPr lang="pl-PL" altLang="pl-PL" dirty="0">
                <a:latin typeface="Arial" panose="020B0604020202020204" pitchFamily="34" charset="0"/>
                <a:cs typeface="Arial" panose="020B0604020202020204" pitchFamily="34" charset="0"/>
              </a:rPr>
              <a:t>. Niedobór koreluje z wysoką podatnością na infekcje, z powodu zmniejszonej miejscowej odpowiedzi wrodzonej i DTH. </a:t>
            </a:r>
          </a:p>
        </p:txBody>
      </p:sp>
      <p:sp>
        <p:nvSpPr>
          <p:cNvPr id="7" name="Prostokąt 6"/>
          <p:cNvSpPr/>
          <p:nvPr/>
        </p:nvSpPr>
        <p:spPr>
          <a:xfrm>
            <a:off x="1529773" y="1904648"/>
            <a:ext cx="1503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altLang="pl-PL" b="1" dirty="0">
                <a:latin typeface="Arial" panose="020B0604020202020204" pitchFamily="34" charset="0"/>
                <a:cs typeface="Arial" panose="020B0604020202020204" pitchFamily="34" charset="0"/>
              </a:rPr>
              <a:t>Witamina D</a:t>
            </a:r>
            <a:r>
              <a:rPr lang="pl-PL" altLang="pl-P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288337" y="4719702"/>
            <a:ext cx="4173935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pl-PL" altLang="pl-PL" dirty="0">
                <a:latin typeface="Arial" panose="020B0604020202020204" pitchFamily="34" charset="0"/>
                <a:cs typeface="Arial" panose="020B0604020202020204" pitchFamily="34" charset="0"/>
              </a:rPr>
              <a:t>Witamina D </a:t>
            </a:r>
            <a:r>
              <a:rPr lang="pl-PL" altLang="pl-PL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hamuje dojrzewanie komórek dendrytycznych</a:t>
            </a:r>
            <a:r>
              <a:rPr lang="pl-PL" altLang="pl-PL" dirty="0">
                <a:latin typeface="Arial" panose="020B0604020202020204" pitchFamily="34" charset="0"/>
                <a:cs typeface="Arial" panose="020B0604020202020204" pitchFamily="34" charset="0"/>
              </a:rPr>
              <a:t> (obniżenie IL-12, zwiększenie IL-10, hamuje prezentację antygenu), </a:t>
            </a:r>
            <a:r>
              <a:rPr lang="pl-PL" altLang="pl-PL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zmniejsza proliferację limfocytów T, </a:t>
            </a:r>
            <a:r>
              <a:rPr lang="pl-PL" altLang="pl-PL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przekierunkowuje</a:t>
            </a:r>
            <a:r>
              <a:rPr lang="pl-PL" altLang="pl-PL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różnicowanie w Th2</a:t>
            </a:r>
            <a:r>
              <a:rPr lang="pl-PL" altLang="pl-PL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pl-PL" alt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51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altLang="pl-PL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Wpływ witamin na układ odpornościowy</a:t>
            </a:r>
            <a:endParaRPr lang="pl-PL" altLang="pl-PL" sz="24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437157"/>
              </p:ext>
            </p:extLst>
          </p:nvPr>
        </p:nvGraphicFramePr>
        <p:xfrm>
          <a:off x="1804093" y="1614455"/>
          <a:ext cx="8229600" cy="4460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93"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Typ</a:t>
                      </a:r>
                      <a:r>
                        <a:rPr lang="pl-PL" sz="1600" baseline="0" dirty="0" smtClean="0"/>
                        <a:t> zaburzenia</a:t>
                      </a:r>
                      <a:endParaRPr lang="pl-PL" sz="16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Niedobór</a:t>
                      </a:r>
                      <a:r>
                        <a:rPr lang="pl-PL" sz="1600" baseline="0" dirty="0" smtClean="0"/>
                        <a:t> witamin</a:t>
                      </a:r>
                      <a:endParaRPr lang="pl-PL" sz="16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Niedobór minerałów</a:t>
                      </a:r>
                      <a:endParaRPr lang="pl-PL" sz="16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202"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Obniżona odporność na infekcje</a:t>
                      </a:r>
                      <a:endParaRPr lang="pl-PL" sz="16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Witamina A, C, D</a:t>
                      </a:r>
                      <a:endParaRPr lang="pl-PL" sz="16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Cynk,</a:t>
                      </a:r>
                      <a:r>
                        <a:rPr lang="pl-PL" sz="1600" baseline="0" dirty="0" smtClean="0"/>
                        <a:t> m</a:t>
                      </a:r>
                      <a:r>
                        <a:rPr lang="pl-PL" sz="1600" dirty="0" smtClean="0"/>
                        <a:t>iedź,</a:t>
                      </a:r>
                      <a:r>
                        <a:rPr lang="pl-PL" sz="1600" baseline="0" dirty="0" smtClean="0"/>
                        <a:t> </a:t>
                      </a:r>
                      <a:r>
                        <a:rPr lang="pl-PL" sz="1600" dirty="0" smtClean="0"/>
                        <a:t>żelazo, selen </a:t>
                      </a:r>
                      <a:endParaRPr lang="pl-PL" sz="16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3"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Niska liczba limfocytów T</a:t>
                      </a:r>
                      <a:endParaRPr lang="pl-PL" sz="16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 smtClean="0"/>
                        <a:t>Witamina C, B6, A, kwas foliowy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Żelazo, miedź, cynk</a:t>
                      </a:r>
                      <a:endParaRPr lang="pl-PL" sz="16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202"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Zaburzenia funkcjonowania monocytów/makrofagów</a:t>
                      </a:r>
                      <a:endParaRPr lang="pl-PL" sz="16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 smtClean="0"/>
                        <a:t>Witamina A, C, D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Cynk, jod</a:t>
                      </a:r>
                      <a:endParaRPr lang="pl-PL" sz="16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202"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Zaburzenia funkcjonowania neutrofili</a:t>
                      </a:r>
                      <a:endParaRPr lang="pl-PL" sz="16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 smtClean="0"/>
                        <a:t>Witamina B6, B12, kwas foliowy, witamina C, witamina E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Żelazo </a:t>
                      </a:r>
                      <a:endParaRPr lang="pl-PL" sz="16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202"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Zaburzenia odpowiedzi</a:t>
                      </a:r>
                      <a:r>
                        <a:rPr lang="pl-PL" sz="1600" baseline="0" dirty="0" smtClean="0"/>
                        <a:t> zależnej od grasicy</a:t>
                      </a:r>
                      <a:endParaRPr lang="pl-PL" sz="16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Witamina C</a:t>
                      </a:r>
                      <a:endParaRPr lang="pl-PL" sz="16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Cynk, miedź</a:t>
                      </a:r>
                      <a:endParaRPr lang="pl-PL" sz="16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3077"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Osłabiona odpowiedź na nowe antygeny</a:t>
                      </a:r>
                      <a:endParaRPr lang="pl-PL" sz="16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Witamina A, B2 i B3, B6, kwas pantotenowy (B5),</a:t>
                      </a:r>
                      <a:r>
                        <a:rPr lang="pl-PL" sz="1600" baseline="0" dirty="0" smtClean="0"/>
                        <a:t> biotyna, kwas foliowy, witamina D</a:t>
                      </a:r>
                      <a:endParaRPr lang="pl-PL" sz="16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Cynk </a:t>
                      </a:r>
                      <a:endParaRPr lang="pl-PL" sz="16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202"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Zanik</a:t>
                      </a:r>
                      <a:r>
                        <a:rPr lang="pl-PL" sz="1600" baseline="0" dirty="0" smtClean="0"/>
                        <a:t> tkanki limfoidalnej</a:t>
                      </a:r>
                      <a:endParaRPr lang="pl-PL" sz="16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Witamina B6, A, B2 i</a:t>
                      </a:r>
                      <a:r>
                        <a:rPr lang="pl-PL" sz="1600" baseline="0" dirty="0" smtClean="0"/>
                        <a:t> B3, kwas pantotenowy</a:t>
                      </a:r>
                      <a:endParaRPr lang="pl-PL" sz="16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pl-PL" sz="1600" dirty="0" smtClean="0"/>
                        <a:t>Cynk, miedź, żelazo</a:t>
                      </a:r>
                      <a:endParaRPr lang="pl-PL" sz="16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52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altLang="pl-PL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Regulacja  odpowiedzi  immunologicznej  przez  witaminy  w  jelitach</a:t>
            </a:r>
            <a:endParaRPr lang="pl-PL" altLang="pl-PL" sz="24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2" descr="vitamins_GALT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293" y="1451161"/>
            <a:ext cx="73152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99222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608484" y="486889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Ciąża  a  wtórne  niedobory  immunologiczne</a:t>
            </a:r>
            <a:endParaRPr lang="pl-PL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1858038" y="4445199"/>
            <a:ext cx="8528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W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okresie ciąży obserwuje się zarówno zwiększoną zapadalność na choroby o etiologii wirusowej, jak również nasilenie ich rozwoju.</a:t>
            </a:r>
          </a:p>
        </p:txBody>
      </p:sp>
      <p:sp>
        <p:nvSpPr>
          <p:cNvPr id="6" name="Prostokąt 5"/>
          <p:cNvSpPr/>
          <p:nvPr/>
        </p:nvSpPr>
        <p:spPr>
          <a:xfrm>
            <a:off x="1774190" y="1900838"/>
            <a:ext cx="86125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Spadek odporności na zakażenia, przede wszystkim wirusowe, obserwowany jest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kobiet w ciąży. 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1869440" y="2965533"/>
            <a:ext cx="85172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okres ciąży związany jest ze zmianami zachodzącymi w układzie immunologicznym. Zmiany te dotyczą przede wszystkim odpowiedzi komórkowej, która to właśnie w największym stopniu odpowiada za zwalczanie infekcji wirusowych.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3872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608484" y="486889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Stres,  sen  i  dieta  a  wtórne  niedobory  immunologiczne</a:t>
            </a:r>
            <a:endParaRPr lang="pl-PL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1608484" y="2145970"/>
            <a:ext cx="88691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Do wtórnego obniżenia odporności mogą się również przyczynić tak banalne czynniki jak niewystarczająca – niedostosowana do wieku i zapotrzebowania – ilość snu oraz niewłaściwa dieta. 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1608484" y="3069300"/>
            <a:ext cx="8869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Szczególnie jesienią warto zadbać o zdrową, różnorodną dietę, która będzie bogata w witaminy i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przeciwutleniacze.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1608484" y="3849548"/>
            <a:ext cx="88691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Negatywny wpływ na odporność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ma również przewlekły stres, zbyt mała ilość aktywności fizycznej oraz stosowanie używek – szczególnie szkodliwy wpływ na odporność ma palenie papierosów.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9236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Nabyte  niedobory  immunologiczne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213" y="4157914"/>
            <a:ext cx="4564787" cy="2700086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564662" y="1760110"/>
            <a:ext cx="1146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Wtórne niedobory odporności </a:t>
            </a:r>
            <a:r>
              <a:rPr lang="pl-PL" b="1" dirty="0" smtClean="0">
                <a:latin typeface="Arial" panose="020B0604020202020204" pitchFamily="34" charset="0"/>
                <a:cs typeface="Arial" panose="020B0604020202020204" pitchFamily="34" charset="0"/>
              </a:rPr>
              <a:t>mogą wystąpić w każdym wieku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, z jednakową częstością u kobiet i mężczyzn.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1440180" y="2130970"/>
            <a:ext cx="976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latin typeface="Arial" panose="020B0604020202020204" pitchFamily="34" charset="0"/>
                <a:cs typeface="Arial" panose="020B0604020202020204" pitchFamily="34" charset="0"/>
              </a:rPr>
              <a:t>Są one znacznie częstsze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niż stany pierwotnego upośledzenia odpowiedzi immunologicznej.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564662" y="2751073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latin typeface="Arial" panose="020B0604020202020204" pitchFamily="34" charset="0"/>
                <a:cs typeface="Arial" panose="020B0604020202020204" pitchFamily="34" charset="0"/>
              </a:rPr>
              <a:t>Najczęstsze przyczyny to:</a:t>
            </a:r>
            <a:endParaRPr lang="pl-P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1050174" y="4705338"/>
            <a:ext cx="1533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niedożywienie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1051677" y="5997868"/>
            <a:ext cx="119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alkoholizm</a:t>
            </a:r>
            <a:endParaRPr lang="pl-PL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1050174" y="6283634"/>
            <a:ext cx="105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narkotyki</a:t>
            </a:r>
            <a:endParaRPr lang="pl-PL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1050174" y="5381820"/>
            <a:ext cx="108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zakażenia</a:t>
            </a:r>
            <a:endParaRPr lang="pl-PL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1050174" y="3397350"/>
            <a:ext cx="542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l</a:t>
            </a:r>
            <a:r>
              <a:rPr lang="pl-PL" dirty="0" smtClean="0"/>
              <a:t>eczenie środkami immunosupresyjnymi i cytostatykami</a:t>
            </a:r>
            <a:endParaRPr lang="pl-PL" dirty="0"/>
          </a:p>
        </p:txBody>
      </p:sp>
      <p:sp>
        <p:nvSpPr>
          <p:cNvPr id="14" name="pole tekstowe 13"/>
          <p:cNvSpPr txBox="1"/>
          <p:nvPr/>
        </p:nvSpPr>
        <p:spPr>
          <a:xfrm flipH="1">
            <a:off x="1050174" y="4372964"/>
            <a:ext cx="135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nowotwory</a:t>
            </a:r>
            <a:endParaRPr lang="pl-PL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1050174" y="5680553"/>
            <a:ext cx="644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</a:t>
            </a:r>
            <a:r>
              <a:rPr lang="pl-PL" dirty="0" smtClean="0"/>
              <a:t>iąża</a:t>
            </a:r>
            <a:endParaRPr lang="pl-PL" dirty="0"/>
          </a:p>
        </p:txBody>
      </p:sp>
      <p:sp>
        <p:nvSpPr>
          <p:cNvPr id="16" name="pole tekstowe 15"/>
          <p:cNvSpPr txBox="1"/>
          <p:nvPr/>
        </p:nvSpPr>
        <p:spPr>
          <a:xfrm>
            <a:off x="1050174" y="3048130"/>
            <a:ext cx="804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</a:t>
            </a:r>
            <a:r>
              <a:rPr lang="pl-PL" dirty="0" smtClean="0"/>
              <a:t>tany wzmożonego katabolizmu  (po urazach, oparzeniach zabiegach chirurgicznych)</a:t>
            </a:r>
            <a:endParaRPr lang="pl-PL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1050174" y="3735574"/>
            <a:ext cx="326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</a:t>
            </a:r>
            <a:r>
              <a:rPr lang="pl-PL" dirty="0" smtClean="0"/>
              <a:t>aburzenia endokrynologiczne</a:t>
            </a:r>
            <a:endParaRPr lang="pl-PL" dirty="0"/>
          </a:p>
        </p:txBody>
      </p:sp>
      <p:sp>
        <p:nvSpPr>
          <p:cNvPr id="18" name="pole tekstowe 17"/>
          <p:cNvSpPr txBox="1"/>
          <p:nvPr/>
        </p:nvSpPr>
        <p:spPr>
          <a:xfrm>
            <a:off x="1050174" y="4073267"/>
            <a:ext cx="298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</a:t>
            </a:r>
            <a:r>
              <a:rPr lang="pl-PL" dirty="0" smtClean="0"/>
              <a:t>horoby autoimmunologiczne</a:t>
            </a:r>
            <a:endParaRPr lang="pl-PL" dirty="0"/>
          </a:p>
        </p:txBody>
      </p:sp>
      <p:sp>
        <p:nvSpPr>
          <p:cNvPr id="19" name="pole tekstowe 18"/>
          <p:cNvSpPr txBox="1"/>
          <p:nvPr/>
        </p:nvSpPr>
        <p:spPr>
          <a:xfrm>
            <a:off x="1050174" y="5051040"/>
            <a:ext cx="205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n</a:t>
            </a:r>
            <a:r>
              <a:rPr lang="pl-PL" dirty="0" smtClean="0"/>
              <a:t>iewydolność nerek</a:t>
            </a:r>
            <a:endParaRPr lang="pl-PL" dirty="0"/>
          </a:p>
        </p:txBody>
      </p:sp>
      <p:cxnSp>
        <p:nvCxnSpPr>
          <p:cNvPr id="21" name="Łącznik prosty 20"/>
          <p:cNvCxnSpPr>
            <a:stCxn id="16" idx="1"/>
          </p:cNvCxnSpPr>
          <p:nvPr/>
        </p:nvCxnSpPr>
        <p:spPr>
          <a:xfrm flipH="1">
            <a:off x="754380" y="3232796"/>
            <a:ext cx="2957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/>
          <p:cNvCxnSpPr/>
          <p:nvPr/>
        </p:nvCxnSpPr>
        <p:spPr>
          <a:xfrm flipH="1">
            <a:off x="749877" y="3582016"/>
            <a:ext cx="2957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22"/>
          <p:cNvCxnSpPr/>
          <p:nvPr/>
        </p:nvCxnSpPr>
        <p:spPr>
          <a:xfrm flipH="1">
            <a:off x="749877" y="3925966"/>
            <a:ext cx="2957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23"/>
          <p:cNvCxnSpPr/>
          <p:nvPr/>
        </p:nvCxnSpPr>
        <p:spPr>
          <a:xfrm flipH="1">
            <a:off x="752994" y="4248419"/>
            <a:ext cx="2957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24"/>
          <p:cNvCxnSpPr/>
          <p:nvPr/>
        </p:nvCxnSpPr>
        <p:spPr>
          <a:xfrm flipH="1">
            <a:off x="752994" y="4557630"/>
            <a:ext cx="2957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/>
          <p:cNvCxnSpPr/>
          <p:nvPr/>
        </p:nvCxnSpPr>
        <p:spPr>
          <a:xfrm flipH="1">
            <a:off x="749877" y="4880490"/>
            <a:ext cx="2957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26"/>
          <p:cNvCxnSpPr/>
          <p:nvPr/>
        </p:nvCxnSpPr>
        <p:spPr>
          <a:xfrm flipH="1">
            <a:off x="752994" y="5237622"/>
            <a:ext cx="2957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27"/>
          <p:cNvCxnSpPr/>
          <p:nvPr/>
        </p:nvCxnSpPr>
        <p:spPr>
          <a:xfrm flipH="1">
            <a:off x="752994" y="5579832"/>
            <a:ext cx="2957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/>
          <p:cNvCxnSpPr/>
          <p:nvPr/>
        </p:nvCxnSpPr>
        <p:spPr>
          <a:xfrm flipH="1">
            <a:off x="749877" y="5865219"/>
            <a:ext cx="2957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29"/>
          <p:cNvCxnSpPr/>
          <p:nvPr/>
        </p:nvCxnSpPr>
        <p:spPr>
          <a:xfrm flipH="1">
            <a:off x="752994" y="6173020"/>
            <a:ext cx="2957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30"/>
          <p:cNvCxnSpPr/>
          <p:nvPr/>
        </p:nvCxnSpPr>
        <p:spPr>
          <a:xfrm flipH="1">
            <a:off x="752994" y="6468300"/>
            <a:ext cx="2957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ole tekstowe 31"/>
          <p:cNvSpPr txBox="1"/>
          <p:nvPr/>
        </p:nvSpPr>
        <p:spPr>
          <a:xfrm>
            <a:off x="3556084" y="4993784"/>
            <a:ext cx="380005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Osobny problem diagnostyczny i terapeutyczny stanowi zespół nabytego upośledzenia odporności – AIDS.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05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299210" y="2487454"/>
            <a:ext cx="99250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Ważnym problemem jest również </a:t>
            </a:r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nadużywanie antybiotyków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. Często są one stosowane nawet wówczas, gdy nie są potrzebne. Pomimo. że wykazują one działanie przeciwbakteryjne, niestety nierzadko są również stosowane w chorobach wirusowych. Antybiotykoterapia prowadzi do zaburzenia naturalnej flory jelitowej, która to pośrednio wpływa na odporność organizmu. Dlatego też niewłaściwe stosowanie tych leków może doprowadzić do osłabienia odporności organizmu.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608484" y="486889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Antybiotykoterapia</a:t>
            </a:r>
            <a:endParaRPr lang="pl-PL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4120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2757170" y="2813923"/>
            <a:ext cx="67640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Wtórny niedobór odporności wywołują również choroby ogólnoustrojowe, na przykład 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przewlekła niewydolność nerek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także 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choroby </a:t>
            </a:r>
            <a:r>
              <a:rPr lang="pl-PL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nowotworowe.</a:t>
            </a:r>
            <a:endParaRPr lang="pl-PL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1608484" y="486889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Przewlekła  niewydolność  nerek</a:t>
            </a:r>
            <a:endParaRPr lang="pl-PL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2601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Choroby  limfoproliferacyjne</a:t>
            </a:r>
          </a:p>
        </p:txBody>
      </p:sp>
      <p:sp>
        <p:nvSpPr>
          <p:cNvPr id="5" name="Prostokąt 4"/>
          <p:cNvSpPr/>
          <p:nvPr/>
        </p:nvSpPr>
        <p:spPr>
          <a:xfrm>
            <a:off x="1608484" y="3164274"/>
            <a:ext cx="86067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Częstą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też przyczyną deficytów odporności są choroby limfoproliferacyjne, w tym </a:t>
            </a:r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przewlekła białaczka limfocytowa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(PBL) czy </a:t>
            </a:r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szpiczak </a:t>
            </a:r>
            <a:r>
              <a:rPr lang="pl-PL" b="1" dirty="0" err="1">
                <a:latin typeface="Arial" panose="020B0604020202020204" pitchFamily="34" charset="0"/>
                <a:cs typeface="Arial" panose="020B0604020202020204" pitchFamily="34" charset="0"/>
              </a:rPr>
              <a:t>plazmocytowy</a:t>
            </a:r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(MM). </a:t>
            </a:r>
            <a:endParaRPr lang="pl-PL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1615498" y="1717130"/>
            <a:ext cx="88621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Zakażenia w WNO nawracają i najczęściej mają ciężki przebieg.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Jedną z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 najczęstszych przyczyn WNO stanowi leczenie immunosupresyjne, powszechnie stosowane w wielu chorobach. Coraz częściej WNO jest następstwem powikłania po leczeniu biologicznym, ingerującym w funkcjonowanie układu odpornościowego. 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834765" y="6021066"/>
            <a:ext cx="11029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Zastosowanie chemioterapii w leczeniu chorób nowotworowych może powodować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neutropenię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i niedobory przeciwciał, co znacznie zwiększa ryzyko wystąpienia infekcji.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891998" y="4327357"/>
            <a:ext cx="51545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Hipogammaglobulinemia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(niedobór przeciwciał), występująca w PBL, wiąże się z brakiem prawidłowo funkcjonujących limfocytów B. 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7078663" y="4327357"/>
            <a:ext cx="47856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 MM intensywnie produkowane są białka monoklonalne, natomiast niewiele może być przeciwciał prawidłowych, spełniających swoje funkcje.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Łącznik prosty ze strzałką 10"/>
          <p:cNvCxnSpPr/>
          <p:nvPr/>
        </p:nvCxnSpPr>
        <p:spPr>
          <a:xfrm flipH="1">
            <a:off x="3188970" y="3810605"/>
            <a:ext cx="1017270" cy="395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/>
          <p:cNvCxnSpPr/>
          <p:nvPr/>
        </p:nvCxnSpPr>
        <p:spPr>
          <a:xfrm>
            <a:off x="7078663" y="3871163"/>
            <a:ext cx="1676717" cy="3465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7979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3050547" y="3156928"/>
            <a:ext cx="8639117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Jeżeli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dodamy do tego zaburzenia odpowiedzi komórkowej, niedobory dopełniacza, zaburzenia funkcji granulocytów i inne, możemy rozpoznać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Wtórne Niedobory Odporności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u większości chorych na PBL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11" name="Prostokąt 10"/>
          <p:cNvSpPr/>
          <p:nvPr/>
        </p:nvSpPr>
        <p:spPr>
          <a:xfrm>
            <a:off x="1529773" y="492148"/>
            <a:ext cx="8778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rawdopodobieństwo </a:t>
            </a:r>
            <a:r>
              <a:rPr lang="pl-PL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rozwinięcia </a:t>
            </a:r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NNO </a:t>
            </a:r>
            <a:r>
              <a:rPr lang="pl-PL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 przebiegu </a:t>
            </a:r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chorób limfoproliferacyjnych.</a:t>
            </a:r>
            <a:endParaRPr lang="pl-PL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391131" y="1566066"/>
            <a:ext cx="76670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U chorych na PBL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hipogammaglobulinemia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(niedobory przeciwciał) jest obecna u 20-25 proc. chorych w chwili diagnozy, jeszcze przed leczeniem immunosupresyjnym. U kolejnych 20-40 proc. chorych pojawia się wraz progresją choroby. </a:t>
            </a:r>
          </a:p>
        </p:txBody>
      </p:sp>
      <p:sp>
        <p:nvSpPr>
          <p:cNvPr id="3" name="Prostokąt 2"/>
          <p:cNvSpPr/>
          <p:nvPr/>
        </p:nvSpPr>
        <p:spPr>
          <a:xfrm>
            <a:off x="1799884" y="4688546"/>
            <a:ext cx="74469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Podobnie jest u chorych na MM – tutaj niedobory prawidłowych przeciwciał występują u prawie 90 proc. pacjentów. W tych chorobach (PBL i MM) najczęściej stosujemy substytucje immunoglobulin pobranych od zdrowych dawców.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6377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Nabyte  niedobory  immunologiczne</a:t>
            </a:r>
          </a:p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diagnostyka</a:t>
            </a:r>
          </a:p>
        </p:txBody>
      </p:sp>
      <p:sp>
        <p:nvSpPr>
          <p:cNvPr id="5" name="Prostokąt 4"/>
          <p:cNvSpPr/>
          <p:nvPr/>
        </p:nvSpPr>
        <p:spPr>
          <a:xfrm>
            <a:off x="2240280" y="1859340"/>
            <a:ext cx="6903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Diagnostyka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NNO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jest zbliżona do PNO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poza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badaniami genetycznymi, które wykonujemy w przypadku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PNO. 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1804093" y="5571002"/>
            <a:ext cx="892867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W DALSZYM ETAPIE NALEŻY PRZEPROWADZIĆ OCENĘ POZIOMU IMMUNOGLOBULIN, SUBPOPULACJI LIMFOCYTÓW I INNE SPECJALISTYCZNE BADANIA, ZALEŻNIE OD RODZAJU NIEDOBORU.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5692140" y="402919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Wstępna ocena, poza dokładnie zebranym wywiadem i badaniem fizykalnym, polega na wykonaniu takich badań jak </a:t>
            </a:r>
            <a:r>
              <a:rPr lang="pl-PL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morfologia krwi z rozmazem </a:t>
            </a:r>
            <a:r>
              <a:rPr lang="pl-PL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białokrwinkowym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elektroforeza białek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Prostokąt 7"/>
          <p:cNvSpPr/>
          <p:nvPr/>
        </p:nvSpPr>
        <p:spPr>
          <a:xfrm>
            <a:off x="878263" y="2864957"/>
            <a:ext cx="58882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Podejrzenie niedoboru odporności należy diagnozować możliwie szybko, wykonując </a:t>
            </a:r>
            <a:r>
              <a:rPr lang="pl-PL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badania oceniające poszczególne składowe odpowiedzi odpornościowej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19694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437034" y="2311807"/>
            <a:ext cx="9341456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Z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definicji genetyczne przyczyny mają pierwotne niedobory odporności. W przypadku wtórnych mogłaby to być sytuacja, gdy zaburzenie genetyczne nie dotyczące żadnego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genu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związanego z reakcjami odpornościowymi prowadzi do takiej zmiany w organizmie, która wywołuje wtórny niedobór odporności.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529773" y="492148"/>
            <a:ext cx="8778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Nabyte  niedobory  immunologiczne</a:t>
            </a:r>
          </a:p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genetyka</a:t>
            </a:r>
            <a:endParaRPr lang="pl-PL" sz="24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919377" y="4753501"/>
            <a:ext cx="4617345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l-PL" b="1" dirty="0" smtClean="0"/>
              <a:t>Przykładem </a:t>
            </a:r>
            <a:r>
              <a:rPr lang="pl-PL" b="1" dirty="0"/>
              <a:t>może być zespół Downa: częsta </a:t>
            </a:r>
            <a:r>
              <a:rPr lang="pl-PL" b="1" dirty="0" smtClean="0"/>
              <a:t>niewydolność </a:t>
            </a:r>
            <a:r>
              <a:rPr lang="pl-PL" b="1" dirty="0"/>
              <a:t>immunologiczna, infekcje itd., ale bez bezpośrednich dowodów na podłoże genetyczne niedoborów </a:t>
            </a:r>
            <a:r>
              <a:rPr lang="pl-PL" b="1" dirty="0" smtClean="0"/>
              <a:t>odporności. </a:t>
            </a:r>
            <a:endParaRPr lang="pl-PL" dirty="0"/>
          </a:p>
        </p:txBody>
      </p:sp>
      <p:sp>
        <p:nvSpPr>
          <p:cNvPr id="9" name="AutoShape 2" descr="corresponding author"/>
          <p:cNvSpPr>
            <a:spLocks noChangeAspect="1" noChangeArrowheads="1"/>
          </p:cNvSpPr>
          <p:nvPr/>
        </p:nvSpPr>
        <p:spPr bwMode="auto">
          <a:xfrm>
            <a:off x="1925638" y="-503238"/>
            <a:ext cx="6667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4" name="pole tekstowe 13"/>
          <p:cNvSpPr txBox="1"/>
          <p:nvPr/>
        </p:nvSpPr>
        <p:spPr>
          <a:xfrm>
            <a:off x="6405782" y="4014837"/>
            <a:ext cx="550516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b="1" dirty="0" err="1" smtClean="0"/>
              <a:t>Dystrofi</a:t>
            </a:r>
            <a:r>
              <a:rPr lang="pl-PL" b="1" dirty="0" smtClean="0"/>
              <a:t> miotonicznej typu 1 (MD1)towarzyszy </a:t>
            </a:r>
            <a:r>
              <a:rPr lang="pl-PL" b="1" dirty="0" err="1" smtClean="0"/>
              <a:t>hypogammaglobulinemia</a:t>
            </a:r>
            <a:r>
              <a:rPr lang="pl-PL" b="1" dirty="0" smtClean="0"/>
              <a:t>.</a:t>
            </a:r>
          </a:p>
          <a:p>
            <a:r>
              <a:rPr lang="pl-PL" b="1" dirty="0" smtClean="0"/>
              <a:t>MD1 jest oczywiście warunkowana genetycznie, ale skojarzona z nią </a:t>
            </a:r>
            <a:r>
              <a:rPr lang="pl-PL" b="1" dirty="0" err="1" smtClean="0"/>
              <a:t>hipogammaglobulinemia</a:t>
            </a:r>
            <a:r>
              <a:rPr lang="pl-PL" b="1" dirty="0" smtClean="0"/>
              <a:t> nie ma na razie statusu pierwotnego niedoboru odporności.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19200092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651441" y="2630476"/>
            <a:ext cx="853490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Prezentacja  powstała  na  podstawie  dostępnej  </a:t>
            </a:r>
            <a:endParaRPr lang="pl-PL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l-PL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literatury  i  danych  z  </a:t>
            </a:r>
            <a:r>
              <a:rPr lang="pl-PL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internetu.</a:t>
            </a:r>
            <a:endParaRPr lang="pl-PL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45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457854" y="249560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 O  N  I  E  C</a:t>
            </a:r>
          </a:p>
        </p:txBody>
      </p:sp>
      <p:sp>
        <p:nvSpPr>
          <p:cNvPr id="5" name="pole tekstowe 4"/>
          <p:cNvSpPr txBox="1"/>
          <p:nvPr/>
        </p:nvSpPr>
        <p:spPr>
          <a:xfrm flipH="1">
            <a:off x="4107149" y="3469094"/>
            <a:ext cx="347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latin typeface="Arial" panose="020B0604020202020204" pitchFamily="34" charset="0"/>
                <a:cs typeface="Arial" panose="020B0604020202020204" pitchFamily="34" charset="0"/>
              </a:rPr>
              <a:t>D z i ę k u j ę    z a    u w a g ę 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37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zaokrąglony 11"/>
          <p:cNvSpPr/>
          <p:nvPr/>
        </p:nvSpPr>
        <p:spPr>
          <a:xfrm>
            <a:off x="289855" y="5827824"/>
            <a:ext cx="5936872" cy="7694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529773" y="492148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Nabyte  niedobory  immunologiczne</a:t>
            </a:r>
          </a:p>
        </p:txBody>
      </p:sp>
      <p:sp>
        <p:nvSpPr>
          <p:cNvPr id="5" name="Prostokąt 4"/>
          <p:cNvSpPr/>
          <p:nvPr/>
        </p:nvSpPr>
        <p:spPr>
          <a:xfrm>
            <a:off x="491865" y="2003954"/>
            <a:ext cx="4930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Nabyte niedobory immunologiczne najczęściej mają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charakter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mieszany czyli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dotyczą:  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8068686" y="5621190"/>
            <a:ext cx="38537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Z literatury naukowej wynika, że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NNO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stanowią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ok. 50-60% wszystkich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niedoborów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odporności.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289854" y="5836635"/>
            <a:ext cx="2637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Nabyte </a:t>
            </a:r>
          </a:p>
          <a:p>
            <a:pPr algn="ctr"/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niedobory odporności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589467" y="5836634"/>
            <a:ext cx="2637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Wtórne </a:t>
            </a:r>
          </a:p>
          <a:p>
            <a:pPr algn="ctr"/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niedobory odporności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3000848" y="5827824"/>
            <a:ext cx="51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pl-PL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942168" y="3330317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odpowiedzi swoistej </a:t>
            </a:r>
          </a:p>
        </p:txBody>
      </p:sp>
      <p:sp>
        <p:nvSpPr>
          <p:cNvPr id="14" name="Prostokąt 13"/>
          <p:cNvSpPr/>
          <p:nvPr/>
        </p:nvSpPr>
        <p:spPr>
          <a:xfrm>
            <a:off x="3942168" y="4228717"/>
            <a:ext cx="6365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dpowiedzi nieswoistej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(np. zaburzenia układu dopełniacza).</a:t>
            </a:r>
          </a:p>
        </p:txBody>
      </p:sp>
      <p:cxnSp>
        <p:nvCxnSpPr>
          <p:cNvPr id="17" name="Łącznik prosty ze strzałką 16"/>
          <p:cNvCxnSpPr>
            <a:stCxn id="13" idx="3"/>
          </p:cNvCxnSpPr>
          <p:nvPr/>
        </p:nvCxnSpPr>
        <p:spPr>
          <a:xfrm flipV="1">
            <a:off x="6229974" y="3212117"/>
            <a:ext cx="939960" cy="3028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ze strzałką 18"/>
          <p:cNvCxnSpPr>
            <a:stCxn id="13" idx="3"/>
          </p:cNvCxnSpPr>
          <p:nvPr/>
        </p:nvCxnSpPr>
        <p:spPr>
          <a:xfrm>
            <a:off x="6229974" y="3514983"/>
            <a:ext cx="939960" cy="2684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rostokąt 19"/>
          <p:cNvSpPr/>
          <p:nvPr/>
        </p:nvSpPr>
        <p:spPr>
          <a:xfrm>
            <a:off x="7191776" y="2946397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humoralnej</a:t>
            </a:r>
            <a:endParaRPr lang="pl-PL" dirty="0"/>
          </a:p>
        </p:txBody>
      </p:sp>
      <p:sp>
        <p:nvSpPr>
          <p:cNvPr id="21" name="Prostokąt 20"/>
          <p:cNvSpPr/>
          <p:nvPr/>
        </p:nvSpPr>
        <p:spPr>
          <a:xfrm>
            <a:off x="7216181" y="3576319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komórkowej</a:t>
            </a:r>
            <a:endParaRPr lang="pl-PL" dirty="0"/>
          </a:p>
        </p:txBody>
      </p:sp>
      <p:grpSp>
        <p:nvGrpSpPr>
          <p:cNvPr id="30" name="Grupa 29"/>
          <p:cNvGrpSpPr/>
          <p:nvPr/>
        </p:nvGrpSpPr>
        <p:grpSpPr>
          <a:xfrm>
            <a:off x="2848865" y="3494424"/>
            <a:ext cx="1047056" cy="898400"/>
            <a:chOff x="3169860" y="3514983"/>
            <a:chExt cx="565961" cy="898400"/>
          </a:xfrm>
        </p:grpSpPr>
        <p:cxnSp>
          <p:nvCxnSpPr>
            <p:cNvPr id="27" name="Łącznik prosty ze strzałką 26"/>
            <p:cNvCxnSpPr>
              <a:endCxn id="13" idx="1"/>
            </p:cNvCxnSpPr>
            <p:nvPr/>
          </p:nvCxnSpPr>
          <p:spPr>
            <a:xfrm flipV="1">
              <a:off x="3169860" y="3514983"/>
              <a:ext cx="565960" cy="4306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Łącznik prosty ze strzałką 28"/>
            <p:cNvCxnSpPr>
              <a:endCxn id="14" idx="1"/>
            </p:cNvCxnSpPr>
            <p:nvPr/>
          </p:nvCxnSpPr>
          <p:spPr>
            <a:xfrm>
              <a:off x="3169861" y="3945651"/>
              <a:ext cx="565960" cy="46773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057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1608484" y="486889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Główne  cechy  nabytych niedoborów immunologicznych.</a:t>
            </a:r>
            <a:endParaRPr lang="pl-PL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1759613" y="2465924"/>
            <a:ext cx="88931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―"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tórne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niedobory odporności, powstają w wyniku innych występujących chorób, stanów, jak również zastosowanego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leczenia, </a:t>
            </a:r>
          </a:p>
          <a:p>
            <a:pPr algn="just"/>
            <a:endParaRPr lang="pl-P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―"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odróżnieniu od pierwotnych niedoborów odporności, wtórne niedobory odporności często ustępują po usunięciu ich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przyczyny, </a:t>
            </a:r>
          </a:p>
          <a:p>
            <a:pPr algn="just"/>
            <a:endParaRPr lang="pl-P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―"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tórne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niedobory odporności najczęściej są konsekwencją leczenia immunosupresyjnego – a więc takiego, którego celem jest osłabienie aktywności układu immunologicznego. </a:t>
            </a:r>
          </a:p>
        </p:txBody>
      </p:sp>
      <p:sp>
        <p:nvSpPr>
          <p:cNvPr id="8" name="Prostokąt 7"/>
          <p:cNvSpPr/>
          <p:nvPr/>
        </p:nvSpPr>
        <p:spPr>
          <a:xfrm>
            <a:off x="2586038" y="341546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2586037" y="4685040"/>
            <a:ext cx="6096001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6148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3010484" y="2766429"/>
            <a:ext cx="3764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―"/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wirusami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(np. HSV, odry, EBV), </a:t>
            </a:r>
            <a:endParaRPr lang="pl-P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―"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akteriami (gruźlica), </a:t>
            </a:r>
          </a:p>
          <a:p>
            <a:pPr marL="285750" indent="-285750">
              <a:buFont typeface="Arial" panose="020B0604020202020204" pitchFamily="34" charset="0"/>
              <a:buChar char="―"/>
            </a:pP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pasożytami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(np. malaria). </a:t>
            </a:r>
            <a:endParaRPr lang="pl-PL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7" name="Prostokąt 6"/>
          <p:cNvSpPr/>
          <p:nvPr/>
        </p:nvSpPr>
        <p:spPr>
          <a:xfrm>
            <a:off x="1608484" y="486889"/>
            <a:ext cx="8778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Infekcje  wirusowe,  bakteryjne  i  pasożytnicze</a:t>
            </a:r>
            <a:endParaRPr lang="pl-PL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1149818" y="2281741"/>
            <a:ext cx="7037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Do obniżenia odporności może dojść również na skutek różnych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zakażeń: 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1149818" y="4324191"/>
            <a:ext cx="105398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Jedną z chorób związanych z nabytymi niedoborami odporności jest AIDS. Jest to zespół objawów wielu chorób, które pojawiają się w wyniku upośledzenia odporności. Do zachorowania na AIDS dochodzi poprzez zakażenie wirusem HIV. </a:t>
            </a:r>
          </a:p>
        </p:txBody>
      </p:sp>
    </p:spTree>
    <p:extLst>
      <p:ext uri="{BB962C8B-B14F-4D97-AF65-F5344CB8AC3E}">
        <p14:creationId xmlns:p14="http://schemas.microsoft.com/office/powerpoint/2010/main" val="172180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raz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509" y="2797326"/>
            <a:ext cx="5149031" cy="3239035"/>
          </a:xfrm>
          <a:prstGeom prst="rect">
            <a:avLst/>
          </a:prstGeom>
        </p:spPr>
      </p:pic>
      <p:sp>
        <p:nvSpPr>
          <p:cNvPr id="3" name="Prostokąt 2"/>
          <p:cNvSpPr/>
          <p:nvPr/>
        </p:nvSpPr>
        <p:spPr>
          <a:xfrm>
            <a:off x="1471279" y="1595941"/>
            <a:ext cx="91700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Zakażenie HSV jest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latentne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, utrzymuje się w organizmie przez wiele lat. Zwykle po przebyciu zakażenia wirus pozostaje w komórkach w stanie tzw. uśpienia. Zaburzenia funkcji układu odpornościowego powodują reaktywację zakażenia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7" name="Prostokąt 6"/>
          <p:cNvSpPr/>
          <p:nvPr/>
        </p:nvSpPr>
        <p:spPr>
          <a:xfrm>
            <a:off x="1608484" y="486889"/>
            <a:ext cx="8778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Wirus  opryszczki  </a:t>
            </a:r>
          </a:p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pl-PL" sz="2400" b="1" i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Herpes</a:t>
            </a:r>
            <a:r>
              <a:rPr lang="pl-PL" sz="24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l-PL" sz="2400" b="1" i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simplex</a:t>
            </a:r>
            <a:r>
              <a:rPr lang="pl-PL" sz="24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4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400" b="1" i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virus</a:t>
            </a:r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(HSV)</a:t>
            </a:r>
            <a:endParaRPr lang="pl-PL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340760" y="3110550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Patofizjologia.</a:t>
            </a:r>
          </a:p>
        </p:txBody>
      </p:sp>
      <p:sp>
        <p:nvSpPr>
          <p:cNvPr id="12" name="Prostokąt 11"/>
          <p:cNvSpPr/>
          <p:nvPr/>
        </p:nvSpPr>
        <p:spPr>
          <a:xfrm>
            <a:off x="330201" y="3520930"/>
            <a:ext cx="62763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Wirus replikuje się wewnątrzkomórkowo, głównie w komórkach śródbłonka naczyń skóry, prowadząc do ich martwicy. Zakażenie może mieć charakter zakażenia pierwotnego u osób, które dotychczas nie chorowały lub nawrotowego, po różnie długim okresie utajenia, które zależy od stanu układu odpornościowego chorego. </a:t>
            </a:r>
            <a:endParaRPr lang="pl-PL" dirty="0"/>
          </a:p>
        </p:txBody>
      </p:sp>
      <p:sp>
        <p:nvSpPr>
          <p:cNvPr id="14" name="Prostokąt 13"/>
          <p:cNvSpPr/>
          <p:nvPr/>
        </p:nvSpPr>
        <p:spPr>
          <a:xfrm>
            <a:off x="340760" y="5386357"/>
            <a:ext cx="62657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Do nawrotu infekcji mogą prowadzić różne bodźce: nasłonecznienie, infekcje wirusowe lub bakteryjne (np. posocznica), stres lub przemęczenie.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5922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5" y="232122"/>
            <a:ext cx="1116619" cy="1382333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08" y="289874"/>
            <a:ext cx="1212056" cy="1306067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608484" y="486889"/>
            <a:ext cx="8778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Wirus  opryszczki  </a:t>
            </a:r>
          </a:p>
          <a:p>
            <a:pPr algn="ctr"/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pl-PL" sz="2400" b="1" i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Herpes</a:t>
            </a:r>
            <a:r>
              <a:rPr lang="pl-PL" sz="24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l-PL" sz="2400" b="1" i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simplex</a:t>
            </a:r>
            <a:r>
              <a:rPr lang="pl-PL" sz="24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4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400" b="1" i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virus</a:t>
            </a:r>
            <a:r>
              <a:rPr lang="pl-PL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(HSV)</a:t>
            </a:r>
            <a:endParaRPr lang="pl-PL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6450250" y="3368219"/>
            <a:ext cx="52394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eplikacja wirusa HSV trwa nieprzerwanie.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Niewielkie ilości cząstek wirusa nie powodują zmian martwiczych w skórze. Pod wpływem bodźców zewnętrznych replikacja wirusów ulega nasileniu, powodując zmiany martwicze w skórze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Przy </a:t>
            </a:r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osłabieniu układu odpornościowego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oraz uszkodzeniu śródbłonków naczyń w okresie wiremii może wystąpić nietypowa lokalizacja wirusów w innych narządach, np. wątrobie, sercu, nerkach, mózgu itp.</a:t>
            </a:r>
          </a:p>
        </p:txBody>
      </p:sp>
      <p:sp>
        <p:nvSpPr>
          <p:cNvPr id="8" name="Prostokąt 7"/>
          <p:cNvSpPr/>
          <p:nvPr/>
        </p:nvSpPr>
        <p:spPr>
          <a:xfrm>
            <a:off x="3684599" y="1911715"/>
            <a:ext cx="491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Istnieją dwa mechanizmy reaktywacji HSV: </a:t>
            </a:r>
            <a:endParaRPr lang="pl-PL" b="1" dirty="0"/>
          </a:p>
        </p:txBody>
      </p:sp>
      <p:sp>
        <p:nvSpPr>
          <p:cNvPr id="9" name="Prostokąt 8"/>
          <p:cNvSpPr/>
          <p:nvPr/>
        </p:nvSpPr>
        <p:spPr>
          <a:xfrm>
            <a:off x="2415731" y="2917481"/>
            <a:ext cx="191597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Teoria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statyczna </a:t>
            </a:r>
            <a:endParaRPr lang="pl-PL" dirty="0"/>
          </a:p>
        </p:txBody>
      </p:sp>
      <p:sp>
        <p:nvSpPr>
          <p:cNvPr id="10" name="Prostokąt 9"/>
          <p:cNvSpPr/>
          <p:nvPr/>
        </p:nvSpPr>
        <p:spPr>
          <a:xfrm>
            <a:off x="7704277" y="2878880"/>
            <a:ext cx="210833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Teoria dynamiczna</a:t>
            </a:r>
            <a:endParaRPr lang="pl-PL" dirty="0"/>
          </a:p>
        </p:txBody>
      </p:sp>
      <p:sp>
        <p:nvSpPr>
          <p:cNvPr id="11" name="Prostokąt 10"/>
          <p:cNvSpPr/>
          <p:nvPr/>
        </p:nvSpPr>
        <p:spPr>
          <a:xfrm>
            <a:off x="500149" y="3368219"/>
            <a:ext cx="51822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Wirusy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HSV pozostające w integracji z genomem DNA komórki gospodarza pod wpływem bodźców zewnętrznych replikują się i wydostają się z komórki. Następnie przemieszczają się odśrodkowo, wzdłuż aksonów do zakończeń nerwowych w skórze, zakażając komórki naskórka lub błon śluzowych. </a:t>
            </a:r>
            <a:endParaRPr lang="pl-PL" dirty="0"/>
          </a:p>
        </p:txBody>
      </p:sp>
      <p:cxnSp>
        <p:nvCxnSpPr>
          <p:cNvPr id="13" name="Łącznik prosty ze strzałką 12"/>
          <p:cNvCxnSpPr/>
          <p:nvPr/>
        </p:nvCxnSpPr>
        <p:spPr>
          <a:xfrm flipH="1">
            <a:off x="3684599" y="2281047"/>
            <a:ext cx="1997814" cy="5792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/>
          <p:cNvCxnSpPr/>
          <p:nvPr/>
        </p:nvCxnSpPr>
        <p:spPr>
          <a:xfrm>
            <a:off x="6697980" y="2281047"/>
            <a:ext cx="1725930" cy="5521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88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</TotalTime>
  <Words>4120</Words>
  <Application>Microsoft Office PowerPoint</Application>
  <PresentationFormat>Panoramiczny</PresentationFormat>
  <Paragraphs>398</Paragraphs>
  <Slides>47</Slides>
  <Notes>14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Symbol</vt:lpstr>
      <vt:lpstr>Times New Roman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Użytkownik systemu Windows</dc:creator>
  <cp:lastModifiedBy>Użytkownik systemu Windows</cp:lastModifiedBy>
  <cp:revision>68</cp:revision>
  <dcterms:created xsi:type="dcterms:W3CDTF">2020-08-12T11:14:58Z</dcterms:created>
  <dcterms:modified xsi:type="dcterms:W3CDTF">2020-09-18T21:19:41Z</dcterms:modified>
</cp:coreProperties>
</file>