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3"/>
  </p:notesMasterIdLst>
  <p:sldIdLst>
    <p:sldId id="256" r:id="rId5"/>
    <p:sldId id="257" r:id="rId6"/>
    <p:sldId id="258" r:id="rId7"/>
    <p:sldId id="259" r:id="rId8"/>
    <p:sldId id="264" r:id="rId9"/>
    <p:sldId id="260" r:id="rId10"/>
    <p:sldId id="262" r:id="rId11"/>
    <p:sldId id="265" r:id="rId12"/>
    <p:sldId id="261" r:id="rId13"/>
    <p:sldId id="266" r:id="rId14"/>
    <p:sldId id="263" r:id="rId15"/>
    <p:sldId id="267" r:id="rId16"/>
    <p:sldId id="268" r:id="rId17"/>
    <p:sldId id="276" r:id="rId18"/>
    <p:sldId id="269" r:id="rId19"/>
    <p:sldId id="270" r:id="rId20"/>
    <p:sldId id="271" r:id="rId21"/>
    <p:sldId id="273" r:id="rId22"/>
    <p:sldId id="272" r:id="rId23"/>
    <p:sldId id="288" r:id="rId24"/>
    <p:sldId id="287" r:id="rId25"/>
    <p:sldId id="278" r:id="rId26"/>
    <p:sldId id="279" r:id="rId27"/>
    <p:sldId id="280" r:id="rId28"/>
    <p:sldId id="277" r:id="rId29"/>
    <p:sldId id="281" r:id="rId30"/>
    <p:sldId id="275" r:id="rId31"/>
    <p:sldId id="286" r:id="rId32"/>
    <p:sldId id="289" r:id="rId33"/>
    <p:sldId id="290" r:id="rId34"/>
    <p:sldId id="292" r:id="rId35"/>
    <p:sldId id="293" r:id="rId36"/>
    <p:sldId id="291" r:id="rId37"/>
    <p:sldId id="274" r:id="rId38"/>
    <p:sldId id="304" r:id="rId39"/>
    <p:sldId id="295" r:id="rId40"/>
    <p:sldId id="300" r:id="rId41"/>
    <p:sldId id="297" r:id="rId42"/>
    <p:sldId id="301" r:id="rId43"/>
    <p:sldId id="296" r:id="rId44"/>
    <p:sldId id="302" r:id="rId45"/>
    <p:sldId id="298" r:id="rId46"/>
    <p:sldId id="303" r:id="rId47"/>
    <p:sldId id="283" r:id="rId48"/>
    <p:sldId id="294" r:id="rId49"/>
    <p:sldId id="284" r:id="rId50"/>
    <p:sldId id="285" r:id="rId51"/>
    <p:sldId id="299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pertina" id="{2D2459EB-818D-4B84-A1BA-2E4A49086685}">
          <p14:sldIdLst>
            <p14:sldId id="256"/>
          </p14:sldIdLst>
        </p14:section>
        <p14:section name="Indice" id="{C5B5BA7C-C3C8-4CDF-96F6-80EFA8A22CE9}">
          <p14:sldIdLst>
            <p14:sldId id="257"/>
          </p14:sldIdLst>
        </p14:section>
        <p14:section name="Dinamica" id="{7B2A9F9C-3603-432E-8906-25FDAEE99394}">
          <p14:sldIdLst>
            <p14:sldId id="258"/>
            <p14:sldId id="259"/>
            <p14:sldId id="264"/>
            <p14:sldId id="260"/>
            <p14:sldId id="262"/>
            <p14:sldId id="265"/>
            <p14:sldId id="261"/>
            <p14:sldId id="266"/>
            <p14:sldId id="263"/>
            <p14:sldId id="267"/>
            <p14:sldId id="268"/>
            <p14:sldId id="276"/>
            <p14:sldId id="269"/>
            <p14:sldId id="270"/>
            <p14:sldId id="271"/>
            <p14:sldId id="273"/>
            <p14:sldId id="272"/>
          </p14:sldIdLst>
        </p14:section>
        <p14:section name="Motore" id="{83F1475F-8513-4EF8-AF89-BC7B34A60368}">
          <p14:sldIdLst>
            <p14:sldId id="288"/>
            <p14:sldId id="287"/>
          </p14:sldIdLst>
        </p14:section>
        <p14:section name="Controllo" id="{D446BB64-910E-4FD0-AD94-0997DAC05038}">
          <p14:sldIdLst>
            <p14:sldId id="278"/>
            <p14:sldId id="279"/>
            <p14:sldId id="280"/>
            <p14:sldId id="277"/>
            <p14:sldId id="281"/>
            <p14:sldId id="275"/>
            <p14:sldId id="286"/>
          </p14:sldIdLst>
        </p14:section>
        <p14:section name="Sensori" id="{CF5D2FF9-241A-4BD7-8E00-D928E7497F65}">
          <p14:sldIdLst>
            <p14:sldId id="289"/>
            <p14:sldId id="290"/>
            <p14:sldId id="292"/>
            <p14:sldId id="293"/>
            <p14:sldId id="291"/>
          </p14:sldIdLst>
        </p14:section>
        <p14:section name="Simulazione" id="{29889301-2CD6-4851-ADFB-AAEF2EDAEE68}">
          <p14:sldIdLst>
            <p14:sldId id="274"/>
            <p14:sldId id="304"/>
            <p14:sldId id="295"/>
            <p14:sldId id="300"/>
            <p14:sldId id="297"/>
            <p14:sldId id="301"/>
            <p14:sldId id="296"/>
            <p14:sldId id="302"/>
            <p14:sldId id="298"/>
            <p14:sldId id="303"/>
          </p14:sldIdLst>
        </p14:section>
        <p14:section name="OPC-UA" id="{E1A3AC7B-9ED1-40BB-925B-A91AAC4EB3C9}">
          <p14:sldIdLst>
            <p14:sldId id="283"/>
            <p14:sldId id="294"/>
          </p14:sldIdLst>
        </p14:section>
        <p14:section name="XENOMAI" id="{87973710-F32B-48E2-A9A5-527710D2EAB9}">
          <p14:sldIdLst>
            <p14:sldId id="284"/>
            <p14:sldId id="285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" initials="A" lastIdx="1" clrIdx="0">
    <p:extLst>
      <p:ext uri="{19B8F6BF-5375-455C-9EA6-DF929625EA0E}">
        <p15:presenceInfo xmlns:p15="http://schemas.microsoft.com/office/powerpoint/2012/main" userId="Andre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D34ACE-C58F-4AF2-A96C-36C0031D66F7}" v="3661" dt="2020-09-14T19:38:30.858"/>
    <p1510:client id="{CB795147-93EA-440B-8891-FDD49A92A378}" v="6306" dt="2020-09-14T19:32:16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66070-9297-4521-A6B5-282548132514}" type="datetimeFigureOut">
              <a:rPr lang="it-IT" smtClean="0"/>
              <a:t>14/09/2020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305B5-FA3E-4862-8729-90F4D22F76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362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305B5-FA3E-4862-8729-90F4D22F7608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4056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305B5-FA3E-4862-8729-90F4D22F7608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0667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Meno rumorosa rispetto a simulazione in </a:t>
            </a:r>
            <a:r>
              <a:rPr lang="it-IT" dirty="0" err="1"/>
              <a:t>Kalman</a:t>
            </a:r>
            <a:r>
              <a:rPr lang="it-IT" dirty="0"/>
              <a:t> (cambiati alcuni parametri sul rumore)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305B5-FA3E-4862-8729-90F4D22F7608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5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F55A-CEB9-4B97-A133-E84C058710A4}" type="datetimeFigureOut">
              <a:rPr lang="it-IT" smtClean="0"/>
              <a:t>14/09/2020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6A09BE3-4D0B-4B00-8B50-E8950E6638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165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F55A-CEB9-4B97-A133-E84C058710A4}" type="datetimeFigureOut">
              <a:rPr lang="it-IT" smtClean="0"/>
              <a:t>14/09/2020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A09BE3-4D0B-4B00-8B50-E8950E6638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43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F55A-CEB9-4B97-A133-E84C058710A4}" type="datetimeFigureOut">
              <a:rPr lang="it-IT" smtClean="0"/>
              <a:t>14/09/2020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A09BE3-4D0B-4B00-8B50-E8950E6638B9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906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F55A-CEB9-4B97-A133-E84C058710A4}" type="datetimeFigureOut">
              <a:rPr lang="it-IT" smtClean="0"/>
              <a:t>14/09/2020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A09BE3-4D0B-4B00-8B50-E8950E6638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9917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F55A-CEB9-4B97-A133-E84C058710A4}" type="datetimeFigureOut">
              <a:rPr lang="it-IT" smtClean="0"/>
              <a:t>14/09/2020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A09BE3-4D0B-4B00-8B50-E8950E6638B9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6039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F55A-CEB9-4B97-A133-E84C058710A4}" type="datetimeFigureOut">
              <a:rPr lang="it-IT" smtClean="0"/>
              <a:t>14/09/2020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A09BE3-4D0B-4B00-8B50-E8950E6638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937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F55A-CEB9-4B97-A133-E84C058710A4}" type="datetimeFigureOut">
              <a:rPr lang="it-IT" smtClean="0"/>
              <a:t>14/09/2020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9BE3-4D0B-4B00-8B50-E8950E6638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5781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F55A-CEB9-4B97-A133-E84C058710A4}" type="datetimeFigureOut">
              <a:rPr lang="it-IT" smtClean="0"/>
              <a:t>14/09/2020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9BE3-4D0B-4B00-8B50-E8950E6638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345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F55A-CEB9-4B97-A133-E84C058710A4}" type="datetimeFigureOut">
              <a:rPr lang="it-IT" smtClean="0"/>
              <a:t>14/09/2020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9BE3-4D0B-4B00-8B50-E8950E6638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5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F55A-CEB9-4B97-A133-E84C058710A4}" type="datetimeFigureOut">
              <a:rPr lang="it-IT" smtClean="0"/>
              <a:t>14/09/2020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A09BE3-4D0B-4B00-8B50-E8950E6638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721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F55A-CEB9-4B97-A133-E84C058710A4}" type="datetimeFigureOut">
              <a:rPr lang="it-IT" smtClean="0"/>
              <a:t>14/09/2020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A09BE3-4D0B-4B00-8B50-E8950E6638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471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F55A-CEB9-4B97-A133-E84C058710A4}" type="datetimeFigureOut">
              <a:rPr lang="it-IT" smtClean="0"/>
              <a:t>14/09/2020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A09BE3-4D0B-4B00-8B50-E8950E6638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957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F55A-CEB9-4B97-A133-E84C058710A4}" type="datetimeFigureOut">
              <a:rPr lang="it-IT" smtClean="0"/>
              <a:t>14/09/2020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9BE3-4D0B-4B00-8B50-E8950E6638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10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F55A-CEB9-4B97-A133-E84C058710A4}" type="datetimeFigureOut">
              <a:rPr lang="it-IT" smtClean="0"/>
              <a:t>14/09/2020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9BE3-4D0B-4B00-8B50-E8950E6638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457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F55A-CEB9-4B97-A133-E84C058710A4}" type="datetimeFigureOut">
              <a:rPr lang="it-IT" smtClean="0"/>
              <a:t>14/09/2020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9BE3-4D0B-4B00-8B50-E8950E6638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638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F55A-CEB9-4B97-A133-E84C058710A4}" type="datetimeFigureOut">
              <a:rPr lang="it-IT" smtClean="0"/>
              <a:t>14/09/2020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A09BE3-4D0B-4B00-8B50-E8950E6638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48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8F55A-CEB9-4B97-A133-E84C058710A4}" type="datetimeFigureOut">
              <a:rPr lang="it-IT" smtClean="0"/>
              <a:t>14/09/2020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6A09BE3-4D0B-4B00-8B50-E8950E6638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56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0.png"/><Relationship Id="rId4" Type="http://schemas.openxmlformats.org/officeDocument/2006/relationships/image" Target="../media/image83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461203-4F07-4896-8F20-78E4AD9A1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3403" y="1554287"/>
            <a:ext cx="5968041" cy="1198857"/>
          </a:xfrm>
        </p:spPr>
        <p:txBody>
          <a:bodyPr/>
          <a:lstStyle/>
          <a:p>
            <a:pPr algn="ctr"/>
            <a:r>
              <a:rPr lang="it-IT"/>
              <a:t>V.A.B.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5D05F6-3558-452C-A9B4-C174A6004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3404" y="2745488"/>
            <a:ext cx="5973932" cy="157198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it-IT" sz="3200" i="1"/>
              <a:t>Modellizzazione e controllo di un veicolo auto bilanciato</a:t>
            </a:r>
          </a:p>
          <a:p>
            <a:pPr algn="ctr"/>
            <a:r>
              <a:rPr lang="it-IT" sz="3200" i="1">
                <a:ea typeface="+mn-lt"/>
                <a:cs typeface="+mn-lt"/>
              </a:rPr>
              <a:t>A.A. 19/20 - Settembre 2020</a:t>
            </a:r>
            <a:endParaRPr lang="it-IT" sz="3200"/>
          </a:p>
        </p:txBody>
      </p:sp>
      <p:pic>
        <p:nvPicPr>
          <p:cNvPr id="1026" name="Picture 2" descr="Segway Italia Srl – Vendita e Assistenza Veicoli Elettrici e Accessori  Segway Ninebot Genny">
            <a:extLst>
              <a:ext uri="{FF2B5EF4-FFF2-40B4-BE49-F238E27FC236}">
                <a16:creationId xmlns:a16="http://schemas.microsoft.com/office/drawing/2014/main" id="{045E1424-080F-40E8-8213-E460F9FDD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249" y="1751428"/>
            <a:ext cx="2738458" cy="437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95762D-9AAE-42AD-BA2A-FB2B052053E6}"/>
              </a:ext>
            </a:extLst>
          </p:cNvPr>
          <p:cNvSpPr txBox="1"/>
          <p:nvPr/>
        </p:nvSpPr>
        <p:spPr>
          <a:xfrm>
            <a:off x="2553419" y="5213231"/>
            <a:ext cx="51585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i="1">
                <a:solidFill>
                  <a:srgbClr val="595959"/>
                </a:solidFill>
              </a:rPr>
              <a:t>Calegari Andrea – 1041183</a:t>
            </a:r>
            <a:endParaRPr lang="it-IT">
              <a:solidFill>
                <a:srgbClr val="000000"/>
              </a:solidFill>
            </a:endParaRPr>
          </a:p>
          <a:p>
            <a:r>
              <a:rPr lang="it-IT" i="1" err="1">
                <a:solidFill>
                  <a:srgbClr val="595959"/>
                </a:solidFill>
              </a:rPr>
              <a:t>Piffari</a:t>
            </a:r>
            <a:r>
              <a:rPr lang="it-IT" i="1">
                <a:solidFill>
                  <a:srgbClr val="595959"/>
                </a:solidFill>
              </a:rPr>
              <a:t> Michele - 1040658</a:t>
            </a:r>
          </a:p>
        </p:txBody>
      </p:sp>
    </p:spTree>
    <p:extLst>
      <p:ext uri="{BB962C8B-B14F-4D97-AF65-F5344CB8AC3E}">
        <p14:creationId xmlns:p14="http://schemas.microsoft.com/office/powerpoint/2010/main" val="3112341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C47871-C0DC-4A7B-935B-FDBE08DD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Modellizzazione – Chassis, Lagrangiana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3C227BA-CC8F-4073-8DC2-E37532576D2E}"/>
                  </a:ext>
                </a:extLst>
              </p:cNvPr>
              <p:cNvSpPr txBox="1"/>
              <p:nvPr/>
            </p:nvSpPr>
            <p:spPr>
              <a:xfrm>
                <a:off x="4125401" y="1905000"/>
                <a:ext cx="3941197" cy="903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ⅆ</m:t>
                                  </m:r>
                                  <m:sSub>
                                    <m:sSub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it-IT" sz="240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3C227BA-CC8F-4073-8DC2-E37532576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401" y="1905000"/>
                <a:ext cx="3941197" cy="903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DE66577-DC70-4235-9DC0-4A61C834A1BD}"/>
                  </a:ext>
                </a:extLst>
              </p:cNvPr>
              <p:cNvSpPr txBox="1"/>
              <p:nvPr/>
            </p:nvSpPr>
            <p:spPr>
              <a:xfrm>
                <a:off x="3936785" y="3185890"/>
                <a:ext cx="43184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=− 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𝑔𝑀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func>
                        <m:func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it-IT" sz="240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DE66577-DC70-4235-9DC0-4A61C834A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785" y="3185890"/>
                <a:ext cx="4318428" cy="369332"/>
              </a:xfrm>
              <a:prstGeom prst="rect">
                <a:avLst/>
              </a:prstGeom>
              <a:blipFill>
                <a:blip r:embed="rId3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E7D1447-4DD5-4FBA-986F-03A863692790}"/>
                  </a:ext>
                </a:extLst>
              </p:cNvPr>
              <p:cNvSpPr txBox="1"/>
              <p:nvPr/>
            </p:nvSpPr>
            <p:spPr>
              <a:xfrm>
                <a:off x="5119193" y="4088894"/>
                <a:ext cx="19536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240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E7D1447-4DD5-4FBA-986F-03A863692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193" y="4088894"/>
                <a:ext cx="1953612" cy="369332"/>
              </a:xfrm>
              <a:prstGeom prst="rect">
                <a:avLst/>
              </a:prstGeom>
              <a:blipFill>
                <a:blip r:embed="rId4"/>
                <a:stretch>
                  <a:fillRect l="-125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23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B2406AD7-2999-4BEF-9FDC-AD585DA3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it-IT">
                <a:ea typeface="+mj-lt"/>
                <a:cs typeface="+mj-lt"/>
              </a:rPr>
              <a:t>Modellizzazione – Ruota</a:t>
            </a:r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DE7EE07-15C5-44B3-907D-A7C539599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921" y="1690053"/>
            <a:ext cx="5496692" cy="4544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AEF8210-C9D5-4AD6-A0BC-83D131C73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306" y="2418202"/>
            <a:ext cx="2260783" cy="12811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DBF9BDA-1C77-4975-BF93-5549B6E5B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306" y="4212515"/>
            <a:ext cx="3082278" cy="128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0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DB8D6A-D759-40D5-8B6D-F4DDBC6A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ea typeface="+mj-lt"/>
                <a:cs typeface="+mj-lt"/>
              </a:rPr>
              <a:t>Modellizzazione – Ruota, Lagrangiana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748BDCF-A16E-439C-BA6E-70CA64988BA1}"/>
                  </a:ext>
                </a:extLst>
              </p:cNvPr>
              <p:cNvSpPr txBox="1"/>
              <p:nvPr/>
            </p:nvSpPr>
            <p:spPr>
              <a:xfrm>
                <a:off x="4125400" y="1902823"/>
                <a:ext cx="3941197" cy="903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ⅆ</m:t>
                                  </m:r>
                                  <m:sSub>
                                    <m:sSub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it-IT" sz="240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748BDCF-A16E-439C-BA6E-70CA64988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400" y="1902823"/>
                <a:ext cx="3941197" cy="903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C37891A-560E-472C-953A-B5036BE7550E}"/>
                  </a:ext>
                </a:extLst>
              </p:cNvPr>
              <p:cNvSpPr txBox="1"/>
              <p:nvPr/>
            </p:nvSpPr>
            <p:spPr>
              <a:xfrm>
                <a:off x="3936785" y="3186112"/>
                <a:ext cx="43184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240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C37891A-560E-472C-953A-B5036BE75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785" y="3186112"/>
                <a:ext cx="4318428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E419D5A-E086-4C12-8502-841966301304}"/>
                  </a:ext>
                </a:extLst>
              </p:cNvPr>
              <p:cNvSpPr txBox="1"/>
              <p:nvPr/>
            </p:nvSpPr>
            <p:spPr>
              <a:xfrm>
                <a:off x="5543412" y="4088894"/>
                <a:ext cx="10663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it-IT" sz="240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E419D5A-E086-4C12-8502-841966301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412" y="4088894"/>
                <a:ext cx="1066318" cy="369332"/>
              </a:xfrm>
              <a:prstGeom prst="rect">
                <a:avLst/>
              </a:prstGeom>
              <a:blipFill>
                <a:blip r:embed="rId4"/>
                <a:stretch>
                  <a:fillRect l="-514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08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CF8E8-8269-4F77-ADED-57DA2D84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Equazioni del moto, sistema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945F662-8A66-4777-BED0-03DE944EEED4}"/>
                  </a:ext>
                </a:extLst>
              </p:cNvPr>
              <p:cNvSpPr txBox="1"/>
              <p:nvPr/>
            </p:nvSpPr>
            <p:spPr>
              <a:xfrm>
                <a:off x="4091508" y="1905000"/>
                <a:ext cx="4008983" cy="2178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+2∗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acc>
                                    </m:den>
                                  </m:f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𝜕𝜙</m:t>
                                  </m:r>
                                </m:den>
                              </m:f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den>
                                  </m:f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=−2∗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945F662-8A66-4777-BED0-03DE944EE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508" y="1905000"/>
                <a:ext cx="4008983" cy="21788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247C5E31-F16A-4D28-931A-63948A716BD1}"/>
                  </a:ext>
                </a:extLst>
              </p:cNvPr>
              <p:cNvSpPr txBox="1"/>
              <p:nvPr/>
            </p:nvSpPr>
            <p:spPr>
              <a:xfrm>
                <a:off x="3139131" y="4637207"/>
                <a:ext cx="6304868" cy="1433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it-IT" sz="2000" b="0" dirty="0"/>
                  <a:t>Dove il rapporto di trasmissione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b="0" dirty="0"/>
                  <a:t> è dato da:</a:t>
                </a:r>
              </a:p>
              <a:p>
                <a:pPr/>
                <a:br>
                  <a:rPr lang="it-IT" sz="24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=0.1∗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=0.1 ∗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=0.085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247C5E31-F16A-4D28-931A-63948A716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131" y="4637207"/>
                <a:ext cx="6304868" cy="1433406"/>
              </a:xfrm>
              <a:prstGeom prst="rect">
                <a:avLst/>
              </a:prstGeom>
              <a:blipFill>
                <a:blip r:embed="rId3"/>
                <a:stretch>
                  <a:fillRect t="-55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335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CF8E8-8269-4F77-ADED-57DA2D84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Equazioni del moto, sistema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55A7AFC-B65C-4A72-A9E9-1C1BF0EFE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78" y="1976235"/>
            <a:ext cx="11567595" cy="290553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9088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A2C3C9-4CBD-4694-AE16-7F1382D8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9237"/>
          </a:xfrm>
        </p:spPr>
        <p:txBody>
          <a:bodyPr/>
          <a:lstStyle/>
          <a:p>
            <a:r>
              <a:rPr lang="it-IT" dirty="0"/>
              <a:t>Equazioni del moto, soluzioni?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0077FA7-58F0-4F2D-B4EF-A98D8B62F14F}"/>
                  </a:ext>
                </a:extLst>
              </p:cNvPr>
              <p:cNvSpPr txBox="1"/>
              <p:nvPr/>
            </p:nvSpPr>
            <p:spPr>
              <a:xfrm>
                <a:off x="4628162" y="1702046"/>
                <a:ext cx="2866810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̈"/>
                                  <m:ctrlPr>
                                    <a:rPr lang="it-I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it-I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240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0077FA7-58F0-4F2D-B4EF-A98D8B62F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162" y="1702046"/>
                <a:ext cx="2866810" cy="959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BEC5330-843E-4C76-AFFB-F948B7EB2F46}"/>
                  </a:ext>
                </a:extLst>
              </p:cNvPr>
              <p:cNvSpPr txBox="1"/>
              <p:nvPr/>
            </p:nvSpPr>
            <p:spPr>
              <a:xfrm>
                <a:off x="1609446" y="2779982"/>
                <a:ext cx="9895166" cy="166551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softEdge rad="355600"/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br>
                  <a:rPr lang="en-GB" sz="2400" b="0" i="0">
                    <a:solidFill>
                      <a:srgbClr val="000000"/>
                    </a:solidFill>
                    <a:effectLst/>
                    <a:latin typeface="Menlo"/>
                  </a:rPr>
                </a:br>
                <a:r>
                  <a:rPr lang="en-GB" sz="2400" b="0" i="0" err="1">
                    <a:solidFill>
                      <a:srgbClr val="000000"/>
                    </a:solidFill>
                    <a:effectLst/>
                    <a:latin typeface="Menlo"/>
                  </a:rPr>
                  <a:t>matlabFunction</a:t>
                </a:r>
                <a:r>
                  <a:rPr lang="en-GB" sz="2400" b="0" i="0">
                    <a:solidFill>
                      <a:srgbClr val="000000"/>
                    </a:solidFill>
                    <a:effectLst/>
                    <a:latin typeface="Menlo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</m:oMath>
                </a14:m>
                <a:r>
                  <a:rPr lang="en-GB" sz="2400" b="0" i="0">
                    <a:solidFill>
                      <a:srgbClr val="000000"/>
                    </a:solidFill>
                    <a:effectLst/>
                    <a:latin typeface="Menlo"/>
                  </a:rPr>
                  <a:t>,</a:t>
                </a:r>
                <a:r>
                  <a:rPr lang="en-GB" sz="2400" b="0" i="0" u="none" strike="noStrike">
                    <a:solidFill>
                      <a:srgbClr val="A020F0"/>
                    </a:solidFill>
                    <a:effectLst/>
                    <a:latin typeface="Menlo"/>
                  </a:rPr>
                  <a:t>'File’</a:t>
                </a:r>
                <a:r>
                  <a:rPr lang="en-GB" sz="2400" b="0" i="0">
                    <a:solidFill>
                      <a:srgbClr val="000000"/>
                    </a:solidFill>
                    <a:effectLst/>
                    <a:latin typeface="Menlo"/>
                  </a:rPr>
                  <a:t>,</a:t>
                </a:r>
                <a:r>
                  <a:rPr lang="en-GB" sz="2400" b="0" i="0" u="none" strike="noStrike">
                    <a:solidFill>
                      <a:srgbClr val="A020F0"/>
                    </a:solidFill>
                    <a:effectLst/>
                    <a:latin typeface="Menlo"/>
                  </a:rPr>
                  <a:t>’</a:t>
                </a:r>
                <a:r>
                  <a:rPr lang="en-GB" sz="2400" err="1">
                    <a:solidFill>
                      <a:srgbClr val="A020F0"/>
                    </a:solidFill>
                    <a:latin typeface="Menlo"/>
                  </a:rPr>
                  <a:t>phi</a:t>
                </a:r>
                <a:r>
                  <a:rPr lang="en-GB" sz="2400" b="0" i="0" u="none" strike="noStrike" err="1">
                    <a:solidFill>
                      <a:srgbClr val="A020F0"/>
                    </a:solidFill>
                    <a:effectLst/>
                    <a:latin typeface="Menlo"/>
                  </a:rPr>
                  <a:t>_secondo</a:t>
                </a:r>
                <a:r>
                  <a:rPr lang="en-GB" sz="2400" b="0" i="0" u="none" strike="noStrike">
                    <a:solidFill>
                      <a:srgbClr val="A020F0"/>
                    </a:solidFill>
                    <a:effectLst/>
                    <a:latin typeface="Menlo"/>
                  </a:rPr>
                  <a:t>'</a:t>
                </a:r>
                <a:r>
                  <a:rPr lang="en-GB" sz="2400" b="0" i="0">
                    <a:solidFill>
                      <a:srgbClr val="000000"/>
                    </a:solidFill>
                    <a:effectLst/>
                    <a:latin typeface="Menlo"/>
                  </a:rPr>
                  <a:t>);</a:t>
                </a:r>
              </a:p>
              <a:p>
                <a:pPr algn="ctr"/>
                <a:r>
                  <a:rPr lang="en-GB" sz="2400" b="0" i="0" err="1">
                    <a:solidFill>
                      <a:srgbClr val="000000"/>
                    </a:solidFill>
                    <a:effectLst/>
                    <a:latin typeface="Menlo"/>
                  </a:rPr>
                  <a:t>matlabFunction</a:t>
                </a:r>
                <a:r>
                  <a:rPr lang="en-GB" sz="2400" b="0" i="0">
                    <a:solidFill>
                      <a:srgbClr val="000000"/>
                    </a:solidFill>
                    <a:effectLst/>
                    <a:latin typeface="Menlo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GB" sz="2400" b="0" i="0">
                    <a:solidFill>
                      <a:srgbClr val="000000"/>
                    </a:solidFill>
                    <a:effectLst/>
                    <a:latin typeface="Menlo"/>
                  </a:rPr>
                  <a:t>,</a:t>
                </a:r>
                <a:r>
                  <a:rPr lang="en-GB" sz="2400" b="0" i="0" u="none" strike="noStrike">
                    <a:solidFill>
                      <a:srgbClr val="A020F0"/>
                    </a:solidFill>
                    <a:effectLst/>
                    <a:latin typeface="Menlo"/>
                  </a:rPr>
                  <a:t>'File’</a:t>
                </a:r>
                <a:r>
                  <a:rPr lang="en-GB" sz="2400" b="0" i="0">
                    <a:solidFill>
                      <a:srgbClr val="000000"/>
                    </a:solidFill>
                    <a:effectLst/>
                    <a:latin typeface="Menlo"/>
                  </a:rPr>
                  <a:t>,</a:t>
                </a:r>
                <a:r>
                  <a:rPr lang="en-GB" sz="2400" b="0" i="0" u="none" strike="noStrike">
                    <a:solidFill>
                      <a:srgbClr val="A020F0"/>
                    </a:solidFill>
                    <a:effectLst/>
                    <a:latin typeface="Menlo"/>
                  </a:rPr>
                  <a:t>’</a:t>
                </a:r>
                <a:r>
                  <a:rPr lang="en-GB" sz="2400" err="1">
                    <a:solidFill>
                      <a:srgbClr val="A020F0"/>
                    </a:solidFill>
                    <a:latin typeface="Menlo"/>
                  </a:rPr>
                  <a:t>theta</a:t>
                </a:r>
                <a:r>
                  <a:rPr lang="en-GB" sz="2400" b="0" i="0" u="none" strike="noStrike" err="1">
                    <a:solidFill>
                      <a:srgbClr val="A020F0"/>
                    </a:solidFill>
                    <a:effectLst/>
                    <a:latin typeface="Menlo"/>
                  </a:rPr>
                  <a:t>_secondo</a:t>
                </a:r>
                <a:r>
                  <a:rPr lang="en-GB" sz="2400" b="0" i="0" u="none" strike="noStrike">
                    <a:solidFill>
                      <a:srgbClr val="A020F0"/>
                    </a:solidFill>
                    <a:effectLst/>
                    <a:latin typeface="Menlo"/>
                  </a:rPr>
                  <a:t>’</a:t>
                </a:r>
                <a:r>
                  <a:rPr lang="en-GB" sz="2400" b="0" i="0">
                    <a:solidFill>
                      <a:srgbClr val="000000"/>
                    </a:solidFill>
                    <a:effectLst/>
                    <a:latin typeface="Menlo"/>
                  </a:rPr>
                  <a:t>);</a:t>
                </a:r>
                <a:br>
                  <a:rPr lang="en-GB" sz="2400" b="0" i="0">
                    <a:solidFill>
                      <a:srgbClr val="000000"/>
                    </a:solidFill>
                    <a:effectLst/>
                    <a:latin typeface="Menlo"/>
                  </a:rPr>
                </a:br>
                <a:endParaRPr lang="en-GB" sz="2400" b="0" i="0">
                  <a:solidFill>
                    <a:srgbClr val="000000"/>
                  </a:solidFill>
                  <a:effectLst/>
                  <a:latin typeface="Menlo"/>
                </a:endParaRPr>
              </a:p>
              <a:p>
                <a:endParaRPr lang="it-IT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BEC5330-843E-4C76-AFFB-F948B7EB2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446" y="2779982"/>
                <a:ext cx="9895166" cy="1665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softEdge rad="3556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6608DD5-A382-4680-A63F-DC6154DF782F}"/>
              </a:ext>
            </a:extLst>
          </p:cNvPr>
          <p:cNvSpPr txBox="1"/>
          <p:nvPr/>
        </p:nvSpPr>
        <p:spPr>
          <a:xfrm>
            <a:off x="2746074" y="4445496"/>
            <a:ext cx="7621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/>
              <a:t>Le equazioni così ottenute saranno la base di partenze in due step successivi: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/>
              <a:t>Linearizzazione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/>
              <a:t>Applicazione del controllore al sistema reale</a:t>
            </a:r>
          </a:p>
          <a:p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550586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369385-B68E-4BD7-BD37-F39BCE440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6406"/>
          </a:xfrm>
        </p:spPr>
        <p:txBody>
          <a:bodyPr>
            <a:normAutofit fontScale="90000"/>
          </a:bodyPr>
          <a:lstStyle/>
          <a:p>
            <a:r>
              <a:rPr lang="it-IT"/>
              <a:t>Linearizzazione, definizione dello stato</a:t>
            </a:r>
          </a:p>
        </p:txBody>
      </p:sp>
      <p:pic>
        <p:nvPicPr>
          <p:cNvPr id="6" name="Untitled">
            <a:extLst>
              <a:ext uri="{FF2B5EF4-FFF2-40B4-BE49-F238E27FC236}">
                <a16:creationId xmlns:a16="http://schemas.microsoft.com/office/drawing/2014/main" id="{B3D7018E-E389-4A07-8687-79B0118466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36281" y="3022773"/>
            <a:ext cx="1662399" cy="1580514"/>
          </a:xfrm>
          <a:prstGeom prst="rect">
            <a:avLst/>
          </a:prstGeom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id="{E50E7945-2955-4D14-BF0D-800B6F476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880DBBC-0F89-4DCF-B509-669C5EA3A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33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08DDDF59-9D4E-466E-BD0F-BFEB4FD2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33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C34B72-35B4-4C64-85CD-F07625C19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255" y="2181225"/>
            <a:ext cx="5608387" cy="343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70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7D73C-98B8-4534-AFCE-C6F9BA0A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Linearizzazione, matrici di stato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B8861EC5-A205-4DC6-AEC3-C1351C07106A}"/>
              </a:ext>
            </a:extLst>
          </p:cNvPr>
          <p:cNvGrpSpPr/>
          <p:nvPr/>
        </p:nvGrpSpPr>
        <p:grpSpPr>
          <a:xfrm>
            <a:off x="1687873" y="3156477"/>
            <a:ext cx="9816739" cy="2681183"/>
            <a:chOff x="2125239" y="1366865"/>
            <a:chExt cx="9816739" cy="26811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8E63CC36-6CFD-4CF7-9D7C-0990A172F81D}"/>
                    </a:ext>
                  </a:extLst>
                </p:cNvPr>
                <p:cNvSpPr txBox="1"/>
                <p:nvPr/>
              </p:nvSpPr>
              <p:spPr>
                <a:xfrm>
                  <a:off x="2125239" y="1366865"/>
                  <a:ext cx="3123226" cy="26811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it-IT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sz="2000"/>
                </a:p>
              </p:txBody>
            </p:sp>
          </mc:Choice>
          <mc:Fallback xmlns="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8E63CC36-6CFD-4CF7-9D7C-0990A172F8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239" y="1366865"/>
                  <a:ext cx="3123226" cy="268118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C530BA70-C23E-43FD-B4E7-4AA5ADDAA1F6}"/>
                    </a:ext>
                  </a:extLst>
                </p:cNvPr>
                <p:cNvSpPr txBox="1"/>
                <p:nvPr/>
              </p:nvSpPr>
              <p:spPr>
                <a:xfrm>
                  <a:off x="5716151" y="1470610"/>
                  <a:ext cx="1129925" cy="24736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sz="2000"/>
                </a:p>
              </p:txBody>
            </p:sp>
          </mc:Choice>
          <mc:Fallback xmlns="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C530BA70-C23E-43FD-B4E7-4AA5ADDAA1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6151" y="1470610"/>
                  <a:ext cx="1129925" cy="24736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BE27E9F8-7266-495F-B08A-BD85645C54F3}"/>
                    </a:ext>
                  </a:extLst>
                </p:cNvPr>
                <p:cNvSpPr txBox="1"/>
                <p:nvPr/>
              </p:nvSpPr>
              <p:spPr>
                <a:xfrm>
                  <a:off x="7048768" y="1366865"/>
                  <a:ext cx="3186578" cy="26811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sz="2000"/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BE27E9F8-7266-495F-B08A-BD85645C54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8768" y="1366865"/>
                  <a:ext cx="3186578" cy="26811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611C366C-5DF8-4DA2-8095-4AFBB19D9165}"/>
                    </a:ext>
                  </a:extLst>
                </p:cNvPr>
                <p:cNvSpPr txBox="1"/>
                <p:nvPr/>
              </p:nvSpPr>
              <p:spPr>
                <a:xfrm>
                  <a:off x="10160791" y="1424443"/>
                  <a:ext cx="1781187" cy="256602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sz="2000"/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611C366C-5DF8-4DA2-8095-4AFBB19D9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0791" y="1424443"/>
                  <a:ext cx="1781187" cy="25660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7B6583F5-147E-4A4F-AC6F-62236FAD4C03}"/>
                  </a:ext>
                </a:extLst>
              </p:cNvPr>
              <p:cNvSpPr txBox="1"/>
              <p:nvPr/>
            </p:nvSpPr>
            <p:spPr>
              <a:xfrm>
                <a:off x="4209971" y="1706923"/>
                <a:ext cx="3772058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𝐵𝑢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𝐶𝑥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7B6583F5-147E-4A4F-AC6F-62236FAD4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971" y="1706923"/>
                <a:ext cx="3772058" cy="823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503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77757D-A807-4C41-8188-4CD88016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Linearizzazione, equilibrio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53D90421-E03C-4964-8C23-A8D4BAC67B8B}"/>
              </a:ext>
            </a:extLst>
          </p:cNvPr>
          <p:cNvGrpSpPr/>
          <p:nvPr/>
        </p:nvGrpSpPr>
        <p:grpSpPr>
          <a:xfrm>
            <a:off x="1565564" y="1905000"/>
            <a:ext cx="9767454" cy="3833165"/>
            <a:chOff x="1956706" y="1905000"/>
            <a:chExt cx="8278585" cy="3833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84052C9E-B7DE-4BF4-AAD3-BFB16112B0F6}"/>
                    </a:ext>
                  </a:extLst>
                </p:cNvPr>
                <p:cNvSpPr txBox="1"/>
                <p:nvPr/>
              </p:nvSpPr>
              <p:spPr>
                <a:xfrm>
                  <a:off x="1956706" y="1905000"/>
                  <a:ext cx="8278585" cy="38331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̈"/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it-IT" sz="2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  <m:r>
                          <a:rPr lang="it-IT" sz="2400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it-IT" sz="2400" b="0" dirty="0"/>
                </a:p>
                <a:p>
                  <a:endParaRPr lang="it-IT" sz="2400" dirty="0"/>
                </a:p>
                <a:p>
                  <a:endParaRPr lang="it-IT" sz="2400" b="0" dirty="0"/>
                </a:p>
                <a:p>
                  <a:endParaRPr lang="it-IT" sz="2400" b="0" dirty="0"/>
                </a:p>
                <a:p>
                  <a:endParaRPr lang="it-IT" sz="2400" b="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=−0,0117</m:t>
                      </m:r>
                    </m:oMath>
                  </a14:m>
                  <a:r>
                    <a:rPr lang="it-IT" sz="2400" b="0" dirty="0"/>
                    <a:t> </a:t>
                  </a:r>
                  <a14:m>
                    <m:oMath xmlns:m="http://schemas.openxmlformats.org/officeDocument/2006/math"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it-IT" sz="2400" b="0" dirty="0">
                      <a:sym typeface="Wingdings" panose="05000000000000000000" pitchFamily="2" charset="2"/>
                    </a:rPr>
                    <a:t> equilibrio instabile</a:t>
                  </a:r>
                  <a:endParaRPr lang="it-IT" sz="2400" b="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=3,1298</m:t>
                      </m:r>
                    </m:oMath>
                  </a14:m>
                  <a:r>
                    <a:rPr lang="it-IT" sz="2400" dirty="0"/>
                    <a:t> </a:t>
                  </a:r>
                  <a14:m>
                    <m:oMath xmlns:m="http://schemas.openxmlformats.org/officeDocument/2006/math">
                      <m:r>
                        <a:rPr lang="it-IT" sz="24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it-IT" sz="2400" dirty="0">
                      <a:sym typeface="Wingdings" panose="05000000000000000000" pitchFamily="2" charset="2"/>
                    </a:rPr>
                    <a:t> </a:t>
                  </a:r>
                  <a:r>
                    <a:rPr lang="it-IT" sz="2000" dirty="0">
                      <a:sym typeface="Wingdings" panose="05000000000000000000" pitchFamily="2" charset="2"/>
                    </a:rPr>
                    <a:t>equilibrio stabile (ma non utile ai fini del controllo)</a:t>
                  </a:r>
                  <a:endParaRPr lang="it-IT" sz="2400" dirty="0">
                    <a:sym typeface="Wingdings" panose="05000000000000000000" pitchFamily="2" charset="2"/>
                  </a:endParaRPr>
                </a:p>
                <a:p>
                  <a:pPr algn="ctr"/>
                  <a:endParaRPr lang="it-IT" sz="2400" dirty="0"/>
                </a:p>
                <a:p>
                  <a:pPr algn="ctr"/>
                  <a:r>
                    <a:rPr lang="it-IT" sz="2400" b="0" u="sng" dirty="0"/>
                    <a:t>Si andrà a linearizzare intorno all</a:t>
                  </a:r>
                  <a:r>
                    <a:rPr lang="it-IT" sz="2400" u="sng" dirty="0"/>
                    <a:t>’ equilibrio instabile</a:t>
                  </a:r>
                  <a:endParaRPr lang="it-IT" sz="2400" b="0" u="sng" dirty="0"/>
                </a:p>
                <a:p>
                  <a:r>
                    <a:rPr lang="it-IT" sz="2400" dirty="0"/>
                    <a:t>					</a:t>
                  </a:r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84052C9E-B7DE-4BF4-AAD3-BFB16112B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6706" y="1905000"/>
                  <a:ext cx="8278585" cy="38331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ccia in giù 8">
              <a:extLst>
                <a:ext uri="{FF2B5EF4-FFF2-40B4-BE49-F238E27FC236}">
                  <a16:creationId xmlns:a16="http://schemas.microsoft.com/office/drawing/2014/main" id="{7491280A-79A2-459B-9931-E2C81B591803}"/>
                </a:ext>
              </a:extLst>
            </p:cNvPr>
            <p:cNvSpPr/>
            <p:nvPr/>
          </p:nvSpPr>
          <p:spPr>
            <a:xfrm>
              <a:off x="5802763" y="2622077"/>
              <a:ext cx="586473" cy="9731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538411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8D37CE1-302D-4D5A-820B-C9043D00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it-IT"/>
              <a:t>Linearizzazione, matrici di stato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1315A11-B96D-478F-873B-EE2C354DD724}"/>
                  </a:ext>
                </a:extLst>
              </p:cNvPr>
              <p:cNvSpPr txBox="1"/>
              <p:nvPr/>
            </p:nvSpPr>
            <p:spPr>
              <a:xfrm>
                <a:off x="2188029" y="1905000"/>
                <a:ext cx="3673057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−15.2286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5.4392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1315A11-B96D-478F-873B-EE2C354DD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029" y="1905000"/>
                <a:ext cx="3673057" cy="1360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ED67C7C-4584-4664-9E5D-88D6F29D5340}"/>
                  </a:ext>
                </a:extLst>
              </p:cNvPr>
              <p:cNvSpPr txBox="1"/>
              <p:nvPr/>
            </p:nvSpPr>
            <p:spPr>
              <a:xfrm>
                <a:off x="6807763" y="1893397"/>
                <a:ext cx="1969514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2.7498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−0.2612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ED67C7C-4584-4664-9E5D-88D6F29D5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763" y="1893397"/>
                <a:ext cx="1969514" cy="1360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99164B9-5D8A-4977-BB48-2021169A4668}"/>
                  </a:ext>
                </a:extLst>
              </p:cNvPr>
              <p:cNvSpPr txBox="1"/>
              <p:nvPr/>
            </p:nvSpPr>
            <p:spPr>
              <a:xfrm>
                <a:off x="2188029" y="4553025"/>
                <a:ext cx="2545440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99164B9-5D8A-4977-BB48-2021169A4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029" y="4553025"/>
                <a:ext cx="2545440" cy="1360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5431F60-7809-4E1C-8287-88A9C8A10962}"/>
                  </a:ext>
                </a:extLst>
              </p:cNvPr>
              <p:cNvSpPr txBox="1"/>
              <p:nvPr/>
            </p:nvSpPr>
            <p:spPr>
              <a:xfrm>
                <a:off x="4379323" y="4460692"/>
                <a:ext cx="6093822" cy="1459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5431F60-7809-4E1C-8287-88A9C8A10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323" y="4460692"/>
                <a:ext cx="6093822" cy="1459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96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0A6213-497D-47FD-AC8B-9394F39F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Lista dei contenuti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775089-A60D-404E-A318-6CDD8866F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/>
              <a:t>Modellizzazione</a:t>
            </a:r>
          </a:p>
          <a:p>
            <a:r>
              <a:rPr lang="it-IT" sz="2400"/>
              <a:t>Equazioni del moto</a:t>
            </a:r>
          </a:p>
          <a:p>
            <a:r>
              <a:rPr lang="it-IT" sz="2400"/>
              <a:t>Linearizzazione</a:t>
            </a:r>
          </a:p>
          <a:p>
            <a:r>
              <a:rPr lang="it-IT" sz="2400"/>
              <a:t>Controllo</a:t>
            </a:r>
          </a:p>
          <a:p>
            <a:r>
              <a:rPr lang="it-IT" sz="2400"/>
              <a:t>Simulazione</a:t>
            </a:r>
          </a:p>
          <a:p>
            <a:r>
              <a:rPr lang="it-IT" sz="2400"/>
              <a:t>OPC-UA</a:t>
            </a:r>
          </a:p>
          <a:p>
            <a:r>
              <a:rPr lang="it-IT" sz="2400" err="1"/>
              <a:t>Xenomai</a:t>
            </a:r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773346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2A157-F13F-4DAE-9DE4-AB49DDBD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Motore, modello 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9E1F98A8-89C9-4D96-A201-B7892E01969B}"/>
              </a:ext>
            </a:extLst>
          </p:cNvPr>
          <p:cNvGrpSpPr/>
          <p:nvPr/>
        </p:nvGrpSpPr>
        <p:grpSpPr>
          <a:xfrm>
            <a:off x="939799" y="1577892"/>
            <a:ext cx="10312401" cy="4333879"/>
            <a:chOff x="939799" y="1577892"/>
            <a:chExt cx="10312401" cy="4333879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20A276CA-2A79-4315-9624-BB313A9672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3" t="1842" r="1"/>
            <a:stretch/>
          </p:blipFill>
          <p:spPr>
            <a:xfrm>
              <a:off x="939799" y="1577892"/>
              <a:ext cx="10312401" cy="433387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F41A1165-F267-4D26-8CF5-B67A2D9D40EB}"/>
                </a:ext>
              </a:extLst>
            </p:cNvPr>
            <p:cNvSpPr/>
            <p:nvPr/>
          </p:nvSpPr>
          <p:spPr>
            <a:xfrm>
              <a:off x="4381500" y="1905000"/>
              <a:ext cx="1803400" cy="1155700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F1B12CB5-4F5A-4D1C-8D64-D761B7E7A84F}"/>
                </a:ext>
              </a:extLst>
            </p:cNvPr>
            <p:cNvSpPr txBox="1"/>
            <p:nvPr/>
          </p:nvSpPr>
          <p:spPr>
            <a:xfrm>
              <a:off x="6261100" y="1905000"/>
              <a:ext cx="2349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Sensore di corrente reale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5BD4462E-ED02-4898-85D0-73212ACA2445}"/>
                </a:ext>
              </a:extLst>
            </p:cNvPr>
            <p:cNvSpPr txBox="1"/>
            <p:nvPr/>
          </p:nvSpPr>
          <p:spPr>
            <a:xfrm>
              <a:off x="939799" y="4203701"/>
              <a:ext cx="2349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rgbClr val="0070C0"/>
                  </a:solidFill>
                </a:rPr>
                <a:t>Limite attuatore</a:t>
              </a: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17316996-8FB0-4DF9-9191-FFC91AFDDBA7}"/>
                </a:ext>
              </a:extLst>
            </p:cNvPr>
            <p:cNvSpPr/>
            <p:nvPr/>
          </p:nvSpPr>
          <p:spPr>
            <a:xfrm>
              <a:off x="6451600" y="3429000"/>
              <a:ext cx="597168" cy="7366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7BC69979-3E3B-4515-97DA-499B643AFE33}"/>
                </a:ext>
              </a:extLst>
            </p:cNvPr>
            <p:cNvSpPr/>
            <p:nvPr/>
          </p:nvSpPr>
          <p:spPr>
            <a:xfrm>
              <a:off x="1371600" y="3376531"/>
              <a:ext cx="597168" cy="7366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D731074F-4DB6-4B8D-9230-7B382F0EA325}"/>
                </a:ext>
              </a:extLst>
            </p:cNvPr>
            <p:cNvSpPr txBox="1"/>
            <p:nvPr/>
          </p:nvSpPr>
          <p:spPr>
            <a:xfrm>
              <a:off x="5874018" y="4119998"/>
              <a:ext cx="2349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rgbClr val="0070C0"/>
                  </a:solidFill>
                </a:rPr>
                <a:t>Limite attuatore</a:t>
              </a: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83B882AD-F1AD-495D-84EA-4FFA6F83F468}"/>
                </a:ext>
              </a:extLst>
            </p:cNvPr>
            <p:cNvSpPr/>
            <p:nvPr/>
          </p:nvSpPr>
          <p:spPr>
            <a:xfrm>
              <a:off x="3403465" y="3383398"/>
              <a:ext cx="597168" cy="7366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A4B3F28-96F5-4BEB-AC7F-2DB3EE6A798D}"/>
                </a:ext>
              </a:extLst>
            </p:cNvPr>
            <p:cNvSpPr txBox="1"/>
            <p:nvPr/>
          </p:nvSpPr>
          <p:spPr>
            <a:xfrm>
              <a:off x="3041515" y="4119998"/>
              <a:ext cx="2349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rgbClr val="00B050"/>
                  </a:solidFill>
                </a:rPr>
                <a:t>Regolatore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380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D297D6-7579-4FE4-87C0-B224F6E4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Motore, regolatore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C525704-5021-4328-953A-8AB7C457E014}"/>
                  </a:ext>
                </a:extLst>
              </p:cNvPr>
              <p:cNvSpPr txBox="1"/>
              <p:nvPr/>
            </p:nvSpPr>
            <p:spPr>
              <a:xfrm>
                <a:off x="2592925" y="1378678"/>
                <a:ext cx="9003323" cy="44917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457200" indent="-45720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𝑒𝑚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0,0183 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1,22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≫4→</m:t>
                    </m:r>
                  </m:oMath>
                </a14:m>
                <a:r>
                  <a:rPr lang="it-IT" sz="2400" b="0"/>
                  <a:t>per garantire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𝑒𝑚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≫4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it-IT" sz="2400" b="0"/>
                  <a:t> così da poter apportare semplificazioni nei poli</a:t>
                </a:r>
                <a:br>
                  <a:rPr lang="it-IT" sz="2400" b="0"/>
                </a:br>
                <a:br>
                  <a:rPr lang="it-IT" sz="2400" b="0"/>
                </a:br>
                <a:endParaRPr lang="it-IT" sz="2400" b="0"/>
              </a:p>
              <a:p>
                <a:pPr marL="457200" indent="-45720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it-IT" sz="2400"/>
                  <a:t>Utilizzo un PI come regolatore</a:t>
                </a:r>
                <a:br>
                  <a:rPr lang="it-IT" sz="2400"/>
                </a:br>
                <a:br>
                  <a:rPr lang="it-IT" sz="2400"/>
                </a:br>
                <a:endParaRPr lang="it-IT" sz="2400"/>
              </a:p>
              <a:p>
                <a:pPr marL="457200" indent="-45720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𝑔𝑖</m:t>
                        </m:r>
                      </m:sub>
                    </m:sSub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it-IT" sz="2400" b="0"/>
              </a:p>
              <a:p>
                <a:pPr marL="914400" lvl="1" indent="-45720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it-IT" sz="2400"/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=1000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it-IT" sz="2400"/>
              </a:p>
              <a:p>
                <a:pPr marL="914400" lvl="1" indent="-45720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endParaRPr lang="it-IT" sz="240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C525704-5021-4328-953A-8AB7C457E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1378678"/>
                <a:ext cx="9003323" cy="4491742"/>
              </a:xfrm>
              <a:prstGeom prst="rect">
                <a:avLst/>
              </a:prstGeom>
              <a:blipFill>
                <a:blip r:embed="rId2"/>
                <a:stretch>
                  <a:fillRect l="-1896" r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193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6B9613-DE14-4362-91C8-09BD53F5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6631024" cy="1280890"/>
          </a:xfrm>
        </p:spPr>
        <p:txBody>
          <a:bodyPr>
            <a:normAutofit/>
          </a:bodyPr>
          <a:lstStyle/>
          <a:p>
            <a:r>
              <a:rPr lang="it-IT"/>
              <a:t>Controllo, analisi preliminari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DC6580F-E9A5-4574-A3AA-C33CAA26F4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97109" y="1570564"/>
                <a:ext cx="4637179" cy="3870755"/>
              </a:xfrm>
            </p:spPr>
            <p:txBody>
              <a:bodyPr>
                <a:normAutofit/>
              </a:bodyPr>
              <a:lstStyle/>
              <a:p>
                <a:r>
                  <a:rPr lang="it-IT"/>
                  <a:t>Per verificare la bontà della modellizzazione fatta fino a questo punto, abbiamo verificato l’instabilità del sistema senza controllo</a:t>
                </a:r>
              </a:p>
              <a:p>
                <a:r>
                  <a:rPr lang="it-IT"/>
                  <a:t>Dalla teoria sappiamo che se la matrice A del sistema presenta almeno un autovalore con parte reale strettamente positiva, il sistema è instabile</a:t>
                </a:r>
              </a:p>
              <a:p>
                <a:r>
                  <a:rPr lang="it-IT"/>
                  <a:t>Comando </a:t>
                </a:r>
                <a:r>
                  <a:rPr lang="it-IT" err="1"/>
                  <a:t>Matlab</a:t>
                </a:r>
                <a:r>
                  <a:rPr lang="it-IT"/>
                  <a:t>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𝑒𝑖𝑔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DC6580F-E9A5-4574-A3AA-C33CAA26F4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7109" y="1570564"/>
                <a:ext cx="4637179" cy="3870755"/>
              </a:xfrm>
              <a:blipFill>
                <a:blip r:embed="rId2"/>
                <a:stretch>
                  <a:fillRect l="-1184" t="-945" r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o 4">
            <a:extLst>
              <a:ext uri="{FF2B5EF4-FFF2-40B4-BE49-F238E27FC236}">
                <a16:creationId xmlns:a16="http://schemas.microsoft.com/office/drawing/2014/main" id="{67FC768C-2DEB-41FE-ADBB-D763E5CBDFF9}"/>
              </a:ext>
            </a:extLst>
          </p:cNvPr>
          <p:cNvGrpSpPr/>
          <p:nvPr/>
        </p:nvGrpSpPr>
        <p:grpSpPr>
          <a:xfrm>
            <a:off x="6634288" y="1416681"/>
            <a:ext cx="5370478" cy="4565958"/>
            <a:chOff x="7230105" y="1666160"/>
            <a:chExt cx="4573836" cy="3679562"/>
          </a:xfrm>
        </p:grpSpPr>
        <p:pic>
          <p:nvPicPr>
            <p:cNvPr id="7" name="Immagine 6" descr="Immagine che contiene screenshot&#10;&#10;Descrizione generata automaticamente">
              <a:extLst>
                <a:ext uri="{FF2B5EF4-FFF2-40B4-BE49-F238E27FC236}">
                  <a16:creationId xmlns:a16="http://schemas.microsoft.com/office/drawing/2014/main" id="{35DAFA55-DD41-4FD4-9721-04D6DAACA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0105" y="1666160"/>
              <a:ext cx="4573836" cy="3679562"/>
            </a:xfrm>
            <a:prstGeom prst="rect">
              <a:avLst/>
            </a:prstGeom>
          </p:spPr>
        </p:pic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9550CCF4-C7A0-4B80-8100-5786923FFD63}"/>
                </a:ext>
              </a:extLst>
            </p:cNvPr>
            <p:cNvSpPr/>
            <p:nvPr/>
          </p:nvSpPr>
          <p:spPr>
            <a:xfrm>
              <a:off x="9885402" y="3119511"/>
              <a:ext cx="618978" cy="61897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29924C53-F4E6-47EA-ABAA-7DE736FFB3C4}"/>
                </a:ext>
              </a:extLst>
            </p:cNvPr>
            <p:cNvCxnSpPr>
              <a:stCxn id="8" idx="0"/>
            </p:cNvCxnSpPr>
            <p:nvPr/>
          </p:nvCxnSpPr>
          <p:spPr>
            <a:xfrm flipH="1" flipV="1">
              <a:off x="10048033" y="2770909"/>
              <a:ext cx="146858" cy="3486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32BF8739-C786-4AF0-8E28-DF98BBBC63ED}"/>
                </a:ext>
              </a:extLst>
            </p:cNvPr>
            <p:cNvSpPr txBox="1"/>
            <p:nvPr/>
          </p:nvSpPr>
          <p:spPr>
            <a:xfrm>
              <a:off x="9223950" y="2124578"/>
              <a:ext cx="19255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/>
                <a:t>Autovalore non</a:t>
              </a:r>
            </a:p>
            <a:p>
              <a:r>
                <a:rPr lang="it-IT"/>
                <a:t>stabilizzabile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522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26BC5E-44CA-4628-B1C1-BEB43CF6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2072"/>
          </a:xfrm>
        </p:spPr>
        <p:txBody>
          <a:bodyPr/>
          <a:lstStyle/>
          <a:p>
            <a:r>
              <a:rPr lang="it-IT"/>
              <a:t>Controllo, analisi preliminari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0AD11B-69C2-47A0-B1C5-0552679FA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083" y="2133599"/>
            <a:ext cx="4683790" cy="3840161"/>
          </a:xfrm>
        </p:spPr>
        <p:txBody>
          <a:bodyPr>
            <a:normAutofit fontScale="85000" lnSpcReduction="20000"/>
          </a:bodyPr>
          <a:lstStyle/>
          <a:p>
            <a:r>
              <a:rPr lang="it-IT" sz="2000"/>
              <a:t>Comportamento del sistema non linearizzato</a:t>
            </a:r>
          </a:p>
          <a:p>
            <a:r>
              <a:rPr lang="it-IT" sz="2000"/>
              <a:t>Il V.A.B. compie un giro completo su sé stesso: questo sarebbe fisicamente impossibile per</a:t>
            </a:r>
          </a:p>
          <a:p>
            <a:pPr lvl="1"/>
            <a:r>
              <a:rPr lang="it-IT" sz="1800"/>
              <a:t>Presenza di una superficie su cui appoggia;</a:t>
            </a:r>
          </a:p>
          <a:p>
            <a:pPr lvl="1"/>
            <a:r>
              <a:rPr lang="it-IT" sz="1800"/>
              <a:t>Presenza di attriti che limitano il movimento, non permettendogli di completare l’oscillazione;</a:t>
            </a:r>
          </a:p>
          <a:p>
            <a:r>
              <a:rPr lang="it-IT" sz="2000"/>
              <a:t>Quindi, come è logico che sia, si rende necessario l’inserimento di un controllore.</a:t>
            </a:r>
          </a:p>
          <a:p>
            <a:pPr marL="457200" lvl="1" indent="0">
              <a:buNone/>
            </a:pPr>
            <a:br>
              <a:rPr lang="it-IT" sz="1200"/>
            </a:br>
            <a:endParaRPr lang="it-IT" sz="1200"/>
          </a:p>
        </p:txBody>
      </p:sp>
      <p:pic>
        <p:nvPicPr>
          <p:cNvPr id="7" name="Immagine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475434A3-7793-43D1-9E15-F6E4DC59E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873" y="2102330"/>
            <a:ext cx="5089739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42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C2ADCA-7EA7-4376-A800-6D2987E09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274" y="624110"/>
            <a:ext cx="9805181" cy="754524"/>
          </a:xfrm>
        </p:spPr>
        <p:txBody>
          <a:bodyPr/>
          <a:lstStyle/>
          <a:p>
            <a:r>
              <a:rPr lang="it-IT"/>
              <a:t>Definizione del controllore, pole placement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E04BD46-CF56-4C41-9AC4-85A2F11EF6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378634"/>
                <a:ext cx="8915400" cy="4532588"/>
              </a:xfrm>
            </p:spPr>
            <p:txBody>
              <a:bodyPr>
                <a:normAutofit/>
              </a:bodyPr>
              <a:lstStyle/>
              <a:p>
                <a:r>
                  <a:rPr lang="it-IT" sz="2400"/>
                  <a:t>Operazione eseguita sul sistema linearizzato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𝑐𝑙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𝐵𝐾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𝑚𝑎𝑡𝑟𝑖𝑐𝑒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𝑠𝑡𝑎𝑡𝑜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𝑎𝑛𝑒𝑙𝑙𝑜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𝑐h𝑖𝑢𝑠𝑜</m:t>
                    </m:r>
                  </m:oMath>
                </a14:m>
                <a:endParaRPr lang="it-IT" sz="2400" b="0"/>
              </a:p>
              <a:p>
                <a:endParaRPr lang="it-IT" sz="2400"/>
              </a:p>
              <a:p>
                <a:endParaRPr lang="it-IT" sz="2400"/>
              </a:p>
              <a:p>
                <a:endParaRPr lang="it-IT" sz="240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E04BD46-CF56-4C41-9AC4-85A2F11EF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378634"/>
                <a:ext cx="8915400" cy="4532588"/>
              </a:xfrm>
              <a:blipFill>
                <a:blip r:embed="rId2"/>
                <a:stretch>
                  <a:fillRect l="-1094" t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D3D0CCD0-E80D-4101-87F1-AD4FB7567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646" y="2517255"/>
            <a:ext cx="7172435" cy="339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43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267926-8C3C-407D-A544-F53AF065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990" y="608072"/>
            <a:ext cx="9173335" cy="735819"/>
          </a:xfrm>
        </p:spPr>
        <p:txBody>
          <a:bodyPr/>
          <a:lstStyle/>
          <a:p>
            <a:r>
              <a:rPr lang="it-IT"/>
              <a:t>Controllo, retroazione dello stato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38A0170-ECD4-4295-8896-75FCA74798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27564" y="2235326"/>
                <a:ext cx="9180761" cy="3278783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La retroazione dello stato ci permette di posizionare i poli del sistema e quindi di imporre al sistema la dinamica a nostro piacimento;</a:t>
                </a:r>
              </a:p>
              <a:p>
                <a:r>
                  <a:rPr lang="it-IT" dirty="0"/>
                  <a:t>Coppie di poli distanziate in frequenza di una decade;</a:t>
                </a:r>
              </a:p>
              <a:p>
                <a:r>
                  <a:rPr lang="it-IT" dirty="0"/>
                  <a:t>Il polo più veloce (0.2 Hz) è stato assegnato alla parte di controllo dell’angolo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/>
                  <a:t>, essendo che si preferisce raggiungere il più velocemente possibile l’equilibrio dello chassis, piuttosto che la posizione spaziale desiderata per il V.A.B. stesso;</a:t>
                </a:r>
              </a:p>
              <a:p>
                <a:r>
                  <a:rPr lang="it-IT" dirty="0"/>
                  <a:t>La frequenza dei poli è stata posizionata anche tenendo conto dei limiti di coppia imposti dai motori (che presentano appunto una corrente limitata);</a:t>
                </a:r>
              </a:p>
              <a:p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38A0170-ECD4-4295-8896-75FCA7479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7564" y="2235326"/>
                <a:ext cx="9180761" cy="3278783"/>
              </a:xfrm>
              <a:blipFill>
                <a:blip r:embed="rId2"/>
                <a:stretch>
                  <a:fillRect l="-465" t="-1115" r="-4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700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9BC91BEA-BE9F-4489-87E6-17643AC545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1483" y="1337154"/>
                <a:ext cx="8769033" cy="5063690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Lo smorzamento scelto è stato di: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b="0" dirty="0"/>
              </a:p>
              <a:p>
                <a:r>
                  <a:rPr lang="it-IT" dirty="0"/>
                  <a:t>Le frequenze scelte sono le seguenti:</a:t>
                </a:r>
                <a:endParaRPr lang="it-IT" b="0" dirty="0"/>
              </a:p>
              <a:p>
                <a:endParaRPr lang="it-IT" dirty="0"/>
              </a:p>
              <a:p>
                <a:endParaRPr lang="it-IT" b="0" dirty="0"/>
              </a:p>
              <a:p>
                <a:endParaRPr lang="it-IT" dirty="0"/>
              </a:p>
              <a:p>
                <a:endParaRPr lang="it-IT" b="0" dirty="0"/>
              </a:p>
              <a:p>
                <a:endParaRPr lang="it-IT" dirty="0"/>
              </a:p>
              <a:p>
                <a:endParaRPr lang="it-IT" b="0" dirty="0"/>
              </a:p>
              <a:p>
                <a:r>
                  <a:rPr lang="it-IT" dirty="0"/>
                  <a:t>Per individuare il vettore dei pesi K, è stato sfruttato il comando </a:t>
                </a:r>
                <a:r>
                  <a:rPr lang="it-IT" i="1" dirty="0"/>
                  <a:t>place</a:t>
                </a:r>
                <a:r>
                  <a:rPr lang="it-IT" dirty="0"/>
                  <a:t> di </a:t>
                </a:r>
                <a:r>
                  <a:rPr lang="it-IT" dirty="0" err="1"/>
                  <a:t>Matlab</a:t>
                </a:r>
                <a:r>
                  <a:rPr lang="it-IT" dirty="0"/>
                  <a:t>, che ha dato come risultato i seguenti valori: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9BC91BEA-BE9F-4489-87E6-17643AC54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1483" y="1337154"/>
                <a:ext cx="8769033" cy="5063690"/>
              </a:xfrm>
              <a:blipFill>
                <a:blip r:embed="rId2"/>
                <a:stretch>
                  <a:fillRect l="-626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o 4">
            <a:extLst>
              <a:ext uri="{FF2B5EF4-FFF2-40B4-BE49-F238E27FC236}">
                <a16:creationId xmlns:a16="http://schemas.microsoft.com/office/drawing/2014/main" id="{010F272A-D281-435A-A74E-1772E8A6E0B6}"/>
              </a:ext>
            </a:extLst>
          </p:cNvPr>
          <p:cNvGrpSpPr/>
          <p:nvPr/>
        </p:nvGrpSpPr>
        <p:grpSpPr>
          <a:xfrm>
            <a:off x="2061647" y="1888808"/>
            <a:ext cx="8397641" cy="2489528"/>
            <a:chOff x="2061647" y="1283691"/>
            <a:chExt cx="8397641" cy="24895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EB89FC25-46D6-4D0C-A866-37DCF07737E9}"/>
                    </a:ext>
                  </a:extLst>
                </p:cNvPr>
                <p:cNvSpPr txBox="1"/>
                <p:nvPr/>
              </p:nvSpPr>
              <p:spPr>
                <a:xfrm>
                  <a:off x="6020683" y="1283691"/>
                  <a:ext cx="4438605" cy="24895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Pol</m:t>
                        </m:r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  <m:r>
                          <a:rPr lang="it-IT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altLang="en-US" sz="24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−0.8796 + 0.8974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24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altLang="en-US" sz="24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−0.8796 − 0.8974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24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it-IT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Pol</m:t>
                        </m:r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sub>
                        </m:sSub>
                        <m:r>
                          <a:rPr lang="it-IT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4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−0.0880+0.0897</m:t>
                                </m:r>
                                <m:r>
                                  <m:rPr>
                                    <m:sty m:val="p"/>
                                  </m:rPr>
                                  <a:rPr lang="it-IT" sz="24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num>
                              <m:den>
                                <m:r>
                                  <a:rPr lang="it-IT" sz="24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−0.0880</m:t>
                                </m:r>
                                <m:r>
                                  <m:rPr>
                                    <m:nor/>
                                  </m:rPr>
                                  <a:rPr lang="it-IT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24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altLang="en-US" sz="24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4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0.0897</m:t>
                                </m:r>
                                <m:r>
                                  <m:rPr>
                                    <m:sty m:val="p"/>
                                  </m:rPr>
                                  <a:rPr lang="it-IT" sz="24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it-IT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EB89FC25-46D6-4D0C-A866-37DCF07737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0683" y="1283691"/>
                  <a:ext cx="4438605" cy="248952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ccia a destra 7">
              <a:extLst>
                <a:ext uri="{FF2B5EF4-FFF2-40B4-BE49-F238E27FC236}">
                  <a16:creationId xmlns:a16="http://schemas.microsoft.com/office/drawing/2014/main" id="{4A19917E-5985-47C5-BC07-305979785F08}"/>
                </a:ext>
              </a:extLst>
            </p:cNvPr>
            <p:cNvSpPr/>
            <p:nvPr/>
          </p:nvSpPr>
          <p:spPr>
            <a:xfrm>
              <a:off x="4107474" y="1791316"/>
              <a:ext cx="1489166" cy="4441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Freccia a destra 8">
              <a:extLst>
                <a:ext uri="{FF2B5EF4-FFF2-40B4-BE49-F238E27FC236}">
                  <a16:creationId xmlns:a16="http://schemas.microsoft.com/office/drawing/2014/main" id="{78E8EFA6-AE60-43C4-8B6A-E37FC08CE497}"/>
                </a:ext>
              </a:extLst>
            </p:cNvPr>
            <p:cNvSpPr/>
            <p:nvPr/>
          </p:nvSpPr>
          <p:spPr>
            <a:xfrm>
              <a:off x="4107474" y="3027934"/>
              <a:ext cx="1489166" cy="4441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841B217F-DB13-48BA-B567-4A8407A5883F}"/>
                    </a:ext>
                  </a:extLst>
                </p:cNvPr>
                <p:cNvSpPr txBox="1"/>
                <p:nvPr/>
              </p:nvSpPr>
              <p:spPr>
                <a:xfrm>
                  <a:off x="2061647" y="1828718"/>
                  <a:ext cx="16174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=0.2 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oMath>
                    </m:oMathPara>
                  </a14:m>
                  <a:endParaRPr lang="it-IT"/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841B217F-DB13-48BA-B567-4A8407A58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1647" y="1828718"/>
                  <a:ext cx="161743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639" r="-3008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27E13A49-2166-4A77-A0DE-F956E402C7DB}"/>
                    </a:ext>
                  </a:extLst>
                </p:cNvPr>
                <p:cNvSpPr txBox="1"/>
                <p:nvPr/>
              </p:nvSpPr>
              <p:spPr>
                <a:xfrm>
                  <a:off x="2061647" y="3062769"/>
                  <a:ext cx="1864100" cy="4022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=0.02 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oMath>
                    </m:oMathPara>
                  </a14:m>
                  <a:endParaRPr lang="it-IT"/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27E13A49-2166-4A77-A0DE-F956E402C7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1647" y="3062769"/>
                  <a:ext cx="1864100" cy="402226"/>
                </a:xfrm>
                <a:prstGeom prst="rect">
                  <a:avLst/>
                </a:prstGeom>
                <a:blipFill>
                  <a:blip r:embed="rId5"/>
                  <a:stretch>
                    <a:fillRect l="-4902" r="-2941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0D47473-5DF9-442F-9A23-76E90F33F48A}"/>
              </a:ext>
            </a:extLst>
          </p:cNvPr>
          <p:cNvSpPr txBox="1"/>
          <p:nvPr/>
        </p:nvSpPr>
        <p:spPr>
          <a:xfrm>
            <a:off x="5636623" y="358344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98A172E-A2C9-46B9-90F0-044AD01BEF81}"/>
                  </a:ext>
                </a:extLst>
              </p:cNvPr>
              <p:cNvSpPr txBox="1"/>
              <p:nvPr/>
            </p:nvSpPr>
            <p:spPr>
              <a:xfrm>
                <a:off x="2804360" y="5520846"/>
                <a:ext cx="65832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0,0023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−0,0278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−28,1397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−7,7022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98A172E-A2C9-46B9-90F0-044AD01BE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360" y="5520846"/>
                <a:ext cx="6583277" cy="369332"/>
              </a:xfrm>
              <a:prstGeom prst="rect">
                <a:avLst/>
              </a:prstGeom>
              <a:blipFill>
                <a:blip r:embed="rId6"/>
                <a:stretch>
                  <a:fillRect l="-46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olo 1">
            <a:extLst>
              <a:ext uri="{FF2B5EF4-FFF2-40B4-BE49-F238E27FC236}">
                <a16:creationId xmlns:a16="http://schemas.microsoft.com/office/drawing/2014/main" id="{955487C7-8E02-4441-A169-E176DDD0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647" y="601335"/>
            <a:ext cx="9173335" cy="735819"/>
          </a:xfrm>
        </p:spPr>
        <p:txBody>
          <a:bodyPr/>
          <a:lstStyle/>
          <a:p>
            <a:r>
              <a:rPr lang="it-IT"/>
              <a:t>Controllo, pole placement</a:t>
            </a:r>
          </a:p>
        </p:txBody>
      </p:sp>
    </p:spTree>
    <p:extLst>
      <p:ext uri="{BB962C8B-B14F-4D97-AF65-F5344CB8AC3E}">
        <p14:creationId xmlns:p14="http://schemas.microsoft.com/office/powerpoint/2010/main" val="3623726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D69EFD-FFD1-464E-AA57-6A8089FF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Controllo, integratore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7CA2BE4-051B-4168-9E61-A829716DE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461503"/>
            <a:ext cx="7468642" cy="23434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6C95259-14BD-4AF1-A3FE-CC3A7C37939E}"/>
                  </a:ext>
                </a:extLst>
              </p:cNvPr>
              <p:cNvSpPr txBox="1"/>
              <p:nvPr/>
            </p:nvSpPr>
            <p:spPr>
              <a:xfrm>
                <a:off x="3049089" y="4063811"/>
                <a:ext cx="6093822" cy="1459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𝐵𝑢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𝐾𝑥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240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6C95259-14BD-4AF1-A3FE-CC3A7C379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89" y="4063811"/>
                <a:ext cx="6093822" cy="1459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118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2B2592-E445-42F2-92EA-A99A1005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599075" cy="1280890"/>
          </a:xfrm>
        </p:spPr>
        <p:txBody>
          <a:bodyPr/>
          <a:lstStyle/>
          <a:p>
            <a:r>
              <a:rPr lang="it-IT"/>
              <a:t>Controllo, posizionamento dell’integratore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C359E4-CD86-4512-8444-BF494D22B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14138"/>
            <a:ext cx="8915400" cy="3777622"/>
          </a:xfrm>
        </p:spPr>
        <p:txBody>
          <a:bodyPr/>
          <a:lstStyle/>
          <a:p>
            <a:r>
              <a:rPr lang="it-IT" dirty="0"/>
              <a:t>Posizionamento polo dell’integratore tramite il tool di </a:t>
            </a:r>
            <a:r>
              <a:rPr lang="it-IT" dirty="0" err="1"/>
              <a:t>Matlab</a:t>
            </a:r>
            <a:r>
              <a:rPr lang="it-IT" dirty="0"/>
              <a:t> per il tuning;</a:t>
            </a:r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2F5B27D4-F862-4CDB-B368-282436478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7592084" cy="47933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390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D8DF73-A09A-4178-8D5A-62D540F9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026" y="640645"/>
            <a:ext cx="8911687" cy="1280890"/>
          </a:xfrm>
        </p:spPr>
        <p:txBody>
          <a:bodyPr/>
          <a:lstStyle/>
          <a:p>
            <a:r>
              <a:rPr lang="it-IT"/>
              <a:t>Sensori,</a:t>
            </a:r>
            <a:br>
              <a:rPr lang="it-IT"/>
            </a:br>
            <a:r>
              <a:rPr lang="it-IT" err="1"/>
              <a:t>moving</a:t>
            </a:r>
            <a:r>
              <a:rPr lang="it-IT"/>
              <a:t> </a:t>
            </a:r>
            <a:r>
              <a:rPr lang="it-IT" err="1"/>
              <a:t>average</a:t>
            </a:r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87A29A8-8A97-4023-AC95-C4631044B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0219" y="131489"/>
            <a:ext cx="4779162" cy="65950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F41190B2-9B03-4DA0-82A9-1F7FED704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26" y="2430691"/>
            <a:ext cx="3981187" cy="3777622"/>
          </a:xfrm>
        </p:spPr>
        <p:txBody>
          <a:bodyPr>
            <a:normAutofit/>
          </a:bodyPr>
          <a:lstStyle/>
          <a:p>
            <a:pPr>
              <a:buClr>
                <a:srgbClr val="05B10D"/>
              </a:buClr>
              <a:buFont typeface="Wingdings 3" panose="05040102010807070707" pitchFamily="18" charset="2"/>
              <a:buChar char=""/>
            </a:pPr>
            <a:r>
              <a:rPr lang="it-IT" sz="2400" dirty="0"/>
              <a:t>Facilità di implementazione lato codice</a:t>
            </a:r>
          </a:p>
          <a:p>
            <a:pPr>
              <a:buClr>
                <a:srgbClr val="05B10D"/>
              </a:buClr>
              <a:buFont typeface="Wingdings 3" panose="05040102010807070707" pitchFamily="18" charset="2"/>
              <a:buChar char=""/>
            </a:pPr>
            <a:r>
              <a:rPr lang="it-IT" sz="2400" dirty="0"/>
              <a:t>Semplicità di progettazione del filtro</a:t>
            </a:r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"/>
            </a:pPr>
            <a:r>
              <a:rPr lang="it-IT" sz="2400" dirty="0"/>
              <a:t>Ritardo nell’uscita</a:t>
            </a:r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"/>
            </a:pPr>
            <a:r>
              <a:rPr lang="it-IT" sz="2400" dirty="0"/>
              <a:t>Lentezza nell’andare a regime</a:t>
            </a:r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"/>
            </a:pPr>
            <a:endParaRPr lang="it-IT" sz="2400" dirty="0"/>
          </a:p>
          <a:p>
            <a:pPr>
              <a:buClr>
                <a:srgbClr val="05B10D"/>
              </a:buClr>
              <a:buFont typeface="Wingdings 3" panose="05040102010807070707" pitchFamily="18" charset="2"/>
              <a:buChar char="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18838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486150-460D-47A7-A22C-485446F3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137521" cy="1280890"/>
          </a:xfrm>
        </p:spPr>
        <p:txBody>
          <a:bodyPr/>
          <a:lstStyle/>
          <a:p>
            <a:r>
              <a:rPr lang="it-IT"/>
              <a:t>Modellizzazione – Componenti del V.A.B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66B69D6-AB75-49BD-BA6B-E5FDC7786B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39637" y="2133599"/>
                <a:ext cx="4572546" cy="3777622"/>
              </a:xfrm>
            </p:spPr>
            <p:txBody>
              <a:bodyPr>
                <a:noAutofit/>
              </a:bodyPr>
              <a:lstStyle/>
              <a:p>
                <a:r>
                  <a:rPr lang="it-IT" sz="2000" dirty="0"/>
                  <a:t>Asta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t-IT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sub>
                    </m:sSub>
                  </m:oMath>
                </a14:m>
                <a:endParaRPr lang="it-IT" sz="2000" dirty="0"/>
              </a:p>
              <a:p>
                <a:r>
                  <a:rPr lang="it-IT" sz="2000" dirty="0"/>
                  <a:t>Utente a bordo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t-IT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</m:oMath>
                </a14:m>
                <a:endParaRPr lang="it-IT" sz="2000" dirty="0"/>
              </a:p>
              <a:p>
                <a:r>
                  <a:rPr lang="it-IT" sz="2000" dirty="0"/>
                  <a:t>Chassis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t-IT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sub>
                    </m:sSub>
                  </m:oMath>
                </a14:m>
                <a:endParaRPr lang="it-IT" sz="2000" dirty="0"/>
              </a:p>
              <a:p>
                <a:r>
                  <a:rPr lang="it-IT" sz="2000" dirty="0"/>
                  <a:t>Ruota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t-IT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it-IT" sz="2000" dirty="0">
                    <a:sym typeface="Wingdings" panose="05000000000000000000" pitchFamily="2" charset="2"/>
                  </a:rPr>
                  <a:t>origine degli assi</a:t>
                </a:r>
                <a:endParaRPr lang="it-IT" sz="2000" dirty="0"/>
              </a:p>
              <a:p>
                <a:r>
                  <a:rPr lang="it-IT" sz="2000" dirty="0"/>
                  <a:t>DOF:</a:t>
                </a:r>
              </a:p>
              <a:p>
                <a:pPr lvl="1"/>
                <a:r>
                  <a:rPr lang="it-IT" sz="2000" dirty="0"/>
                  <a:t>Asta-Utente-Chassis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t-IT" sz="2000" dirty="0"/>
                  <a:t>1 </a:t>
                </a:r>
                <a:r>
                  <a:rPr lang="it-IT" sz="2000" dirty="0" err="1"/>
                  <a:t>d.o.f</a:t>
                </a:r>
                <a:r>
                  <a:rPr lang="it-IT" sz="2000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it-IT" sz="1800" dirty="0"/>
              </a:p>
              <a:p>
                <a:pPr lvl="1"/>
                <a:r>
                  <a:rPr lang="it-IT" sz="2000" dirty="0"/>
                  <a:t>Ruota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t-IT" sz="2000" dirty="0">
                    <a:sym typeface="Wingdings" panose="05000000000000000000" pitchFamily="2" charset="2"/>
                  </a:rPr>
                  <a:t> 1</a:t>
                </a:r>
                <a:r>
                  <a:rPr lang="it-IT" sz="2000" dirty="0"/>
                  <a:t> </a:t>
                </a:r>
                <a:r>
                  <a:rPr lang="it-IT" sz="2000" dirty="0" err="1"/>
                  <a:t>d.o.f</a:t>
                </a:r>
                <a:r>
                  <a:rPr lang="it-IT" sz="2000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t-IT" sz="1800" dirty="0"/>
                  <a:t> puro rotolamento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66B69D6-AB75-49BD-BA6B-E5FDC7786B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9637" y="2133599"/>
                <a:ext cx="4572546" cy="3777622"/>
              </a:xfrm>
              <a:blipFill>
                <a:blip r:embed="rId2"/>
                <a:stretch>
                  <a:fillRect l="-1200" t="-806" b="-27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via, fotografia, sedendo, luce&#10;&#10;Descrizione generata automaticamente">
            <a:extLst>
              <a:ext uri="{FF2B5EF4-FFF2-40B4-BE49-F238E27FC236}">
                <a16:creationId xmlns:a16="http://schemas.microsoft.com/office/drawing/2014/main" id="{0CA67F6D-316E-4730-AF76-BBE40724B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1578662"/>
            <a:ext cx="4434510" cy="48874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4527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E3655F-7AFA-4F1E-BEE0-BF4D9584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Sensori, </a:t>
            </a:r>
            <a:r>
              <a:rPr lang="it-IT" err="1"/>
              <a:t>moving</a:t>
            </a:r>
            <a:r>
              <a:rPr lang="it-IT"/>
              <a:t> </a:t>
            </a:r>
            <a:r>
              <a:rPr lang="it-IT" err="1"/>
              <a:t>average</a:t>
            </a:r>
            <a:r>
              <a:rPr lang="it-IT"/>
              <a:t> </a:t>
            </a:r>
            <a:r>
              <a:rPr lang="it-IT" err="1"/>
              <a:t>result</a:t>
            </a:r>
            <a:endParaRPr lang="it-IT"/>
          </a:p>
        </p:txBody>
      </p:sp>
      <p:pic>
        <p:nvPicPr>
          <p:cNvPr id="11" name="Immagine 10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B8F70D0B-3ADF-4E4F-ACEC-52366FB2C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378" y="1623218"/>
            <a:ext cx="6359243" cy="4933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761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D8DF73-A09A-4178-8D5A-62D540F9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026" y="640645"/>
            <a:ext cx="8911687" cy="1280890"/>
          </a:xfrm>
        </p:spPr>
        <p:txBody>
          <a:bodyPr/>
          <a:lstStyle/>
          <a:p>
            <a:r>
              <a:rPr lang="it-IT" dirty="0"/>
              <a:t>Sensori,</a:t>
            </a:r>
            <a:br>
              <a:rPr lang="it-IT" dirty="0"/>
            </a:br>
            <a:r>
              <a:rPr lang="it-IT" dirty="0"/>
              <a:t>filtro di </a:t>
            </a:r>
            <a:r>
              <a:rPr lang="it-IT" dirty="0" err="1"/>
              <a:t>Kalman</a:t>
            </a:r>
            <a:endParaRPr lang="it-IT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F41190B2-9B03-4DA0-82A9-1F7FED704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26" y="2430691"/>
            <a:ext cx="3981187" cy="3777622"/>
          </a:xfrm>
        </p:spPr>
        <p:txBody>
          <a:bodyPr>
            <a:normAutofit/>
          </a:bodyPr>
          <a:lstStyle/>
          <a:p>
            <a:pPr>
              <a:buClr>
                <a:srgbClr val="05B10D"/>
              </a:buClr>
              <a:buFont typeface="Wingdings 3" panose="05040102010807070707" pitchFamily="18" charset="2"/>
              <a:buChar char=""/>
            </a:pPr>
            <a:r>
              <a:rPr lang="it-IT" sz="2400" dirty="0"/>
              <a:t>Strumento potente</a:t>
            </a:r>
          </a:p>
          <a:p>
            <a:pPr>
              <a:buClr>
                <a:srgbClr val="05B10D"/>
              </a:buClr>
              <a:buFont typeface="Wingdings 3" panose="05040102010807070707" pitchFamily="18" charset="2"/>
              <a:buChar char=""/>
            </a:pPr>
            <a:r>
              <a:rPr lang="it-IT" sz="2400" dirty="0"/>
              <a:t>Molto più robusto</a:t>
            </a:r>
          </a:p>
          <a:p>
            <a:pPr>
              <a:buClr>
                <a:srgbClr val="05B10D"/>
              </a:buClr>
              <a:buFont typeface="Wingdings 3" panose="05040102010807070707" pitchFamily="18" charset="2"/>
              <a:buChar char=""/>
            </a:pPr>
            <a:r>
              <a:rPr lang="it-IT" sz="2400" dirty="0"/>
              <a:t>Va a regime velocemente</a:t>
            </a:r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"/>
            </a:pPr>
            <a:r>
              <a:rPr lang="it-IT" sz="2400" dirty="0"/>
              <a:t>Tuning del rumore</a:t>
            </a:r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"/>
            </a:pPr>
            <a:r>
              <a:rPr lang="it-IT" sz="2400" dirty="0"/>
              <a:t>Identificazione delle matrici A, B, C</a:t>
            </a:r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"/>
            </a:pPr>
            <a:endParaRPr lang="it-IT" sz="2400" dirty="0"/>
          </a:p>
          <a:p>
            <a:pPr>
              <a:buClr>
                <a:srgbClr val="05B10D"/>
              </a:buClr>
              <a:buFont typeface="Wingdings 3" panose="05040102010807070707" pitchFamily="18" charset="2"/>
              <a:buChar char=""/>
            </a:pPr>
            <a:endParaRPr lang="it-IT" sz="2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B6CE132-8C4C-4F3B-AA0C-1EA4A2685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94571"/>
            <a:ext cx="4838700" cy="6268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1967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0037D-BAA8-4DC4-9B54-3252A66B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Sensori, sistema dinamico del filtro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E407B5B-800E-455C-9A81-79FE46F1C214}"/>
                  </a:ext>
                </a:extLst>
              </p:cNvPr>
              <p:cNvSpPr txBox="1"/>
              <p:nvPr/>
            </p:nvSpPr>
            <p:spPr>
              <a:xfrm>
                <a:off x="4061212" y="1905000"/>
                <a:ext cx="3854773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E407B5B-800E-455C-9A81-79FE46F1C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212" y="1905000"/>
                <a:ext cx="3854773" cy="12485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AA8E949-B934-4D01-9E27-F38FEE18CD09}"/>
                  </a:ext>
                </a:extLst>
              </p:cNvPr>
              <p:cNvSpPr txBox="1"/>
              <p:nvPr/>
            </p:nvSpPr>
            <p:spPr>
              <a:xfrm>
                <a:off x="3188234" y="3687808"/>
                <a:ext cx="5815532" cy="2026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it-IT" sz="24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it-IT" sz="24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p>
                                  <m:sSup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z="24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it-IT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it-IT" sz="24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b="0" dirty="0"/>
              </a:p>
              <a:p>
                <a:pPr algn="ctr"/>
                <a:r>
                  <a:rPr lang="it-IT" sz="2400" dirty="0"/>
                  <a:t>												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𝑠𝑡𝑎𝑡𝑜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𝑝𝑜𝑠𝑖𝑧𝑖𝑜𝑛𝑒</m:t>
                              </m:r>
                            </m:e>
                          </m:mr>
                          <m:m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𝑣𝑒𝑙𝑜𝑐𝑖𝑡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AA8E949-B934-4D01-9E27-F38FEE18C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234" y="3687808"/>
                <a:ext cx="5815532" cy="20261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218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78AC7D-02CC-4DB0-816C-BD47AC1A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Sensori, </a:t>
            </a:r>
            <a:r>
              <a:rPr lang="it-IT" err="1"/>
              <a:t>Kalman</a:t>
            </a:r>
            <a:r>
              <a:rPr lang="it-IT"/>
              <a:t> output</a:t>
            </a:r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4E866DA-44D2-4A68-9B38-54EDAF0AF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337" y="1501826"/>
            <a:ext cx="6500275" cy="50433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73375FA-5B89-4808-9657-12847C08EBE5}"/>
              </a:ext>
            </a:extLst>
          </p:cNvPr>
          <p:cNvSpPr txBox="1"/>
          <p:nvPr/>
        </p:nvSpPr>
        <p:spPr>
          <a:xfrm>
            <a:off x="1907177" y="2024743"/>
            <a:ext cx="2886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it-IT" sz="2400" dirty="0"/>
              <a:t>Stima dei parametri del rumore tramite trial and </a:t>
            </a:r>
            <a:r>
              <a:rPr lang="it-IT" sz="2400" dirty="0" err="1"/>
              <a:t>error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067090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ABDECB-2032-404E-B75C-E890413B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Simulazione, open loop</a:t>
            </a:r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FAF2A97E-D4C7-4BFC-8762-A24505B09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74" y="1745786"/>
            <a:ext cx="5808770" cy="43826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magine 6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82C0FE66-D321-4862-8CA4-3CF90BFE3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5786"/>
            <a:ext cx="5954226" cy="43826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9834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336F8-B818-4697-BB9F-1AD2C03D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Simulazione, open loop con posizioni di partenza differenti</a:t>
            </a:r>
          </a:p>
        </p:txBody>
      </p:sp>
      <p:pic>
        <p:nvPicPr>
          <p:cNvPr id="9" name="Immagine 8" descr="Immagine che contiene tavolo, barca, esterni, diverso&#10;&#10;Descrizione generata automaticamente">
            <a:extLst>
              <a:ext uri="{FF2B5EF4-FFF2-40B4-BE49-F238E27FC236}">
                <a16:creationId xmlns:a16="http://schemas.microsoft.com/office/drawing/2014/main" id="{028355A0-7974-4806-9E9C-63B76DC91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55" y="3429000"/>
            <a:ext cx="5696043" cy="322118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Immagine 10" descr="Immagine che contiene diverso, tavolo, uomo, vario&#10;&#10;Descrizione generata automaticamente">
            <a:extLst>
              <a:ext uri="{FF2B5EF4-FFF2-40B4-BE49-F238E27FC236}">
                <a16:creationId xmlns:a16="http://schemas.microsoft.com/office/drawing/2014/main" id="{D4A76813-8B92-4102-9023-332D0DD14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22" y="1905000"/>
            <a:ext cx="6026551" cy="3370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0D032DC-B995-4FF1-B635-01CC8EB413A6}"/>
                  </a:ext>
                </a:extLst>
              </p:cNvPr>
              <p:cNvSpPr txBox="1"/>
              <p:nvPr/>
            </p:nvSpPr>
            <p:spPr>
              <a:xfrm>
                <a:off x="2377412" y="5417126"/>
                <a:ext cx="18539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(0)=0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𝑑𝑒𝑔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0D032DC-B995-4FF1-B635-01CC8EB41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12" y="5417126"/>
                <a:ext cx="1853969" cy="369332"/>
              </a:xfrm>
              <a:prstGeom prst="rect">
                <a:avLst/>
              </a:prstGeom>
              <a:blipFill>
                <a:blip r:embed="rId4"/>
                <a:stretch>
                  <a:fillRect l="-3289" r="-4934" b="-3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EB0DAE1-0B29-4386-84E3-20BB40936718}"/>
                  </a:ext>
                </a:extLst>
              </p:cNvPr>
              <p:cNvSpPr txBox="1"/>
              <p:nvPr/>
            </p:nvSpPr>
            <p:spPr>
              <a:xfrm>
                <a:off x="6214676" y="2922481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(0)=45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𝑑𝑒𝑔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EB0DAE1-0B29-4386-84E3-20BB40936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676" y="2922481"/>
                <a:ext cx="6096000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040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B6AE62D2-5C37-4923-BC3F-7D5786E3E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it-IT"/>
              <a:t>Simulazione, </a:t>
            </a:r>
            <a:r>
              <a:rPr lang="it-IT" err="1"/>
              <a:t>closed</a:t>
            </a:r>
            <a:r>
              <a:rPr lang="it-IT"/>
              <a:t> loop</a:t>
            </a:r>
          </a:p>
        </p:txBody>
      </p:sp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73BBA2AE-C8C1-4739-AC60-7D18CF357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39" y="1264444"/>
            <a:ext cx="6918322" cy="540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98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CDA1EF-B363-4464-AC0F-FE1242AF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Simulazione, coppia</a:t>
            </a:r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06036DD6-A0BB-41A3-9693-A7E57F813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59" y="1362365"/>
            <a:ext cx="6157180" cy="50573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magine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39DF5432-FE69-4957-9BB0-9885E5BC9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301" y="2244128"/>
            <a:ext cx="5839640" cy="4448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39967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C34C17-8B35-4E32-A1A1-48E3E097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Simulazione, set point in velocità</a:t>
            </a:r>
          </a:p>
        </p:txBody>
      </p:sp>
      <p:pic>
        <p:nvPicPr>
          <p:cNvPr id="5" name="Segnaposto contenuto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C4765516-5878-4F39-8049-E4CFFDDC3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976" y="1469537"/>
            <a:ext cx="6084047" cy="52434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1053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DEDA3D-694A-41DF-850D-DD4EB933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Simulazione, poli più veloci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AE726C5-6F83-495F-AF83-D8A9FA1F2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19746"/>
                <a:ext cx="8915400" cy="3048000"/>
              </a:xfrm>
            </p:spPr>
            <p:txBody>
              <a:bodyPr>
                <a:normAutofit/>
              </a:bodyPr>
              <a:lstStyle/>
              <a:p>
                <a:r>
                  <a:rPr lang="it-IT" sz="2400" dirty="0"/>
                  <a:t>Aumentata la corrente limite dal motore da 20A fino a 50A</a:t>
                </a:r>
              </a:p>
              <a:p>
                <a:r>
                  <a:rPr lang="it-IT" sz="2400" dirty="0"/>
                  <a:t>Aumentata la frequenza del polo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=0,2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→2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it-IT" sz="2400" dirty="0"/>
              </a:p>
              <a:p>
                <a:r>
                  <a:rPr lang="it-IT" sz="2400" dirty="0"/>
                  <a:t>Poli effettivamente disaccoppiati in frequenza</a:t>
                </a:r>
              </a:p>
              <a:p>
                <a:r>
                  <a:rPr lang="it-IT" sz="2400" dirty="0"/>
                  <a:t>Prestazioni nel transitorio migliorate</a:t>
                </a:r>
              </a:p>
              <a:p>
                <a:r>
                  <a:rPr lang="it-IT" sz="2400" dirty="0"/>
                  <a:t>Tempo per andare a regime diminuito</a:t>
                </a:r>
              </a:p>
              <a:p>
                <a:endParaRPr lang="it-IT" sz="2400" dirty="0"/>
              </a:p>
              <a:p>
                <a:endParaRPr lang="it-IT" sz="24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AE726C5-6F83-495F-AF83-D8A9FA1F2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19746"/>
                <a:ext cx="8915400" cy="3048000"/>
              </a:xfrm>
              <a:blipFill>
                <a:blip r:embed="rId2"/>
                <a:stretch>
                  <a:fillRect l="-958" t="-16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82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A207F7-038C-4577-8596-88C43599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Modellizzazione – Asta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0DC8DB5B-347F-4C02-9DD0-68F35E2AC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650" y="2335156"/>
            <a:ext cx="4318428" cy="128089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0C80E1E-5932-45A3-BBBE-1D8D8070E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09" y="4046203"/>
            <a:ext cx="3941197" cy="128088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B1778FB-9030-4877-B551-8C626A575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049" y="1774173"/>
            <a:ext cx="5496692" cy="4544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445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15AB85-D6FB-48A5-A661-E695102D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Simulazione, poli più veloci-stato</a:t>
            </a:r>
          </a:p>
        </p:txBody>
      </p:sp>
      <p:pic>
        <p:nvPicPr>
          <p:cNvPr id="7" name="Immagine 6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BE6A63E9-C5A4-4AEE-AF0A-F12C226C7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86" y="1382308"/>
            <a:ext cx="6875628" cy="52889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5085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1A9EB6-2CC3-4ED9-95F1-95885F28C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Simulazione - confronto</a:t>
            </a:r>
          </a:p>
        </p:txBody>
      </p:sp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AC5252C1-A68E-4457-9AF4-A56A9CBCA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05" y="1630677"/>
            <a:ext cx="6247077" cy="48054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magine 6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4AC13E78-982B-4588-9F2E-D4FAD28B0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181" y="1602683"/>
            <a:ext cx="6227260" cy="4861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606AA881-9BDB-41D8-A8ED-3426252912E6}"/>
              </a:ext>
            </a:extLst>
          </p:cNvPr>
          <p:cNvSpPr/>
          <p:nvPr/>
        </p:nvSpPr>
        <p:spPr>
          <a:xfrm>
            <a:off x="5969726" y="4140926"/>
            <a:ext cx="1149531" cy="108639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12EB9F8-24F5-4919-94E5-C726D35D6B89}"/>
              </a:ext>
            </a:extLst>
          </p:cNvPr>
          <p:cNvSpPr txBox="1"/>
          <p:nvPr/>
        </p:nvSpPr>
        <p:spPr>
          <a:xfrm>
            <a:off x="6096000" y="2499743"/>
            <a:ext cx="1856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solidFill>
                  <a:srgbClr val="00B050"/>
                </a:solidFill>
              </a:rPr>
              <a:t>Poli lenti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3A397CA-95C4-44F2-A72E-85108DAF9B7D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6544492" y="3022963"/>
            <a:ext cx="479976" cy="11179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8270ABE0-6D14-43B9-A1C3-191CD18B01B1}"/>
              </a:ext>
            </a:extLst>
          </p:cNvPr>
          <p:cNvSpPr/>
          <p:nvPr/>
        </p:nvSpPr>
        <p:spPr>
          <a:xfrm>
            <a:off x="1318567" y="4461949"/>
            <a:ext cx="1149531" cy="1086397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D553F7D-DCB2-4785-9CF1-E92A88834406}"/>
              </a:ext>
            </a:extLst>
          </p:cNvPr>
          <p:cNvSpPr txBox="1"/>
          <p:nvPr/>
        </p:nvSpPr>
        <p:spPr>
          <a:xfrm>
            <a:off x="1444841" y="2820766"/>
            <a:ext cx="2156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solidFill>
                  <a:srgbClr val="7030A0"/>
                </a:solidFill>
              </a:rPr>
              <a:t>Poli veloci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3B8B1A1-E797-407A-9C6F-D3F7136DAC70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V="1">
            <a:off x="1893333" y="3343986"/>
            <a:ext cx="629752" cy="111796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D0807944-6E3B-4C5B-8D93-2F85148E63AB}"/>
              </a:ext>
            </a:extLst>
          </p:cNvPr>
          <p:cNvSpPr/>
          <p:nvPr/>
        </p:nvSpPr>
        <p:spPr>
          <a:xfrm>
            <a:off x="914400" y="5694218"/>
            <a:ext cx="4613564" cy="53967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20CCAA5-A308-4380-B2B4-4D309F2209DA}"/>
              </a:ext>
            </a:extLst>
          </p:cNvPr>
          <p:cNvSpPr/>
          <p:nvPr/>
        </p:nvSpPr>
        <p:spPr>
          <a:xfrm>
            <a:off x="5708073" y="5694218"/>
            <a:ext cx="5569527" cy="53967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7135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3B4D6B8-F672-410A-8AC3-CE3415DC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it-IT"/>
              <a:t>Simulazione, set point in velocità</a:t>
            </a:r>
          </a:p>
        </p:txBody>
      </p:sp>
      <p:pic>
        <p:nvPicPr>
          <p:cNvPr id="9" name="Segnaposto contenuto 8" descr="Immagine che contiene mappa&#10;&#10;Descrizione generata automaticamente">
            <a:extLst>
              <a:ext uri="{FF2B5EF4-FFF2-40B4-BE49-F238E27FC236}">
                <a16:creationId xmlns:a16="http://schemas.microsoft.com/office/drawing/2014/main" id="{F38E6EB4-5933-4278-BC14-FB79E8A39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417" y="1237146"/>
            <a:ext cx="6273165" cy="54662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1919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88C3B6-FDDB-4123-BE4A-BAF75F1FB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071" y="638620"/>
            <a:ext cx="8911687" cy="1280890"/>
          </a:xfrm>
        </p:spPr>
        <p:txBody>
          <a:bodyPr/>
          <a:lstStyle/>
          <a:p>
            <a:r>
              <a:rPr lang="it-IT" dirty="0"/>
              <a:t>Simulazione, masse diverse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29BB81C-8490-4851-83E7-656A51A32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54" y="1546718"/>
            <a:ext cx="5598566" cy="461829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0C801AF-8524-4D46-BDB3-66AE83C97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46718"/>
            <a:ext cx="6050858" cy="4618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17535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2DECE-D33F-440C-AA9B-E7F93B99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OPC-UA</a:t>
            </a:r>
          </a:p>
        </p:txBody>
      </p:sp>
      <p:pic>
        <p:nvPicPr>
          <p:cNvPr id="9" name="Immagine 8" descr="Immagine che contiene circuito, tavolo&#10;&#10;Descrizione generata automaticamente">
            <a:extLst>
              <a:ext uri="{FF2B5EF4-FFF2-40B4-BE49-F238E27FC236}">
                <a16:creationId xmlns:a16="http://schemas.microsoft.com/office/drawing/2014/main" id="{770825DD-BD19-4B8B-A428-2F6BF6D15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02" y="1360987"/>
            <a:ext cx="8774995" cy="278665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E8DCA5D-4611-415B-AE79-50082CE14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502" y="4673600"/>
            <a:ext cx="8915400" cy="1295400"/>
          </a:xfrm>
        </p:spPr>
        <p:txBody>
          <a:bodyPr>
            <a:normAutofit/>
          </a:bodyPr>
          <a:lstStyle/>
          <a:p>
            <a:r>
              <a:rPr lang="it-IT" sz="2400"/>
              <a:t>Client (su smartphone): Android e/o iOS </a:t>
            </a:r>
          </a:p>
          <a:p>
            <a:r>
              <a:rPr lang="it-IT" sz="2400"/>
              <a:t>Server (su </a:t>
            </a:r>
            <a:r>
              <a:rPr lang="it-IT" sz="2400" err="1"/>
              <a:t>Raspberry</a:t>
            </a:r>
            <a:r>
              <a:rPr lang="it-IT" sz="2400"/>
              <a:t>): Python</a:t>
            </a:r>
          </a:p>
        </p:txBody>
      </p:sp>
    </p:spTree>
    <p:extLst>
      <p:ext uri="{BB962C8B-B14F-4D97-AF65-F5344CB8AC3E}">
        <p14:creationId xmlns:p14="http://schemas.microsoft.com/office/powerpoint/2010/main" val="28925351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49325AD-93CF-4939-80DE-825B05857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556238"/>
                <a:ext cx="8915400" cy="43549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/>
                  <a:t>Inizializzo il vettore dei gain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acc>
                              <m:accPr>
                                <m:chr m:val="̇"/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acc>
                              <m:accPr>
                                <m:chr m:val="̇"/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sub>
                        </m:sSub>
                      </m:e>
                    </m:d>
                  </m:oMath>
                </a14:m>
                <a:r>
                  <a:rPr lang="it-IT" b="1"/>
                  <a:t> </a:t>
                </a:r>
                <a:r>
                  <a:rPr lang="it-IT"/>
                  <a:t>con i parametri salvati su un file permanente in memoria (se questo file non è presente, poiché si tratta del primo avvio del sistema, i parametri saranno inizializzati a 0) e ne crea uno identico temporaneo;</a:t>
                </a:r>
              </a:p>
              <a:p>
                <a:r>
                  <a:rPr lang="it-IT"/>
                  <a:t>Ogni modifica successiva ai parametri nel vettore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it-IT" b="1"/>
                  <a:t> </a:t>
                </a:r>
                <a:r>
                  <a:rPr lang="it-IT"/>
                  <a:t>corrisponde ad una modifica dei valori nel file temporaneo;</a:t>
                </a:r>
              </a:p>
              <a:p>
                <a:r>
                  <a:rPr lang="it-IT"/>
                  <a:t>Il codice Python eseguito su </a:t>
                </a:r>
                <a:r>
                  <a:rPr lang="it-IT" err="1"/>
                  <a:t>Raspberry</a:t>
                </a:r>
                <a:r>
                  <a:rPr lang="it-IT"/>
                  <a:t> legge il file temporaneo e utilizza quei valori per calcolare l’azione di controllo da fornire in pasto al sistema;</a:t>
                </a:r>
              </a:p>
              <a:p>
                <a:r>
                  <a:rPr lang="it-IT"/>
                  <a:t>Fino a quando l’utente non va a settare il flag per il salvataggio definitivo, tramite l’applicazione smartphone, i parametri non vengono aggiornati sul file temporaneo;</a:t>
                </a:r>
              </a:p>
              <a:p>
                <a:r>
                  <a:rPr lang="it-IT"/>
                  <a:t>L’utente può scegliere di modificare anche il file permanente a sua discrezione e, se necessario, può scegliere di fermare l’esecuzione del server (</a:t>
                </a:r>
                <a:r>
                  <a:rPr lang="it-IT" err="1"/>
                  <a:t>shut</a:t>
                </a:r>
                <a:r>
                  <a:rPr lang="it-IT"/>
                  <a:t> down);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49325AD-93CF-4939-80DE-825B05857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556238"/>
                <a:ext cx="8915400" cy="4354984"/>
              </a:xfrm>
              <a:blipFill>
                <a:blip r:embed="rId2"/>
                <a:stretch>
                  <a:fillRect l="-616" t="-699" r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olo 1">
            <a:extLst>
              <a:ext uri="{FF2B5EF4-FFF2-40B4-BE49-F238E27FC236}">
                <a16:creationId xmlns:a16="http://schemas.microsoft.com/office/drawing/2014/main" id="{84E9BAAF-2F0F-475D-8563-94871853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765297"/>
          </a:xfrm>
        </p:spPr>
        <p:txBody>
          <a:bodyPr/>
          <a:lstStyle/>
          <a:p>
            <a:r>
              <a:rPr lang="it-IT"/>
              <a:t>OPC-UA, specifiche</a:t>
            </a:r>
          </a:p>
        </p:txBody>
      </p:sp>
    </p:spTree>
    <p:extLst>
      <p:ext uri="{BB962C8B-B14F-4D97-AF65-F5344CB8AC3E}">
        <p14:creationId xmlns:p14="http://schemas.microsoft.com/office/powerpoint/2010/main" val="2147360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40A547-8FEC-4A9A-94F4-8B09FEFF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Xenomai</a:t>
            </a:r>
            <a:r>
              <a:rPr lang="it-IT"/>
              <a:t>, </a:t>
            </a:r>
            <a:r>
              <a:rPr lang="it-IT" err="1"/>
              <a:t>real</a:t>
            </a:r>
            <a:r>
              <a:rPr lang="it-IT"/>
              <a:t> time </a:t>
            </a:r>
            <a:r>
              <a:rPr lang="it-IT" err="1"/>
              <a:t>Raspberry</a:t>
            </a:r>
            <a:r>
              <a:rPr lang="it-IT"/>
              <a:t> </a:t>
            </a:r>
            <a:r>
              <a:rPr lang="it-IT" err="1"/>
              <a:t>Pi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DB419FF-90A9-485A-9118-6DD81D1E39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2925" y="1540189"/>
                <a:ext cx="8915400" cy="37776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sz="2400"/>
                  <a:t>È necessario che, una volta scelta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sz="2400"/>
                  <a:t>, il calcolatore assicuri di terminare la computazione entro e non oltre questa deadline temporale;</a:t>
                </a:r>
              </a:p>
              <a:p>
                <a:r>
                  <a:rPr lang="it-IT" sz="2400"/>
                  <a:t>Necessario, quindi, rendere </a:t>
                </a:r>
                <a:r>
                  <a:rPr lang="it-IT" sz="2400" err="1"/>
                  <a:t>Raspberry</a:t>
                </a:r>
                <a:r>
                  <a:rPr lang="it-IT" sz="2400"/>
                  <a:t> </a:t>
                </a:r>
                <a:r>
                  <a:rPr lang="it-IT" sz="2400" err="1"/>
                  <a:t>Pi</a:t>
                </a:r>
                <a:r>
                  <a:rPr lang="it-IT" sz="2400"/>
                  <a:t> un sistema operativo real-time (</a:t>
                </a:r>
                <a:r>
                  <a:rPr lang="it-IT" sz="2400" i="1"/>
                  <a:t>RTOS – Real Time Operative System</a:t>
                </a:r>
                <a:r>
                  <a:rPr lang="it-IT" sz="2400"/>
                  <a:t>);</a:t>
                </a:r>
              </a:p>
              <a:p>
                <a:r>
                  <a:rPr lang="it-IT" sz="2400"/>
                  <a:t>Non avendo un </a:t>
                </a:r>
                <a:r>
                  <a:rPr lang="it-IT" sz="2400" err="1"/>
                  <a:t>Raspberry</a:t>
                </a:r>
                <a:r>
                  <a:rPr lang="it-IT" sz="2400"/>
                  <a:t> </a:t>
                </a:r>
                <a:r>
                  <a:rPr lang="it-IT" sz="2400" err="1"/>
                  <a:t>Pi</a:t>
                </a:r>
                <a:r>
                  <a:rPr lang="it-IT" sz="2400"/>
                  <a:t>  fisicamente disponibile, abbiamo proceduto ad installare una VM con già a bordo il framework </a:t>
                </a:r>
                <a:r>
                  <a:rPr lang="it-IT" sz="2400" err="1"/>
                  <a:t>Xenomai</a:t>
                </a:r>
                <a:r>
                  <a:rPr lang="it-IT" sz="2400"/>
                  <a:t>;</a:t>
                </a:r>
              </a:p>
              <a:p>
                <a:r>
                  <a:rPr lang="it-IT" sz="2400" err="1"/>
                  <a:t>Xenomai</a:t>
                </a:r>
                <a:r>
                  <a:rPr lang="it-IT" sz="2400"/>
                  <a:t> è un framework che fornisce API real-time a sistemi operativi che non lo sono;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DB419FF-90A9-485A-9118-6DD81D1E3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540189"/>
                <a:ext cx="8915400" cy="3777622"/>
              </a:xfrm>
              <a:blipFill>
                <a:blip r:embed="rId2"/>
                <a:stretch>
                  <a:fillRect l="-1094" t="-2585" b="-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7257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624BE9-4B5F-44C9-9FBA-807541071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131" y="649509"/>
            <a:ext cx="8911687" cy="1280890"/>
          </a:xfrm>
        </p:spPr>
        <p:txBody>
          <a:bodyPr/>
          <a:lstStyle/>
          <a:p>
            <a:r>
              <a:rPr lang="it-IT" err="1"/>
              <a:t>Xenomai</a:t>
            </a:r>
            <a:r>
              <a:rPr lang="it-IT"/>
              <a:t>, </a:t>
            </a:r>
            <a:r>
              <a:rPr lang="it-IT" err="1"/>
              <a:t>Wrapper</a:t>
            </a:r>
            <a:endParaRPr lang="it-IT"/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4F46E0B-55B2-4FF8-B5C6-913FE8F20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55"/>
          <a:stretch/>
        </p:blipFill>
        <p:spPr>
          <a:xfrm>
            <a:off x="2128131" y="1930399"/>
            <a:ext cx="7935738" cy="4611297"/>
          </a:xfr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D87580CA-5146-4733-A9DF-FD57AE3ED328}"/>
              </a:ext>
            </a:extLst>
          </p:cNvPr>
          <p:cNvSpPr/>
          <p:nvPr/>
        </p:nvSpPr>
        <p:spPr>
          <a:xfrm>
            <a:off x="2754656" y="2488223"/>
            <a:ext cx="4427000" cy="167147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494F1B8-1E4F-4680-B0FC-5153D6EC3B60}"/>
                  </a:ext>
                </a:extLst>
              </p:cNvPr>
              <p:cNvSpPr txBox="1"/>
              <p:nvPr/>
            </p:nvSpPr>
            <p:spPr>
              <a:xfrm>
                <a:off x="6928742" y="2383639"/>
                <a:ext cx="13017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it-IT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60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494F1B8-1E4F-4680-B0FC-5153D6EC3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742" y="2383639"/>
                <a:ext cx="1301750" cy="338554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tangolo 8">
            <a:extLst>
              <a:ext uri="{FF2B5EF4-FFF2-40B4-BE49-F238E27FC236}">
                <a16:creationId xmlns:a16="http://schemas.microsoft.com/office/drawing/2014/main" id="{D8D41F10-1A51-45BA-9C89-3E735D25C7B0}"/>
              </a:ext>
            </a:extLst>
          </p:cNvPr>
          <p:cNvSpPr/>
          <p:nvPr/>
        </p:nvSpPr>
        <p:spPr>
          <a:xfrm>
            <a:off x="2754656" y="2820820"/>
            <a:ext cx="4451350" cy="319518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67B523A6-1ED1-4647-96C8-D660221C670E}"/>
                  </a:ext>
                </a:extLst>
              </p:cNvPr>
              <p:cNvSpPr txBox="1"/>
              <p:nvPr/>
            </p:nvSpPr>
            <p:spPr>
              <a:xfrm>
                <a:off x="6711976" y="2702249"/>
                <a:ext cx="30370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𝐼𝑛𝑖𝑡</m:t>
                      </m:r>
                      <m:r>
                        <a:rPr lang="it-IT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𝑣𝑎𝑟𝑖𝑎𝑏𝑖𝑙𝑖</m:t>
                      </m:r>
                      <m:r>
                        <a:rPr lang="it-IT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it-IT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𝑙𝑎</m:t>
                      </m:r>
                    </m:oMath>
                  </m:oMathPara>
                </a14:m>
                <a:endParaRPr lang="it-IT" sz="1600" b="0" i="1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𝑔𝑒𝑠𝑡𝑖𝑜𝑛𝑒</m:t>
                      </m:r>
                      <m:r>
                        <a:rPr lang="it-IT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it-IT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𝑡𝑒𝑚𝑝𝑜</m:t>
                      </m:r>
                    </m:oMath>
                  </m:oMathPara>
                </a14:m>
                <a:endParaRPr lang="it-IT" sz="16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67B523A6-1ED1-4647-96C8-D660221C6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976" y="2702249"/>
                <a:ext cx="3037032" cy="584775"/>
              </a:xfrm>
              <a:prstGeom prst="rect">
                <a:avLst/>
              </a:prstGeom>
              <a:blipFill>
                <a:blip r:embed="rId4"/>
                <a:stretch>
                  <a:fillRect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>
            <a:extLst>
              <a:ext uri="{FF2B5EF4-FFF2-40B4-BE49-F238E27FC236}">
                <a16:creationId xmlns:a16="http://schemas.microsoft.com/office/drawing/2014/main" id="{36DAF98A-5AAC-4A56-AE01-D00B3D33798B}"/>
              </a:ext>
            </a:extLst>
          </p:cNvPr>
          <p:cNvSpPr/>
          <p:nvPr/>
        </p:nvSpPr>
        <p:spPr>
          <a:xfrm>
            <a:off x="2754656" y="3296996"/>
            <a:ext cx="4451350" cy="1948103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7AEA2D8-461C-4A1F-A4E8-639E929F56C0}"/>
                  </a:ext>
                </a:extLst>
              </p:cNvPr>
              <p:cNvSpPr txBox="1"/>
              <p:nvPr/>
            </p:nvSpPr>
            <p:spPr>
              <a:xfrm>
                <a:off x="7206006" y="3901715"/>
                <a:ext cx="1301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𝐶𝑖𝑐𝑙𝑜</m:t>
                      </m:r>
                      <m:r>
                        <a:rPr lang="it-IT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it-IT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𝑙𝑎𝑣𝑜𝑟𝑜</m:t>
                      </m:r>
                    </m:oMath>
                  </m:oMathPara>
                </a14:m>
                <a:endParaRPr lang="it-IT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7AEA2D8-461C-4A1F-A4E8-639E929F5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006" y="3901715"/>
                <a:ext cx="1301750" cy="369332"/>
              </a:xfrm>
              <a:prstGeom prst="rect">
                <a:avLst/>
              </a:prstGeom>
              <a:blipFill>
                <a:blip r:embed="rId5"/>
                <a:stretch>
                  <a:fillRect r="-28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7EED7FE5-F889-452E-B7B9-F970BCCD0444}"/>
              </a:ext>
            </a:extLst>
          </p:cNvPr>
          <p:cNvSpPr txBox="1">
            <a:spLocks/>
          </p:cNvSpPr>
          <p:nvPr/>
        </p:nvSpPr>
        <p:spPr>
          <a:xfrm>
            <a:off x="2592925" y="154018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34518009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0B9DA-7761-4DD0-9210-8B4015A4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59299"/>
            <a:ext cx="8911687" cy="910078"/>
          </a:xfrm>
        </p:spPr>
        <p:txBody>
          <a:bodyPr/>
          <a:lstStyle/>
          <a:p>
            <a:r>
              <a:rPr lang="it-IT" err="1"/>
              <a:t>Xenomai</a:t>
            </a:r>
            <a:r>
              <a:rPr lang="it-IT"/>
              <a:t>, funzionamento real-time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3713182-6933-468B-919E-6D59710F3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779" y="2243265"/>
            <a:ext cx="6747978" cy="43554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ADB98A2-82EF-4EF8-9A39-C5779B82A947}"/>
              </a:ext>
            </a:extLst>
          </p:cNvPr>
          <p:cNvSpPr txBox="1">
            <a:spLocks/>
          </p:cNvSpPr>
          <p:nvPr/>
        </p:nvSpPr>
        <p:spPr>
          <a:xfrm>
            <a:off x="2592925" y="861403"/>
            <a:ext cx="8915400" cy="120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/>
              <a:t>Come si vede in figura, i requisiti temporali sono rispettati: ogni ciclo macchina richiede un tempo di esecuzione fisso (in questo caso 1 </a:t>
            </a:r>
            <a:r>
              <a:rPr lang="it-IT" sz="2400" err="1"/>
              <a:t>ms</a:t>
            </a:r>
            <a:r>
              <a:rPr lang="it-IT" sz="2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568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C9D8AA7-5E3D-40AA-8744-8BDAFE925E05}"/>
                  </a:ext>
                </a:extLst>
              </p:cNvPr>
              <p:cNvSpPr txBox="1"/>
              <p:nvPr/>
            </p:nvSpPr>
            <p:spPr>
              <a:xfrm>
                <a:off x="4125401" y="1905000"/>
                <a:ext cx="3941197" cy="903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ⅆ</m:t>
                                  </m:r>
                                  <m:sSub>
                                    <m:sSub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it-IT" sz="240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C9D8AA7-5E3D-40AA-8744-8BDAFE925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401" y="1905000"/>
                <a:ext cx="3941197" cy="903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9FE2001-B9CE-456C-A994-0ABC7EF855E9}"/>
                  </a:ext>
                </a:extLst>
              </p:cNvPr>
              <p:cNvSpPr txBox="1"/>
              <p:nvPr/>
            </p:nvSpPr>
            <p:spPr>
              <a:xfrm>
                <a:off x="3936785" y="3186112"/>
                <a:ext cx="43184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func>
                        <m:func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it-IT" sz="240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9FE2001-B9CE-456C-A994-0ABC7EF85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785" y="3186112"/>
                <a:ext cx="4318428" cy="369332"/>
              </a:xfrm>
              <a:prstGeom prst="rect">
                <a:avLst/>
              </a:prstGeom>
              <a:blipFill>
                <a:blip r:embed="rId3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olo 1">
            <a:extLst>
              <a:ext uri="{FF2B5EF4-FFF2-40B4-BE49-F238E27FC236}">
                <a16:creationId xmlns:a16="http://schemas.microsoft.com/office/drawing/2014/main" id="{53391BC1-CD20-4627-9C6B-36D1265FD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it-IT"/>
              <a:t>Modellizzazione – Asta, Lagrangiana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7478E5E-A084-48F9-9C91-9B995D3FD8CF}"/>
                  </a:ext>
                </a:extLst>
              </p:cNvPr>
              <p:cNvSpPr txBox="1"/>
              <p:nvPr/>
            </p:nvSpPr>
            <p:spPr>
              <a:xfrm>
                <a:off x="5155161" y="4089116"/>
                <a:ext cx="18933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240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7478E5E-A084-48F9-9C91-9B995D3FD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161" y="4089116"/>
                <a:ext cx="1893339" cy="369332"/>
              </a:xfrm>
              <a:prstGeom prst="rect">
                <a:avLst/>
              </a:prstGeom>
              <a:blipFill>
                <a:blip r:embed="rId4"/>
                <a:stretch>
                  <a:fillRect l="-322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57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72DB47-CC39-4DCC-923A-57690B6E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Modellizzazione – Uomo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9A93D85-3EC9-4B8B-999C-E2FFDC8EA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920" y="1689831"/>
            <a:ext cx="5496692" cy="4544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11FE8A0-7160-4E38-A934-E89D0B740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092" y="2579854"/>
            <a:ext cx="3825704" cy="112651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64E3494-5D5D-445E-B162-C12471FB5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092" y="4245710"/>
            <a:ext cx="3825704" cy="122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0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7959050-3F45-4527-A756-97FF23A1DD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64118" y="2858272"/>
                <a:ext cx="4784382" cy="197696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</a:rPr>
                      <m:t>=70 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=2.20462 ∗70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𝑙𝑏</m:t>
                    </m:r>
                  </m:oMath>
                </a14:m>
                <a:endParaRPr lang="it-IT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=177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𝑎𝑙𝑡𝑒𝑧𝑧𝑎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it-IT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1732353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h𝑐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 + 619298∙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 2776</m:t>
                        </m:r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5773</m:t>
                        </m:r>
                      </m:e>
                    </m:d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7959050-3F45-4527-A756-97FF23A1DD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4118" y="2858272"/>
                <a:ext cx="4784382" cy="1976964"/>
              </a:xfrm>
              <a:blipFill>
                <a:blip r:embed="rId2"/>
                <a:stretch>
                  <a:fillRect l="-1783" t="-1235" b="-376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olo 1">
                <a:extLst>
                  <a:ext uri="{FF2B5EF4-FFF2-40B4-BE49-F238E27FC236}">
                    <a16:creationId xmlns:a16="http://schemas.microsoft.com/office/drawing/2014/main" id="{B4FEB144-17B9-47B3-B6B3-8B45487CBC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592388" y="623888"/>
                <a:ext cx="8912225" cy="1281112"/>
              </a:xfrm>
            </p:spPr>
            <p:txBody>
              <a:bodyPr/>
              <a:lstStyle/>
              <a:p>
                <a:r>
                  <a:rPr lang="it-IT"/>
                  <a:t>Modellizzazione – Uomo,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it-IT"/>
              </a:p>
            </p:txBody>
          </p:sp>
        </mc:Choice>
        <mc:Fallback xmlns="">
          <p:sp>
            <p:nvSpPr>
              <p:cNvPr id="4" name="Titolo 1">
                <a:extLst>
                  <a:ext uri="{FF2B5EF4-FFF2-40B4-BE49-F238E27FC236}">
                    <a16:creationId xmlns:a16="http://schemas.microsoft.com/office/drawing/2014/main" id="{B4FEB144-17B9-47B3-B6B3-8B45487CBC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92388" y="623888"/>
                <a:ext cx="8912225" cy="1281112"/>
              </a:xfrm>
              <a:blipFill>
                <a:blip r:embed="rId3"/>
                <a:stretch>
                  <a:fillRect l="-2052" t="-7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E55658EC-CD6F-4F7E-905E-1D7DF7EDF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207" y="1669736"/>
            <a:ext cx="37147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0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F1D4161-0B3B-4556-AC54-178F7A58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it-IT"/>
              <a:t>Modellizzazione – Uomo, Lagrangiana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DA18F5F-05C6-4F70-B626-F964C3896153}"/>
                  </a:ext>
                </a:extLst>
              </p:cNvPr>
              <p:cNvSpPr txBox="1"/>
              <p:nvPr/>
            </p:nvSpPr>
            <p:spPr>
              <a:xfrm>
                <a:off x="4125401" y="1905000"/>
                <a:ext cx="3941197" cy="903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ⅆ</m:t>
                                  </m:r>
                                  <m:sSub>
                                    <m:sSub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it-IT" sz="240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DA18F5F-05C6-4F70-B626-F964C3896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401" y="1905000"/>
                <a:ext cx="3941197" cy="903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F01FAF1-3D30-43E6-9AF2-35C482A6C48A}"/>
                  </a:ext>
                </a:extLst>
              </p:cNvPr>
              <p:cNvSpPr txBox="1"/>
              <p:nvPr/>
            </p:nvSpPr>
            <p:spPr>
              <a:xfrm>
                <a:off x="3936785" y="3186112"/>
                <a:ext cx="43184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it-IT" sz="240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F01FAF1-3D30-43E6-9AF2-35C482A6C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785" y="3186112"/>
                <a:ext cx="4318428" cy="369332"/>
              </a:xfrm>
              <a:prstGeom prst="rect">
                <a:avLst/>
              </a:prstGeom>
              <a:blipFill>
                <a:blip r:embed="rId3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EC5C210-3A09-4358-9EA0-25ADA5353E6B}"/>
                  </a:ext>
                </a:extLst>
              </p:cNvPr>
              <p:cNvSpPr txBox="1"/>
              <p:nvPr/>
            </p:nvSpPr>
            <p:spPr>
              <a:xfrm>
                <a:off x="5187705" y="4089116"/>
                <a:ext cx="18165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240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EC5C210-3A09-4358-9EA0-25ADA5353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705" y="4089116"/>
                <a:ext cx="1816588" cy="369332"/>
              </a:xfrm>
              <a:prstGeom prst="rect">
                <a:avLst/>
              </a:prstGeom>
              <a:blipFill>
                <a:blip r:embed="rId4"/>
                <a:stretch>
                  <a:fillRect l="-302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30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51E0F19-04BA-40E5-863E-98628081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053"/>
            <a:ext cx="5525271" cy="4544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FDBE30DC-9FB3-4449-979F-3A3E9273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it-IT"/>
              <a:t>Modellizzazione – Chassis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01BE161-9F26-4FD0-95A7-78D60974C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76" y="4312445"/>
            <a:ext cx="4000450" cy="12811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2B467E2-E58E-436F-A2EE-19F6E6608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276" y="2468167"/>
            <a:ext cx="3793091" cy="128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15707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69EB418C1D66F44AABA6F39A2863EEB" ma:contentTypeVersion="5" ma:contentTypeDescription="Creare un nuovo documento." ma:contentTypeScope="" ma:versionID="721e2d2ebc369edb2f1f0b19a0f78502">
  <xsd:schema xmlns:xsd="http://www.w3.org/2001/XMLSchema" xmlns:xs="http://www.w3.org/2001/XMLSchema" xmlns:p="http://schemas.microsoft.com/office/2006/metadata/properties" xmlns:ns3="476fa26c-f70d-4adb-ae62-04be9d07f81b" xmlns:ns4="f1480d52-cf65-424b-8c73-9edb8bd3e795" targetNamespace="http://schemas.microsoft.com/office/2006/metadata/properties" ma:root="true" ma:fieldsID="3692b24fb32dee4afe32ea557aa7fd86" ns3:_="" ns4:_="">
    <xsd:import namespace="476fa26c-f70d-4adb-ae62-04be9d07f81b"/>
    <xsd:import namespace="f1480d52-cf65-424b-8c73-9edb8bd3e79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6fa26c-f70d-4adb-ae62-04be9d07f81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480d52-cf65-424b-8c73-9edb8bd3e7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510F2A-B8F6-42D8-BD1E-2882061B3B99}">
  <ds:schemaRefs>
    <ds:schemaRef ds:uri="476fa26c-f70d-4adb-ae62-04be9d07f81b"/>
    <ds:schemaRef ds:uri="f1480d52-cf65-424b-8c73-9edb8bd3e7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1062320-7B4B-4EA9-B087-2B4B589B49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C86F4E-0DEE-4B7A-9A8F-259CE253B999}">
  <ds:schemaRefs>
    <ds:schemaRef ds:uri="476fa26c-f70d-4adb-ae62-04be9d07f81b"/>
    <ds:schemaRef ds:uri="f1480d52-cf65-424b-8c73-9edb8bd3e79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TM02892315[[fn=Filo]]</Template>
  <TotalTime>675</TotalTime>
  <Words>1324</Words>
  <Application>Microsoft Office PowerPoint</Application>
  <PresentationFormat>Widescreen</PresentationFormat>
  <Paragraphs>195</Paragraphs>
  <Slides>48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48</vt:i4>
      </vt:variant>
    </vt:vector>
  </HeadingPairs>
  <TitlesOfParts>
    <vt:vector size="56" baseType="lpstr">
      <vt:lpstr>Arial</vt:lpstr>
      <vt:lpstr>Calibri</vt:lpstr>
      <vt:lpstr>Cambria Math</vt:lpstr>
      <vt:lpstr>Century Gothic</vt:lpstr>
      <vt:lpstr>Menlo</vt:lpstr>
      <vt:lpstr>Wingdings</vt:lpstr>
      <vt:lpstr>Wingdings 3</vt:lpstr>
      <vt:lpstr>Filo</vt:lpstr>
      <vt:lpstr>V.A.B.</vt:lpstr>
      <vt:lpstr>Lista dei contenuti</vt:lpstr>
      <vt:lpstr>Modellizzazione – Componenti del V.A.B</vt:lpstr>
      <vt:lpstr>Modellizzazione – Asta</vt:lpstr>
      <vt:lpstr>Modellizzazione – Asta, Lagrangiana</vt:lpstr>
      <vt:lpstr>Modellizzazione – Uomo</vt:lpstr>
      <vt:lpstr>Modellizzazione – Uomo, J_C</vt:lpstr>
      <vt:lpstr>Modellizzazione – Uomo, Lagrangiana</vt:lpstr>
      <vt:lpstr>Modellizzazione – Chassis</vt:lpstr>
      <vt:lpstr>Modellizzazione – Chassis, Lagrangiana</vt:lpstr>
      <vt:lpstr>Modellizzazione – Ruota</vt:lpstr>
      <vt:lpstr>Modellizzazione – Ruota, Lagrangiana</vt:lpstr>
      <vt:lpstr>Equazioni del moto, sistema</vt:lpstr>
      <vt:lpstr>Equazioni del moto, sistema</vt:lpstr>
      <vt:lpstr>Equazioni del moto, soluzioni?</vt:lpstr>
      <vt:lpstr>Linearizzazione, definizione dello stato</vt:lpstr>
      <vt:lpstr>Linearizzazione, matrici di stato</vt:lpstr>
      <vt:lpstr>Linearizzazione, equilibrio</vt:lpstr>
      <vt:lpstr>Linearizzazione, matrici di stato</vt:lpstr>
      <vt:lpstr>Motore, modello </vt:lpstr>
      <vt:lpstr>Motore, regolatore</vt:lpstr>
      <vt:lpstr>Controllo, analisi preliminari</vt:lpstr>
      <vt:lpstr>Controllo, analisi preliminari</vt:lpstr>
      <vt:lpstr>Definizione del controllore, pole placement</vt:lpstr>
      <vt:lpstr>Controllo, retroazione dello stato</vt:lpstr>
      <vt:lpstr>Controllo, pole placement</vt:lpstr>
      <vt:lpstr>Controllo, integratore</vt:lpstr>
      <vt:lpstr>Controllo, posizionamento dell’integratore</vt:lpstr>
      <vt:lpstr>Sensori, moving average</vt:lpstr>
      <vt:lpstr>Sensori, moving average result</vt:lpstr>
      <vt:lpstr>Sensori, filtro di Kalman</vt:lpstr>
      <vt:lpstr>Sensori, sistema dinamico del filtro</vt:lpstr>
      <vt:lpstr>Sensori, Kalman output</vt:lpstr>
      <vt:lpstr>Simulazione, open loop</vt:lpstr>
      <vt:lpstr>Simulazione, open loop con posizioni di partenza differenti</vt:lpstr>
      <vt:lpstr>Simulazione, closed loop</vt:lpstr>
      <vt:lpstr>Simulazione, coppia</vt:lpstr>
      <vt:lpstr>Simulazione, set point in velocità</vt:lpstr>
      <vt:lpstr>Simulazione, poli più veloci</vt:lpstr>
      <vt:lpstr>Simulazione, poli più veloci-stato</vt:lpstr>
      <vt:lpstr>Simulazione - confronto</vt:lpstr>
      <vt:lpstr>Simulazione, set point in velocità</vt:lpstr>
      <vt:lpstr>Simulazione, masse diverse</vt:lpstr>
      <vt:lpstr>OPC-UA</vt:lpstr>
      <vt:lpstr>OPC-UA, specifiche</vt:lpstr>
      <vt:lpstr>Xenomai, real time Raspberry Pi</vt:lpstr>
      <vt:lpstr>Xenomai, Wrapper</vt:lpstr>
      <vt:lpstr>Xenomai, funzionamento real-time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VAB</dc:title>
  <dc:creator>Michele Piffari</dc:creator>
  <cp:lastModifiedBy>Michele Piffari</cp:lastModifiedBy>
  <cp:revision>2</cp:revision>
  <dcterms:created xsi:type="dcterms:W3CDTF">2020-09-04T07:44:16Z</dcterms:created>
  <dcterms:modified xsi:type="dcterms:W3CDTF">2020-09-14T19:40:31Z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0x010100769EB418C1D66F44AABA6F39A2863EEB</vt:lpwstr>
  </property>
</Properties>
</file>