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Default ContentType="image/x-emf" Extension="emf"/>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5" Type="http://schemas.openxmlformats.org/officeDocument/2006/relationships/slide" Target="slides/slide12.xml"/><Relationship Id="rId14" Type="http://schemas.openxmlformats.org/officeDocument/2006/relationships/slide" Target="slides/slide11.xml"/><Relationship Id="rId17" Type="http://schemas.openxmlformats.org/officeDocument/2006/relationships/slide" Target="slides/slide14.xml"/><Relationship Id="rId16" Type="http://schemas.openxmlformats.org/officeDocument/2006/relationships/slide" Target="slides/slide13.xml"/><Relationship Id="rId5" Type="http://schemas.openxmlformats.org/officeDocument/2006/relationships/slide" Target="slides/slide2.xml"/><Relationship Id="rId19" Type="http://schemas.openxmlformats.org/officeDocument/2006/relationships/slide" Target="slides/slide16.xml"/><Relationship Id="rId6" Type="http://schemas.openxmlformats.org/officeDocument/2006/relationships/slide" Target="slides/slide3.xml"/><Relationship Id="rId18" Type="http://schemas.openxmlformats.org/officeDocument/2006/relationships/slide" Target="slides/slide15.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42A54C80-263E-416B-A8E0-580EDEADCBDC}" type="datetimeFigureOut">
              <a:rPr lang="en-US" dirty="0"/>
              <a:t>8/3/2020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emf"/><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320.png"/></Relationships>
</file>

<file path=ppt/slides/_rels/slide1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jpg"/><Relationship Id="rId5" Type="http://schemas.openxmlformats.org/officeDocument/2006/relationships/image" Target="../media/image46.jpg"/><Relationship Id="rId4" Type="http://schemas.openxmlformats.org/officeDocument/2006/relationships/image" Target="../media/image45.jpg"/></Relationships>
</file>

<file path=ppt/slides/_rels/slide16.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PENDOLO INVERSO CON VISIONE</a:t>
            </a:r>
          </a:p>
        </p:txBody>
      </p:sp>
      <p:sp>
        <p:nvSpPr>
          <p:cNvPr id="3" name="Sottotitolo 2"/>
          <p:cNvSpPr>
            <a:spLocks noGrp="1"/>
          </p:cNvSpPr>
          <p:nvPr>
            <p:ph type="subTitle" idx="1"/>
          </p:nvPr>
        </p:nvSpPr>
        <p:spPr/>
        <p:txBody>
          <a:bodyPr>
            <a:normAutofit lnSpcReduction="10000"/>
          </a:bodyPr>
          <a:lstStyle/>
          <a:p>
            <a:r>
              <a:rPr lang="it-IT" b="1" i="1" u="sng" dirty="0">
                <a:solidFill>
                  <a:schemeClr val="tx1"/>
                </a:solidFill>
              </a:rPr>
              <a:t>Polver Marco 1040386 </a:t>
            </a:r>
          </a:p>
          <a:p>
            <a:r>
              <a:rPr lang="it-IT" b="1" i="1" u="sng" dirty="0" err="1">
                <a:solidFill>
                  <a:schemeClr val="tx1"/>
                </a:solidFill>
              </a:rPr>
              <a:t>Perini</a:t>
            </a:r>
            <a:r>
              <a:rPr lang="it-IT" b="1" i="1" u="sng" dirty="0">
                <a:solidFill>
                  <a:schemeClr val="tx1"/>
                </a:solidFill>
              </a:rPr>
              <a:t> Giorgio 1063329</a:t>
            </a:r>
          </a:p>
          <a:p>
            <a:r>
              <a:rPr lang="it-IT" b="1" i="1" u="sng" dirty="0">
                <a:solidFill>
                  <a:schemeClr val="tx1"/>
                </a:solidFill>
              </a:rPr>
              <a:t>Orlando Andrea 1064111</a:t>
            </a:r>
          </a:p>
        </p:txBody>
      </p:sp>
    </p:spTree>
    <p:extLst>
      <p:ext uri="{BB962C8B-B14F-4D97-AF65-F5344CB8AC3E}">
        <p14:creationId xmlns:p14="http://schemas.microsoft.com/office/powerpoint/2010/main" val="2038664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553766" y="345990"/>
            <a:ext cx="8596668" cy="5626442"/>
          </a:xfrm>
        </p:spPr>
        <p:txBody>
          <a:bodyPr/>
          <a:lstStyle/>
          <a:p>
            <a:r>
              <a:rPr lang="it-IT" dirty="0" smtClean="0"/>
              <a:t>METODI DI DERIVAZIONE</a:t>
            </a:r>
          </a:p>
          <a:p>
            <a:endParaRPr lang="it-IT" dirty="0" smtClean="0"/>
          </a:p>
          <a:p>
            <a:pPr marL="0" indent="0">
              <a:buNone/>
            </a:pPr>
            <a:r>
              <a:rPr lang="it-IT" dirty="0" smtClean="0"/>
              <a:t>Facciamo un’approssimazione per quanto riguarda il calcolo della derivata:</a:t>
            </a:r>
          </a:p>
          <a:p>
            <a:pPr>
              <a:buFont typeface="+mj-lt"/>
              <a:buAutoNum type="arabicPeriod"/>
            </a:pPr>
            <a:endParaRPr lang="it-IT" dirty="0"/>
          </a:p>
          <a:p>
            <a:pPr marL="0" indent="0">
              <a:buNone/>
            </a:pPr>
            <a:endParaRPr lang="it-IT" dirty="0" smtClean="0"/>
          </a:p>
          <a:p>
            <a:pPr>
              <a:buFont typeface="+mj-lt"/>
              <a:buAutoNum type="arabicPeriod"/>
            </a:pPr>
            <a:endParaRPr lang="it-IT" dirty="0"/>
          </a:p>
          <a:p>
            <a:pPr>
              <a:buFont typeface="+mj-lt"/>
              <a:buAutoNum type="arabicPeriod"/>
            </a:pPr>
            <a:r>
              <a:rPr lang="it-IT" dirty="0" smtClean="0"/>
              <a:t>Derivazione tramite blocco </a:t>
            </a:r>
            <a:r>
              <a:rPr lang="it-IT" dirty="0" err="1" smtClean="0"/>
              <a:t>Simulink</a:t>
            </a:r>
            <a:endParaRPr lang="it-IT" dirty="0" smtClean="0"/>
          </a:p>
          <a:p>
            <a:pPr marL="0" indent="0">
              <a:buNone/>
            </a:pPr>
            <a:endParaRPr lang="it-IT" dirty="0" smtClean="0"/>
          </a:p>
          <a:p>
            <a:pPr marL="0" indent="0">
              <a:buNone/>
            </a:pPr>
            <a:endParaRPr lang="it-IT" dirty="0"/>
          </a:p>
          <a:p>
            <a:pPr marL="0" indent="0">
              <a:buNone/>
            </a:pPr>
            <a:endParaRPr lang="it-IT" dirty="0"/>
          </a:p>
          <a:p>
            <a:pPr>
              <a:buFont typeface="+mj-lt"/>
              <a:buAutoNum type="arabicPeriod"/>
            </a:pPr>
            <a:endParaRPr lang="it-IT" dirty="0"/>
          </a:p>
        </p:txBody>
      </p:sp>
      <p:pic>
        <p:nvPicPr>
          <p:cNvPr id="4" name="Immagine 3"/>
          <p:cNvPicPr>
            <a:picLocks noChangeAspect="1"/>
          </p:cNvPicPr>
          <p:nvPr/>
        </p:nvPicPr>
        <p:blipFill>
          <a:blip r:embed="rId2"/>
          <a:stretch>
            <a:fillRect/>
          </a:stretch>
        </p:blipFill>
        <p:spPr>
          <a:xfrm>
            <a:off x="792662" y="1590052"/>
            <a:ext cx="5616375" cy="1004533"/>
          </a:xfrm>
          <a:prstGeom prst="rect">
            <a:avLst/>
          </a:prstGeom>
        </p:spPr>
      </p:pic>
      <p:pic>
        <p:nvPicPr>
          <p:cNvPr id="5" name="Immagine 4"/>
          <p:cNvPicPr>
            <a:picLocks noChangeAspect="1"/>
          </p:cNvPicPr>
          <p:nvPr/>
        </p:nvPicPr>
        <p:blipFill>
          <a:blip r:embed="rId3"/>
          <a:stretch>
            <a:fillRect/>
          </a:stretch>
        </p:blipFill>
        <p:spPr>
          <a:xfrm>
            <a:off x="769858" y="3476182"/>
            <a:ext cx="2895851" cy="2133785"/>
          </a:xfrm>
          <a:prstGeom prst="rect">
            <a:avLst/>
          </a:prstGeom>
        </p:spPr>
      </p:pic>
      <p:pic>
        <p:nvPicPr>
          <p:cNvPr id="6" name="Immagine 5"/>
          <p:cNvPicPr>
            <a:picLocks noChangeAspect="1"/>
          </p:cNvPicPr>
          <p:nvPr/>
        </p:nvPicPr>
        <p:blipFill>
          <a:blip r:embed="rId4"/>
          <a:stretch>
            <a:fillRect/>
          </a:stretch>
        </p:blipFill>
        <p:spPr>
          <a:xfrm>
            <a:off x="4399127" y="3445699"/>
            <a:ext cx="2932430" cy="2164268"/>
          </a:xfrm>
          <a:prstGeom prst="rect">
            <a:avLst/>
          </a:prstGeom>
        </p:spPr>
      </p:pic>
    </p:spTree>
    <p:extLst>
      <p:ext uri="{BB962C8B-B14F-4D97-AF65-F5344CB8AC3E}">
        <p14:creationId xmlns:p14="http://schemas.microsoft.com/office/powerpoint/2010/main" val="4032844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77334" y="659027"/>
            <a:ext cx="8596668" cy="5382336"/>
          </a:xfrm>
        </p:spPr>
        <p:txBody>
          <a:bodyPr/>
          <a:lstStyle/>
          <a:p>
            <a:pPr>
              <a:buFont typeface="+mj-lt"/>
              <a:buAutoNum type="arabicPeriod" startAt="2"/>
            </a:pPr>
            <a:r>
              <a:rPr lang="it-IT" dirty="0" smtClean="0"/>
              <a:t>Derivazione tramite </a:t>
            </a:r>
            <a:r>
              <a:rPr lang="it-IT" dirty="0" err="1" smtClean="0"/>
              <a:t>Matlab</a:t>
            </a:r>
            <a:r>
              <a:rPr lang="it-IT" dirty="0" smtClean="0"/>
              <a:t> </a:t>
            </a:r>
            <a:r>
              <a:rPr lang="it-IT" dirty="0" err="1" smtClean="0"/>
              <a:t>Function</a:t>
            </a:r>
            <a:endParaRPr lang="it-IT" dirty="0"/>
          </a:p>
        </p:txBody>
      </p:sp>
      <p:pic>
        <p:nvPicPr>
          <p:cNvPr id="4" name="Immagine 3"/>
          <p:cNvPicPr>
            <a:picLocks noChangeAspect="1"/>
          </p:cNvPicPr>
          <p:nvPr/>
        </p:nvPicPr>
        <p:blipFill>
          <a:blip r:embed="rId2"/>
          <a:stretch>
            <a:fillRect/>
          </a:stretch>
        </p:blipFill>
        <p:spPr>
          <a:xfrm>
            <a:off x="380772" y="1911168"/>
            <a:ext cx="2697967" cy="3657609"/>
          </a:xfrm>
          <a:prstGeom prst="rect">
            <a:avLst/>
          </a:prstGeom>
        </p:spPr>
      </p:pic>
      <p:pic>
        <p:nvPicPr>
          <p:cNvPr id="5" name="Immagine 4"/>
          <p:cNvPicPr>
            <a:picLocks noChangeAspect="1"/>
          </p:cNvPicPr>
          <p:nvPr/>
        </p:nvPicPr>
        <p:blipFill>
          <a:blip r:embed="rId3"/>
          <a:stretch>
            <a:fillRect/>
          </a:stretch>
        </p:blipFill>
        <p:spPr>
          <a:xfrm>
            <a:off x="3285822" y="1249671"/>
            <a:ext cx="2914141" cy="2145978"/>
          </a:xfrm>
          <a:prstGeom prst="rect">
            <a:avLst/>
          </a:prstGeom>
        </p:spPr>
      </p:pic>
      <p:pic>
        <p:nvPicPr>
          <p:cNvPr id="6" name="Immagine 5"/>
          <p:cNvPicPr>
            <a:picLocks noChangeAspect="1"/>
          </p:cNvPicPr>
          <p:nvPr/>
        </p:nvPicPr>
        <p:blipFill>
          <a:blip r:embed="rId4"/>
          <a:stretch>
            <a:fillRect/>
          </a:stretch>
        </p:blipFill>
        <p:spPr>
          <a:xfrm>
            <a:off x="6571072" y="1219188"/>
            <a:ext cx="2999492" cy="2206943"/>
          </a:xfrm>
          <a:prstGeom prst="rect">
            <a:avLst/>
          </a:prstGeom>
        </p:spPr>
      </p:pic>
      <p:pic>
        <p:nvPicPr>
          <p:cNvPr id="7" name="Immagine 6"/>
          <p:cNvPicPr>
            <a:picLocks noChangeAspect="1"/>
          </p:cNvPicPr>
          <p:nvPr/>
        </p:nvPicPr>
        <p:blipFill>
          <a:blip r:embed="rId5"/>
          <a:stretch>
            <a:fillRect/>
          </a:stretch>
        </p:blipFill>
        <p:spPr>
          <a:xfrm>
            <a:off x="4596576" y="3761172"/>
            <a:ext cx="3206774" cy="2402032"/>
          </a:xfrm>
          <a:prstGeom prst="rect">
            <a:avLst/>
          </a:prstGeom>
        </p:spPr>
      </p:pic>
    </p:spTree>
    <p:extLst>
      <p:ext uri="{BB962C8B-B14F-4D97-AF65-F5344CB8AC3E}">
        <p14:creationId xmlns:p14="http://schemas.microsoft.com/office/powerpoint/2010/main" val="3178347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7334" y="102231"/>
            <a:ext cx="8596668" cy="652888"/>
          </a:xfrm>
        </p:spPr>
        <p:txBody>
          <a:bodyPr/>
          <a:lstStyle/>
          <a:p>
            <a:r>
              <a:rPr lang="it-IT" dirty="0"/>
              <a:t>Filtro di </a:t>
            </a:r>
            <a:r>
              <a:rPr lang="it-IT" dirty="0" err="1"/>
              <a:t>Kalman</a:t>
            </a:r>
            <a:endParaRPr lang="it-IT" dirty="0"/>
          </a:p>
        </p:txBody>
      </p:sp>
      <mc:AlternateContent xmlns:mc="http://schemas.openxmlformats.org/markup-compatibility/2006">
        <mc:Choice xmlns:a14="http://schemas.microsoft.com/office/drawing/2010/main" Requires="a14">
          <p:sp>
            <p:nvSpPr>
              <p:cNvPr id="5" name="Segnaposto contenuto 4"/>
              <p:cNvSpPr>
                <a:spLocks noGrp="1"/>
              </p:cNvSpPr>
              <p:nvPr>
                <p:ph idx="1"/>
              </p:nvPr>
            </p:nvSpPr>
            <p:spPr>
              <a:xfrm>
                <a:off x="677334" y="816424"/>
                <a:ext cx="8596668" cy="4632012"/>
              </a:xfrm>
            </p:spPr>
            <p:txBody>
              <a:bodyPr/>
              <a:lstStyle/>
              <a:p>
                <a:r>
                  <a:rPr lang="it-IT" dirty="0"/>
                  <a:t>Il controllore fornisce in uscita un comando in coppia che cambia in base allo stato del sistema </a:t>
                </a:r>
                <a14:m>
                  <m:oMath xmlns:m="http://schemas.openxmlformats.org/officeDocument/2006/math">
                    <m:r>
                      <a:rPr lang="it-IT" b="0" i="1" smtClean="0">
                        <a:latin typeface="Cambria Math" panose="02040503050406030204" pitchFamily="18" charset="0"/>
                      </a:rPr>
                      <m:t>(</m:t>
                    </m:r>
                    <m:r>
                      <a:rPr lang="it-IT" b="0" i="1" smtClean="0">
                        <a:latin typeface="Cambria Math" panose="02040503050406030204" pitchFamily="18" charset="0"/>
                      </a:rPr>
                      <m:t>𝑥</m:t>
                    </m:r>
                    <m:r>
                      <a:rPr lang="it-IT" b="0" i="1" smtClean="0">
                        <a:latin typeface="Cambria Math" panose="02040503050406030204" pitchFamily="18" charset="0"/>
                      </a:rPr>
                      <m:t>, </m:t>
                    </m:r>
                    <m:r>
                      <a:rPr lang="it-IT" b="0" i="1" smtClean="0">
                        <a:latin typeface="Cambria Math" panose="02040503050406030204" pitchFamily="18" charset="0"/>
                      </a:rPr>
                      <m:t>𝜃</m:t>
                    </m:r>
                    <m:r>
                      <a:rPr lang="it-IT" b="0" i="1" smtClean="0">
                        <a:latin typeface="Cambria Math" panose="02040503050406030204" pitchFamily="18" charset="0"/>
                      </a:rPr>
                      <m:t>, </m:t>
                    </m:r>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𝑥</m:t>
                        </m:r>
                      </m:e>
                    </m:acc>
                    <m:r>
                      <a:rPr lang="it-IT" b="0" i="1" smtClean="0">
                        <a:latin typeface="Cambria Math" panose="02040503050406030204" pitchFamily="18" charset="0"/>
                      </a:rPr>
                      <m:t>, </m:t>
                    </m:r>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𝜃</m:t>
                        </m:r>
                      </m:e>
                    </m:acc>
                    <m:r>
                      <a:rPr lang="it-IT" b="0" i="1" smtClean="0">
                        <a:latin typeface="Cambria Math" panose="02040503050406030204" pitchFamily="18" charset="0"/>
                      </a:rPr>
                      <m:t>)</m:t>
                    </m:r>
                  </m:oMath>
                </a14:m>
                <a:endParaRPr lang="it-IT" dirty="0"/>
              </a:p>
              <a:p>
                <a:r>
                  <a:rPr lang="it-IT" u="sng" dirty="0"/>
                  <a:t>Problemi</a:t>
                </a:r>
                <a:r>
                  <a:rPr lang="it-IT" dirty="0"/>
                  <a:t>:</a:t>
                </a:r>
              </a:p>
              <a:p>
                <a:pPr lvl="1"/>
                <a14:m>
                  <m:oMath xmlns:m="http://schemas.openxmlformats.org/officeDocument/2006/math">
                    <m:r>
                      <a:rPr lang="it-IT" b="0" i="1" smtClean="0">
                        <a:latin typeface="Cambria Math" panose="02040503050406030204" pitchFamily="18" charset="0"/>
                      </a:rPr>
                      <m:t>𝑥</m:t>
                    </m:r>
                  </m:oMath>
                </a14:m>
                <a:r>
                  <a:rPr lang="it-IT" dirty="0"/>
                  <a:t> e </a:t>
                </a:r>
                <a14:m>
                  <m:oMath xmlns:m="http://schemas.openxmlformats.org/officeDocument/2006/math">
                    <m:r>
                      <a:rPr lang="it-IT" b="0" i="1" smtClean="0">
                        <a:latin typeface="Cambria Math" panose="02040503050406030204" pitchFamily="18" charset="0"/>
                      </a:rPr>
                      <m:t>𝜃</m:t>
                    </m:r>
                  </m:oMath>
                </a14:m>
                <a:r>
                  <a:rPr lang="it-IT" dirty="0"/>
                  <a:t> vengono misurati ma i valori forniti dai sensori sono quantizzati</a:t>
                </a:r>
              </a:p>
              <a:p>
                <a:pPr lvl="1"/>
                <a14:m>
                  <m:oMath xmlns:m="http://schemas.openxmlformats.org/officeDocument/2006/math">
                    <m:acc>
                      <m:accPr>
                        <m:chr m:val="̇"/>
                        <m:ctrlPr>
                          <a:rPr lang="it-IT" b="0" i="1" dirty="0" smtClean="0">
                            <a:latin typeface="Cambria Math" panose="02040503050406030204" pitchFamily="18" charset="0"/>
                          </a:rPr>
                        </m:ctrlPr>
                      </m:accPr>
                      <m:e>
                        <m:r>
                          <a:rPr lang="it-IT" b="0" i="1" dirty="0" smtClean="0">
                            <a:latin typeface="Cambria Math" panose="02040503050406030204" pitchFamily="18" charset="0"/>
                          </a:rPr>
                          <m:t>𝑥</m:t>
                        </m:r>
                      </m:e>
                    </m:acc>
                  </m:oMath>
                </a14:m>
                <a:r>
                  <a:rPr lang="it-IT" dirty="0"/>
                  <a:t> e </a:t>
                </a:r>
                <a14:m>
                  <m:oMath xmlns:m="http://schemas.openxmlformats.org/officeDocument/2006/math">
                    <m:acc>
                      <m:accPr>
                        <m:chr m:val="̇"/>
                        <m:ctrlPr>
                          <a:rPr lang="it-IT" b="0" i="1" dirty="0" smtClean="0">
                            <a:latin typeface="Cambria Math" panose="02040503050406030204" pitchFamily="18" charset="0"/>
                          </a:rPr>
                        </m:ctrlPr>
                      </m:accPr>
                      <m:e>
                        <m:r>
                          <a:rPr lang="it-IT" b="0" i="1" dirty="0" smtClean="0">
                            <a:latin typeface="Cambria Math" panose="02040503050406030204" pitchFamily="18" charset="0"/>
                          </a:rPr>
                          <m:t>𝜃</m:t>
                        </m:r>
                      </m:e>
                    </m:acc>
                  </m:oMath>
                </a14:m>
                <a:r>
                  <a:rPr lang="it-IT" dirty="0"/>
                  <a:t> non sono disponibili</a:t>
                </a:r>
              </a:p>
              <a:p>
                <a:r>
                  <a:rPr lang="it-IT" u="sng" dirty="0"/>
                  <a:t>Soluzione</a:t>
                </a:r>
                <a:r>
                  <a:rPr lang="it-IT" dirty="0"/>
                  <a:t>: Filtro di </a:t>
                </a:r>
                <a:r>
                  <a:rPr lang="it-IT" dirty="0" err="1"/>
                  <a:t>Kalman</a:t>
                </a:r>
                <a:r>
                  <a:rPr lang="it-IT" dirty="0"/>
                  <a:t> a tempo discreto</a:t>
                </a:r>
              </a:p>
              <a:p>
                <a:pPr lvl="1"/>
                <a:r>
                  <a:rPr lang="it-IT" dirty="0"/>
                  <a:t>Riduce il rumore di quantizzazione</a:t>
                </a:r>
              </a:p>
              <a:p>
                <a:pPr lvl="1"/>
                <a:r>
                  <a:rPr lang="it-IT" dirty="0"/>
                  <a:t>Permette di stimare l’intero stato, derivate prime comprese</a:t>
                </a:r>
              </a:p>
              <a:p>
                <a:r>
                  <a:rPr lang="it-IT" dirty="0"/>
                  <a:t>Necessario avere sistema descritto come segue:</a:t>
                </a:r>
              </a:p>
              <a:p>
                <a:endParaRPr lang="it-IT" dirty="0"/>
              </a:p>
              <a:p>
                <a:pPr lvl="1"/>
                <a:endParaRPr lang="it-IT" dirty="0"/>
              </a:p>
            </p:txBody>
          </p:sp>
        </mc:Choice>
        <mc:Fallback>
          <p:sp>
            <p:nvSpPr>
              <p:cNvPr id="5" name="Segnaposto contenuto 4"/>
              <p:cNvSpPr>
                <a:spLocks noGrp="1" noRot="1" noChangeAspect="1" noMove="1" noResize="1" noEditPoints="1" noAdjustHandles="1" noChangeArrowheads="1" noChangeShapeType="1" noTextEdit="1"/>
              </p:cNvSpPr>
              <p:nvPr>
                <p:ph idx="1"/>
              </p:nvPr>
            </p:nvSpPr>
            <p:spPr>
              <a:xfrm>
                <a:off x="677334" y="816424"/>
                <a:ext cx="8596668" cy="4632012"/>
              </a:xfrm>
              <a:blipFill rotWithShape="0">
                <a:blip r:embed="rId2"/>
                <a:stretch>
                  <a:fillRect l="-142" t="-921"/>
                </a:stretch>
              </a:blipFill>
            </p:spPr>
            <p:txBody>
              <a:bodyPr/>
              <a:lstStyle/>
              <a:p>
                <a:r>
                  <a:rPr lang="it-IT">
                    <a:noFill/>
                  </a:rPr>
                  <a:t> </a:t>
                </a:r>
              </a:p>
            </p:txBody>
          </p:sp>
        </mc:Fallback>
      </mc:AlternateContent>
      <p:pic>
        <p:nvPicPr>
          <p:cNvPr id="4" name="Immagine 3">
            <a:extLst>
              <a:ext uri="{FF2B5EF4-FFF2-40B4-BE49-F238E27FC236}">
                <a16:creationId xmlns="" xmlns:a16="http://schemas.microsoft.com/office/drawing/2014/main" id="{FEB664D8-5FD1-47DB-A730-EF248C2B58BD}"/>
              </a:ext>
            </a:extLst>
          </p:cNvPr>
          <p:cNvPicPr>
            <a:picLocks noChangeAspect="1"/>
          </p:cNvPicPr>
          <p:nvPr/>
        </p:nvPicPr>
        <p:blipFill>
          <a:blip r:embed="rId3"/>
          <a:stretch>
            <a:fillRect/>
          </a:stretch>
        </p:blipFill>
        <p:spPr>
          <a:xfrm>
            <a:off x="1021166" y="4388381"/>
            <a:ext cx="3796281" cy="708084"/>
          </a:xfrm>
          <a:prstGeom prst="rect">
            <a:avLst/>
          </a:prstGeom>
        </p:spPr>
      </p:pic>
      <p:cxnSp>
        <p:nvCxnSpPr>
          <p:cNvPr id="7" name="Connettore 2 6">
            <a:extLst>
              <a:ext uri="{FF2B5EF4-FFF2-40B4-BE49-F238E27FC236}">
                <a16:creationId xmlns="" xmlns:a16="http://schemas.microsoft.com/office/drawing/2014/main" id="{1105B635-691F-45D6-8378-4F0EC93D4065}"/>
              </a:ext>
            </a:extLst>
          </p:cNvPr>
          <p:cNvCxnSpPr>
            <a:cxnSpLocks/>
          </p:cNvCxnSpPr>
          <p:nvPr/>
        </p:nvCxnSpPr>
        <p:spPr>
          <a:xfrm flipH="1">
            <a:off x="4817447" y="4562610"/>
            <a:ext cx="7717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ttore 2 8">
            <a:extLst>
              <a:ext uri="{FF2B5EF4-FFF2-40B4-BE49-F238E27FC236}">
                <a16:creationId xmlns="" xmlns:a16="http://schemas.microsoft.com/office/drawing/2014/main" id="{AA30FC57-36C3-4878-9ED8-6991239C7B53}"/>
              </a:ext>
            </a:extLst>
          </p:cNvPr>
          <p:cNvCxnSpPr>
            <a:cxnSpLocks/>
          </p:cNvCxnSpPr>
          <p:nvPr/>
        </p:nvCxnSpPr>
        <p:spPr>
          <a:xfrm flipH="1">
            <a:off x="4189671" y="4907957"/>
            <a:ext cx="7717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 xmlns:a16="http://schemas.microsoft.com/office/drawing/2014/main" id="{0921C394-5C4B-4490-905A-C130970B9A88}"/>
              </a:ext>
            </a:extLst>
          </p:cNvPr>
          <p:cNvSpPr txBox="1"/>
          <p:nvPr/>
        </p:nvSpPr>
        <p:spPr>
          <a:xfrm>
            <a:off x="5589234" y="4373091"/>
            <a:ext cx="2194575" cy="369332"/>
          </a:xfrm>
          <a:prstGeom prst="rect">
            <a:avLst/>
          </a:prstGeom>
          <a:noFill/>
        </p:spPr>
        <p:txBody>
          <a:bodyPr wrap="none" rtlCol="0">
            <a:spAutoFit/>
          </a:bodyPr>
          <a:lstStyle/>
          <a:p>
            <a:r>
              <a:rPr lang="it-IT" dirty="0"/>
              <a:t>Rumore di processo</a:t>
            </a:r>
          </a:p>
        </p:txBody>
      </p:sp>
      <p:sp>
        <p:nvSpPr>
          <p:cNvPr id="11" name="CasellaDiTesto 10">
            <a:extLst>
              <a:ext uri="{FF2B5EF4-FFF2-40B4-BE49-F238E27FC236}">
                <a16:creationId xmlns="" xmlns:a16="http://schemas.microsoft.com/office/drawing/2014/main" id="{7597D327-8305-4B1B-B8D3-0AD4E6C7F051}"/>
              </a:ext>
            </a:extLst>
          </p:cNvPr>
          <p:cNvSpPr txBox="1"/>
          <p:nvPr/>
        </p:nvSpPr>
        <p:spPr>
          <a:xfrm>
            <a:off x="4961458" y="4709474"/>
            <a:ext cx="1992597" cy="369332"/>
          </a:xfrm>
          <a:prstGeom prst="rect">
            <a:avLst/>
          </a:prstGeom>
          <a:noFill/>
        </p:spPr>
        <p:txBody>
          <a:bodyPr wrap="none" rtlCol="0">
            <a:spAutoFit/>
          </a:bodyPr>
          <a:lstStyle/>
          <a:p>
            <a:r>
              <a:rPr lang="it-IT" dirty="0"/>
              <a:t>Rumore di misura</a:t>
            </a:r>
          </a:p>
        </p:txBody>
      </p:sp>
      <p:pic>
        <p:nvPicPr>
          <p:cNvPr id="3" name="Immagine 2"/>
          <p:cNvPicPr>
            <a:picLocks noChangeAspect="1"/>
          </p:cNvPicPr>
          <p:nvPr/>
        </p:nvPicPr>
        <p:blipFill>
          <a:blip r:embed="rId4"/>
          <a:stretch>
            <a:fillRect/>
          </a:stretch>
        </p:blipFill>
        <p:spPr>
          <a:xfrm>
            <a:off x="550247" y="5454794"/>
            <a:ext cx="8204886" cy="397797"/>
          </a:xfrm>
          <a:prstGeom prst="rect">
            <a:avLst/>
          </a:prstGeom>
        </p:spPr>
      </p:pic>
      <p:pic>
        <p:nvPicPr>
          <p:cNvPr id="8" name="Immagine 7"/>
          <p:cNvPicPr>
            <a:picLocks noChangeAspect="1"/>
          </p:cNvPicPr>
          <p:nvPr/>
        </p:nvPicPr>
        <p:blipFill>
          <a:blip r:embed="rId5"/>
          <a:stretch>
            <a:fillRect/>
          </a:stretch>
        </p:blipFill>
        <p:spPr>
          <a:xfrm>
            <a:off x="677334" y="5841813"/>
            <a:ext cx="7652376" cy="369107"/>
          </a:xfrm>
          <a:prstGeom prst="rect">
            <a:avLst/>
          </a:prstGeom>
        </p:spPr>
      </p:pic>
      <p:pic>
        <p:nvPicPr>
          <p:cNvPr id="12" name="Immagine 11"/>
          <p:cNvPicPr>
            <a:picLocks noChangeAspect="1"/>
          </p:cNvPicPr>
          <p:nvPr/>
        </p:nvPicPr>
        <p:blipFill>
          <a:blip r:embed="rId6"/>
          <a:stretch>
            <a:fillRect/>
          </a:stretch>
        </p:blipFill>
        <p:spPr>
          <a:xfrm>
            <a:off x="371167" y="6217278"/>
            <a:ext cx="8079277" cy="391707"/>
          </a:xfrm>
          <a:prstGeom prst="rect">
            <a:avLst/>
          </a:prstGeom>
        </p:spPr>
      </p:pic>
    </p:spTree>
    <p:extLst>
      <p:ext uri="{BB962C8B-B14F-4D97-AF65-F5344CB8AC3E}">
        <p14:creationId xmlns:p14="http://schemas.microsoft.com/office/powerpoint/2010/main" val="1904648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Filtro di </a:t>
            </a:r>
            <a:r>
              <a:rPr lang="it-IT" dirty="0" err="1"/>
              <a:t>Kalman</a:t>
            </a:r>
            <a:endParaRPr lang="it-IT" dirty="0"/>
          </a:p>
        </p:txBody>
      </p:sp>
      <p:sp>
        <p:nvSpPr>
          <p:cNvPr id="5" name="Segnaposto contenuto 4"/>
          <p:cNvSpPr>
            <a:spLocks noGrp="1"/>
          </p:cNvSpPr>
          <p:nvPr>
            <p:ph idx="1"/>
          </p:nvPr>
        </p:nvSpPr>
        <p:spPr>
          <a:xfrm>
            <a:off x="677334" y="1593909"/>
            <a:ext cx="8596668" cy="4447454"/>
          </a:xfrm>
        </p:spPr>
        <p:txBody>
          <a:bodyPr/>
          <a:lstStyle/>
          <a:p>
            <a:pPr marL="457200" lvl="1" indent="0">
              <a:buNone/>
            </a:pPr>
            <a:r>
              <a:rPr lang="it-IT" dirty="0"/>
              <a:t>Procedimento:</a:t>
            </a:r>
          </a:p>
          <a:p>
            <a:pPr marL="800100" lvl="1" indent="-342900">
              <a:buFont typeface="+mj-lt"/>
              <a:buAutoNum type="arabicPeriod"/>
            </a:pPr>
            <a:r>
              <a:rPr lang="it-IT" dirty="0"/>
              <a:t>Discretizzazione del sistema:</a:t>
            </a:r>
          </a:p>
          <a:p>
            <a:pPr marL="800100" lvl="1" indent="-342900">
              <a:buFont typeface="+mj-lt"/>
              <a:buAutoNum type="arabicPeriod"/>
            </a:pPr>
            <a:endParaRPr lang="it-IT" dirty="0"/>
          </a:p>
          <a:p>
            <a:pPr marL="800100" lvl="1" indent="-342900">
              <a:buFont typeface="+mj-lt"/>
              <a:buAutoNum type="arabicPeriod"/>
            </a:pPr>
            <a:endParaRPr lang="it-IT" dirty="0"/>
          </a:p>
          <a:p>
            <a:pPr marL="800100" lvl="1" indent="-342900">
              <a:buFont typeface="+mj-lt"/>
              <a:buAutoNum type="arabicPeriod"/>
            </a:pPr>
            <a:endParaRPr lang="it-IT" dirty="0"/>
          </a:p>
          <a:p>
            <a:pPr marL="457200" lvl="1" indent="0">
              <a:buNone/>
            </a:pPr>
            <a:endParaRPr lang="it-IT" dirty="0"/>
          </a:p>
          <a:p>
            <a:pPr marL="457200" lvl="1" indent="0">
              <a:buNone/>
            </a:pPr>
            <a:endParaRPr lang="it-IT" dirty="0"/>
          </a:p>
          <a:p>
            <a:pPr marL="457200" lvl="1" indent="0">
              <a:buNone/>
            </a:pPr>
            <a:endParaRPr lang="it-IT" dirty="0"/>
          </a:p>
          <a:p>
            <a:pPr marL="800100" lvl="1" indent="-342900">
              <a:buFont typeface="+mj-lt"/>
              <a:buAutoNum type="arabicPeriod"/>
            </a:pPr>
            <a:endParaRPr lang="it-IT" dirty="0"/>
          </a:p>
          <a:p>
            <a:pPr marL="800100" lvl="1" indent="-342900">
              <a:buFont typeface="+mj-lt"/>
              <a:buAutoNum type="arabicPeriod"/>
            </a:pPr>
            <a:endParaRPr lang="it-IT" dirty="0"/>
          </a:p>
        </p:txBody>
      </p:sp>
      <p:pic>
        <p:nvPicPr>
          <p:cNvPr id="4" name="Immagine 3">
            <a:extLst>
              <a:ext uri="{FF2B5EF4-FFF2-40B4-BE49-F238E27FC236}">
                <a16:creationId xmlns="" xmlns:a16="http://schemas.microsoft.com/office/drawing/2014/main" id="{BB448AC9-B898-44DE-AB96-220AE280FC43}"/>
              </a:ext>
            </a:extLst>
          </p:cNvPr>
          <p:cNvPicPr>
            <a:picLocks noChangeAspect="1"/>
          </p:cNvPicPr>
          <p:nvPr/>
        </p:nvPicPr>
        <p:blipFill>
          <a:blip r:embed="rId2"/>
          <a:stretch>
            <a:fillRect/>
          </a:stretch>
        </p:blipFill>
        <p:spPr>
          <a:xfrm>
            <a:off x="1539087" y="2350786"/>
            <a:ext cx="4857750" cy="1466850"/>
          </a:xfrm>
          <a:prstGeom prst="rect">
            <a:avLst/>
          </a:prstGeom>
        </p:spPr>
      </p:pic>
      <p:sp>
        <p:nvSpPr>
          <p:cNvPr id="6" name="Parentesi graffa aperta 5">
            <a:extLst>
              <a:ext uri="{FF2B5EF4-FFF2-40B4-BE49-F238E27FC236}">
                <a16:creationId xmlns="" xmlns:a16="http://schemas.microsoft.com/office/drawing/2014/main" id="{95F2CE8C-FC38-4B32-9906-196FB847C7BC}"/>
              </a:ext>
            </a:extLst>
          </p:cNvPr>
          <p:cNvSpPr/>
          <p:nvPr/>
        </p:nvSpPr>
        <p:spPr>
          <a:xfrm rot="16200000">
            <a:off x="3131277" y="3396902"/>
            <a:ext cx="326572" cy="841467"/>
          </a:xfrm>
          <a:prstGeom prst="leftBrace">
            <a:avLst>
              <a:gd name="adj1" fmla="val 36590"/>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Parentesi graffa aperta 6">
            <a:extLst>
              <a:ext uri="{FF2B5EF4-FFF2-40B4-BE49-F238E27FC236}">
                <a16:creationId xmlns="" xmlns:a16="http://schemas.microsoft.com/office/drawing/2014/main" id="{8C9F24F5-AE82-41BF-A596-E20B8A0BCC13}"/>
              </a:ext>
            </a:extLst>
          </p:cNvPr>
          <p:cNvSpPr/>
          <p:nvPr/>
        </p:nvSpPr>
        <p:spPr>
          <a:xfrm rot="16200000">
            <a:off x="4986043" y="3560188"/>
            <a:ext cx="326572" cy="841467"/>
          </a:xfrm>
          <a:prstGeom prst="leftBrace">
            <a:avLst>
              <a:gd name="adj1" fmla="val 36590"/>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8" name="CasellaDiTesto 7">
            <a:extLst>
              <a:ext uri="{FF2B5EF4-FFF2-40B4-BE49-F238E27FC236}">
                <a16:creationId xmlns="" xmlns:a16="http://schemas.microsoft.com/office/drawing/2014/main" id="{6C6F80CB-E6DA-4086-B9D0-83CE5F77281E}"/>
              </a:ext>
            </a:extLst>
          </p:cNvPr>
          <p:cNvSpPr txBox="1"/>
          <p:nvPr/>
        </p:nvSpPr>
        <p:spPr>
          <a:xfrm>
            <a:off x="3129063" y="3998560"/>
            <a:ext cx="485565" cy="369332"/>
          </a:xfrm>
          <a:prstGeom prst="rect">
            <a:avLst/>
          </a:prstGeom>
          <a:noFill/>
        </p:spPr>
        <p:txBody>
          <a:bodyPr wrap="square" rtlCol="0">
            <a:spAutoFit/>
          </a:bodyPr>
          <a:lstStyle/>
          <a:p>
            <a:r>
              <a:rPr lang="it-IT" dirty="0"/>
              <a:t>F*</a:t>
            </a:r>
          </a:p>
        </p:txBody>
      </p:sp>
      <p:sp>
        <p:nvSpPr>
          <p:cNvPr id="9" name="CasellaDiTesto 8">
            <a:extLst>
              <a:ext uri="{FF2B5EF4-FFF2-40B4-BE49-F238E27FC236}">
                <a16:creationId xmlns="" xmlns:a16="http://schemas.microsoft.com/office/drawing/2014/main" id="{E95D7466-4618-468D-8C3A-46DAD165050B}"/>
              </a:ext>
            </a:extLst>
          </p:cNvPr>
          <p:cNvSpPr txBox="1"/>
          <p:nvPr/>
        </p:nvSpPr>
        <p:spPr>
          <a:xfrm>
            <a:off x="4992817" y="4183226"/>
            <a:ext cx="485565" cy="369332"/>
          </a:xfrm>
          <a:prstGeom prst="rect">
            <a:avLst/>
          </a:prstGeom>
          <a:noFill/>
        </p:spPr>
        <p:txBody>
          <a:bodyPr wrap="square" rtlCol="0">
            <a:spAutoFit/>
          </a:bodyPr>
          <a:lstStyle/>
          <a:p>
            <a:r>
              <a:rPr lang="it-IT" dirty="0"/>
              <a:t>G*</a:t>
            </a:r>
          </a:p>
        </p:txBody>
      </p:sp>
      <p:pic>
        <p:nvPicPr>
          <p:cNvPr id="11" name="Immagine 10">
            <a:extLst>
              <a:ext uri="{FF2B5EF4-FFF2-40B4-BE49-F238E27FC236}">
                <a16:creationId xmlns="" xmlns:a16="http://schemas.microsoft.com/office/drawing/2014/main" id="{C61D5EF5-2D71-4E21-94EC-F3D2166B75CD}"/>
              </a:ext>
            </a:extLst>
          </p:cNvPr>
          <p:cNvPicPr>
            <a:picLocks noChangeAspect="1"/>
          </p:cNvPicPr>
          <p:nvPr/>
        </p:nvPicPr>
        <p:blipFill>
          <a:blip r:embed="rId3"/>
          <a:stretch>
            <a:fillRect/>
          </a:stretch>
        </p:blipFill>
        <p:spPr>
          <a:xfrm>
            <a:off x="1573841" y="4782922"/>
            <a:ext cx="3110444" cy="1138558"/>
          </a:xfrm>
          <a:prstGeom prst="rect">
            <a:avLst/>
          </a:prstGeom>
        </p:spPr>
      </p:pic>
    </p:spTree>
    <p:extLst>
      <p:ext uri="{BB962C8B-B14F-4D97-AF65-F5344CB8AC3E}">
        <p14:creationId xmlns:p14="http://schemas.microsoft.com/office/powerpoint/2010/main" val="2935819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Filtro di </a:t>
            </a:r>
            <a:r>
              <a:rPr lang="it-IT" dirty="0" err="1"/>
              <a:t>Kalman</a:t>
            </a:r>
            <a:endParaRPr lang="it-IT" dirty="0"/>
          </a:p>
        </p:txBody>
      </p:sp>
      <mc:AlternateContent xmlns:mc="http://schemas.openxmlformats.org/markup-compatibility/2006" xmlns:a14="http://schemas.microsoft.com/office/drawing/2010/main">
        <mc:Choice Requires="a14">
          <p:sp>
            <p:nvSpPr>
              <p:cNvPr id="5" name="Segnaposto contenuto 4"/>
              <p:cNvSpPr>
                <a:spLocks noGrp="1"/>
              </p:cNvSpPr>
              <p:nvPr>
                <p:ph idx="1"/>
              </p:nvPr>
            </p:nvSpPr>
            <p:spPr>
              <a:xfrm>
                <a:off x="677334" y="1530220"/>
                <a:ext cx="8596668" cy="4511143"/>
              </a:xfrm>
            </p:spPr>
            <p:txBody>
              <a:bodyPr/>
              <a:lstStyle/>
              <a:p>
                <a:pPr marL="800100" lvl="1" indent="-342900">
                  <a:buFont typeface="+mj-lt"/>
                  <a:buAutoNum type="arabicPeriod" startAt="2"/>
                </a:pPr>
                <a:r>
                  <a:rPr lang="it-IT" dirty="0"/>
                  <a:t>Ridefiniamo il sistema come:</a:t>
                </a:r>
              </a:p>
              <a:p>
                <a:pPr marL="800100" lvl="1" indent="-342900">
                  <a:buFont typeface="+mj-lt"/>
                  <a:buAutoNum type="arabicPeriod" startAt="2"/>
                </a:pPr>
                <a:endParaRPr lang="it-IT" dirty="0"/>
              </a:p>
              <a:p>
                <a:pPr marL="800100" lvl="1" indent="-342900">
                  <a:buFont typeface="+mj-lt"/>
                  <a:buAutoNum type="arabicPeriod" startAt="2"/>
                </a:pPr>
                <a:endParaRPr lang="it-IT" dirty="0"/>
              </a:p>
              <a:p>
                <a:pPr marL="457200" lvl="1" indent="0">
                  <a:buNone/>
                </a:pPr>
                <a:endParaRPr lang="it-IT" dirty="0"/>
              </a:p>
              <a:p>
                <a:pPr marL="800100" lvl="1" indent="-342900">
                  <a:buFont typeface="+mj-lt"/>
                  <a:buAutoNum type="arabicPeriod" startAt="3"/>
                </a:pPr>
                <a:r>
                  <a:rPr lang="it-IT" dirty="0"/>
                  <a:t>H è semplicemente:</a:t>
                </a:r>
              </a:p>
              <a:p>
                <a:pPr marL="800100" lvl="1" indent="-342900">
                  <a:buFont typeface="+mj-lt"/>
                  <a:buAutoNum type="arabicPeriod" startAt="3"/>
                </a:pPr>
                <a:endParaRPr lang="it-IT" dirty="0"/>
              </a:p>
              <a:p>
                <a:pPr marL="800100" lvl="1" indent="-342900">
                  <a:buFont typeface="+mj-lt"/>
                  <a:buAutoNum type="arabicPeriod" startAt="3"/>
                </a:pPr>
                <a:endParaRPr lang="it-IT" dirty="0"/>
              </a:p>
              <a:p>
                <a:pPr marL="800100" lvl="1" indent="-342900">
                  <a:buFont typeface="+mj-lt"/>
                  <a:buAutoNum type="arabicPeriod" startAt="3"/>
                </a:pPr>
                <a:r>
                  <a:rPr lang="it-IT" dirty="0"/>
                  <a:t>Stima matrice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1</m:t>
                        </m:r>
                      </m:sub>
                    </m:sSub>
                  </m:oMath>
                </a14:m>
                <a:r>
                  <a:rPr lang="it-IT" dirty="0"/>
                  <a:t> (varianza-covarianza del rumore di processo): </a:t>
                </a:r>
                <a:r>
                  <a:rPr lang="it-IT" dirty="0" err="1"/>
                  <a:t>try</a:t>
                </a:r>
                <a:r>
                  <a:rPr lang="it-IT" dirty="0"/>
                  <a:t> and fix</a:t>
                </a:r>
              </a:p>
              <a:p>
                <a:pPr marL="800100" lvl="1" indent="-342900">
                  <a:buFont typeface="+mj-lt"/>
                  <a:buAutoNum type="arabicPeriod" startAt="3"/>
                </a:pPr>
                <a:r>
                  <a:rPr lang="it-IT" dirty="0"/>
                  <a:t> Stima matrice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2</m:t>
                        </m:r>
                      </m:sub>
                    </m:sSub>
                  </m:oMath>
                </a14:m>
                <a:r>
                  <a:rPr lang="it-IT" dirty="0"/>
                  <a:t>(varianza-covarianza del rumore di misura):</a:t>
                </a:r>
              </a:p>
              <a:p>
                <a:pPr marL="800100" lvl="1" indent="-342900">
                  <a:buFont typeface="+mj-lt"/>
                  <a:buAutoNum type="arabicPeriod" startAt="3"/>
                </a:pPr>
                <a:endParaRPr lang="it-IT" dirty="0"/>
              </a:p>
            </p:txBody>
          </p:sp>
        </mc:Choice>
        <mc:Fallback xmlns="">
          <p:sp>
            <p:nvSpPr>
              <p:cNvPr id="5" name="Segnaposto contenuto 4"/>
              <p:cNvSpPr>
                <a:spLocks noGrp="1" noRot="1" noChangeAspect="1" noMove="1" noResize="1" noEditPoints="1" noAdjustHandles="1" noChangeArrowheads="1" noChangeShapeType="1" noTextEdit="1"/>
              </p:cNvSpPr>
              <p:nvPr>
                <p:ph idx="1"/>
              </p:nvPr>
            </p:nvSpPr>
            <p:spPr>
              <a:xfrm>
                <a:off x="677334" y="1530220"/>
                <a:ext cx="8596668" cy="4511143"/>
              </a:xfrm>
              <a:blipFill>
                <a:blip r:embed="rId2"/>
                <a:stretch>
                  <a:fillRect t="-541"/>
                </a:stretch>
              </a:blipFill>
            </p:spPr>
            <p:txBody>
              <a:bodyPr/>
              <a:lstStyle/>
              <a:p>
                <a:r>
                  <a:rPr lang="it-IT">
                    <a:noFill/>
                  </a:rPr>
                  <a:t> </a:t>
                </a:r>
              </a:p>
            </p:txBody>
          </p:sp>
        </mc:Fallback>
      </mc:AlternateContent>
      <p:pic>
        <p:nvPicPr>
          <p:cNvPr id="4" name="Immagine 3">
            <a:extLst>
              <a:ext uri="{FF2B5EF4-FFF2-40B4-BE49-F238E27FC236}">
                <a16:creationId xmlns="" xmlns:a16="http://schemas.microsoft.com/office/drawing/2014/main" id="{AFE7B53E-CE15-4F94-AED0-D3AB565FEFB2}"/>
              </a:ext>
            </a:extLst>
          </p:cNvPr>
          <p:cNvPicPr>
            <a:picLocks noChangeAspect="1"/>
          </p:cNvPicPr>
          <p:nvPr/>
        </p:nvPicPr>
        <p:blipFill>
          <a:blip r:embed="rId3"/>
          <a:stretch>
            <a:fillRect/>
          </a:stretch>
        </p:blipFill>
        <p:spPr>
          <a:xfrm>
            <a:off x="1680795" y="1930400"/>
            <a:ext cx="6589745" cy="402970"/>
          </a:xfrm>
          <a:prstGeom prst="rect">
            <a:avLst/>
          </a:prstGeom>
        </p:spPr>
      </p:pic>
      <p:sp>
        <p:nvSpPr>
          <p:cNvPr id="6" name="Parentesi graffa aperta 5">
            <a:extLst>
              <a:ext uri="{FF2B5EF4-FFF2-40B4-BE49-F238E27FC236}">
                <a16:creationId xmlns="" xmlns:a16="http://schemas.microsoft.com/office/drawing/2014/main" id="{29E6C35E-8038-427D-AD19-C1C22365D494}"/>
              </a:ext>
            </a:extLst>
          </p:cNvPr>
          <p:cNvSpPr/>
          <p:nvPr/>
        </p:nvSpPr>
        <p:spPr>
          <a:xfrm rot="16200000">
            <a:off x="3700283" y="1672080"/>
            <a:ext cx="326572" cy="1643571"/>
          </a:xfrm>
          <a:prstGeom prst="leftBrace">
            <a:avLst>
              <a:gd name="adj1" fmla="val 36590"/>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Parentesi graffa aperta 6">
            <a:extLst>
              <a:ext uri="{FF2B5EF4-FFF2-40B4-BE49-F238E27FC236}">
                <a16:creationId xmlns="" xmlns:a16="http://schemas.microsoft.com/office/drawing/2014/main" id="{93BD645A-7B46-4AB4-A788-D04B07CE3E80}"/>
              </a:ext>
            </a:extLst>
          </p:cNvPr>
          <p:cNvSpPr/>
          <p:nvPr/>
        </p:nvSpPr>
        <p:spPr>
          <a:xfrm rot="16200000">
            <a:off x="5639187" y="2073131"/>
            <a:ext cx="326572" cy="841467"/>
          </a:xfrm>
          <a:prstGeom prst="leftBrace">
            <a:avLst>
              <a:gd name="adj1" fmla="val 36590"/>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8" name="CasellaDiTesto 7">
            <a:extLst>
              <a:ext uri="{FF2B5EF4-FFF2-40B4-BE49-F238E27FC236}">
                <a16:creationId xmlns="" xmlns:a16="http://schemas.microsoft.com/office/drawing/2014/main" id="{A9D72C50-D8F0-4336-A6E1-AE674A9D1CCC}"/>
              </a:ext>
            </a:extLst>
          </p:cNvPr>
          <p:cNvSpPr txBox="1"/>
          <p:nvPr/>
        </p:nvSpPr>
        <p:spPr>
          <a:xfrm>
            <a:off x="3707563" y="2687999"/>
            <a:ext cx="444560" cy="369332"/>
          </a:xfrm>
          <a:prstGeom prst="rect">
            <a:avLst/>
          </a:prstGeom>
          <a:noFill/>
        </p:spPr>
        <p:txBody>
          <a:bodyPr wrap="square" rtlCol="0">
            <a:spAutoFit/>
          </a:bodyPr>
          <a:lstStyle/>
          <a:p>
            <a:r>
              <a:rPr lang="it-IT" dirty="0"/>
              <a:t>F</a:t>
            </a: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 xmlns:a16="http://schemas.microsoft.com/office/drawing/2014/main" id="{683B2615-DB9B-4C22-A507-44C18F70A8A8}"/>
                  </a:ext>
                </a:extLst>
              </p:cNvPr>
              <p:cNvSpPr txBox="1"/>
              <p:nvPr/>
            </p:nvSpPr>
            <p:spPr>
              <a:xfrm>
                <a:off x="5559690" y="2694354"/>
                <a:ext cx="4855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b="0" i="0" smtClean="0">
                          <a:latin typeface="Cambria Math" panose="02040503050406030204" pitchFamily="18" charset="0"/>
                        </a:rPr>
                        <m:t>Γ</m:t>
                      </m:r>
                    </m:oMath>
                  </m:oMathPara>
                </a14:m>
                <a:endParaRPr lang="it-IT" dirty="0"/>
              </a:p>
            </p:txBody>
          </p:sp>
        </mc:Choice>
        <mc:Fallback xmlns="">
          <p:sp>
            <p:nvSpPr>
              <p:cNvPr id="9" name="CasellaDiTesto 8">
                <a:extLst>
                  <a:ext uri="{FF2B5EF4-FFF2-40B4-BE49-F238E27FC236}">
                    <a16:creationId xmlns:a16="http://schemas.microsoft.com/office/drawing/2014/main" id="{683B2615-DB9B-4C22-A507-44C18F70A8A8}"/>
                  </a:ext>
                </a:extLst>
              </p:cNvPr>
              <p:cNvSpPr txBox="1">
                <a:spLocks noRot="1" noChangeAspect="1" noMove="1" noResize="1" noEditPoints="1" noAdjustHandles="1" noChangeArrowheads="1" noChangeShapeType="1" noTextEdit="1"/>
              </p:cNvSpPr>
              <p:nvPr/>
            </p:nvSpPr>
            <p:spPr>
              <a:xfrm>
                <a:off x="5559690" y="2694354"/>
                <a:ext cx="485565" cy="369332"/>
              </a:xfrm>
              <a:prstGeom prst="rect">
                <a:avLst/>
              </a:prstGeom>
              <a:blipFill>
                <a:blip r:embed="rId4"/>
                <a:stretch>
                  <a:fillRect/>
                </a:stretch>
              </a:blipFill>
            </p:spPr>
            <p:txBody>
              <a:bodyPr/>
              <a:lstStyle/>
              <a:p>
                <a:r>
                  <a:rPr lang="it-IT">
                    <a:noFill/>
                  </a:rPr>
                  <a:t> </a:t>
                </a:r>
              </a:p>
            </p:txBody>
          </p:sp>
        </mc:Fallback>
      </mc:AlternateContent>
      <p:pic>
        <p:nvPicPr>
          <p:cNvPr id="11" name="Immagine 10">
            <a:extLst>
              <a:ext uri="{FF2B5EF4-FFF2-40B4-BE49-F238E27FC236}">
                <a16:creationId xmlns="" xmlns:a16="http://schemas.microsoft.com/office/drawing/2014/main" id="{18DF2767-96C7-443E-8A08-36ED57035051}"/>
              </a:ext>
            </a:extLst>
          </p:cNvPr>
          <p:cNvPicPr>
            <a:picLocks noChangeAspect="1"/>
          </p:cNvPicPr>
          <p:nvPr/>
        </p:nvPicPr>
        <p:blipFill>
          <a:blip r:embed="rId5"/>
          <a:stretch>
            <a:fillRect/>
          </a:stretch>
        </p:blipFill>
        <p:spPr>
          <a:xfrm>
            <a:off x="4817379" y="3287812"/>
            <a:ext cx="1484622" cy="761743"/>
          </a:xfrm>
          <a:prstGeom prst="rect">
            <a:avLst/>
          </a:prstGeom>
        </p:spPr>
      </p:pic>
      <p:sp>
        <p:nvSpPr>
          <p:cNvPr id="12" name="Ovale 11">
            <a:extLst>
              <a:ext uri="{FF2B5EF4-FFF2-40B4-BE49-F238E27FC236}">
                <a16:creationId xmlns="" xmlns:a16="http://schemas.microsoft.com/office/drawing/2014/main" id="{0BEB4B99-AB2C-4320-B3C7-295973D3240D}"/>
              </a:ext>
            </a:extLst>
          </p:cNvPr>
          <p:cNvSpPr/>
          <p:nvPr/>
        </p:nvSpPr>
        <p:spPr>
          <a:xfrm>
            <a:off x="4975667" y="3300877"/>
            <a:ext cx="343294" cy="3432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Ovale 12">
            <a:extLst>
              <a:ext uri="{FF2B5EF4-FFF2-40B4-BE49-F238E27FC236}">
                <a16:creationId xmlns="" xmlns:a16="http://schemas.microsoft.com/office/drawing/2014/main" id="{0E253C35-5FF4-4F41-B991-F0B98AEB9C76}"/>
              </a:ext>
            </a:extLst>
          </p:cNvPr>
          <p:cNvSpPr/>
          <p:nvPr/>
        </p:nvSpPr>
        <p:spPr>
          <a:xfrm>
            <a:off x="5256130" y="3706261"/>
            <a:ext cx="343294" cy="3432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5" name="Connettore 2 14">
            <a:extLst>
              <a:ext uri="{FF2B5EF4-FFF2-40B4-BE49-F238E27FC236}">
                <a16:creationId xmlns="" xmlns:a16="http://schemas.microsoft.com/office/drawing/2014/main" id="{5F5BB067-88CB-43D4-91B9-A3E8DD037D03}"/>
              </a:ext>
            </a:extLst>
          </p:cNvPr>
          <p:cNvCxnSpPr>
            <a:cxnSpLocks/>
          </p:cNvCxnSpPr>
          <p:nvPr/>
        </p:nvCxnSpPr>
        <p:spPr>
          <a:xfrm flipV="1">
            <a:off x="4152123" y="3472524"/>
            <a:ext cx="823544" cy="99859"/>
          </a:xfrm>
          <a:prstGeom prst="straightConnector1">
            <a:avLst/>
          </a:prstGeom>
          <a:ln>
            <a:solidFill>
              <a:srgbClr val="4495B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 xmlns:a16="http://schemas.microsoft.com/office/drawing/2014/main" id="{D4EF67C9-EE31-4FF7-A9CA-DA552A6DDA63}"/>
              </a:ext>
            </a:extLst>
          </p:cNvPr>
          <p:cNvCxnSpPr>
            <a:cxnSpLocks/>
            <a:endCxn id="13" idx="2"/>
          </p:cNvCxnSpPr>
          <p:nvPr/>
        </p:nvCxnSpPr>
        <p:spPr>
          <a:xfrm>
            <a:off x="4152123" y="3796306"/>
            <a:ext cx="1104007" cy="81602"/>
          </a:xfrm>
          <a:prstGeom prst="straightConnector1">
            <a:avLst/>
          </a:prstGeom>
          <a:ln>
            <a:solidFill>
              <a:srgbClr val="4495B0"/>
            </a:solidFill>
            <a:tailEnd type="triangle"/>
          </a:ln>
        </p:spPr>
        <p:style>
          <a:lnRef idx="1">
            <a:schemeClr val="accent1"/>
          </a:lnRef>
          <a:fillRef idx="0">
            <a:schemeClr val="accent1"/>
          </a:fillRef>
          <a:effectRef idx="0">
            <a:schemeClr val="accent1"/>
          </a:effectRef>
          <a:fontRef idx="minor">
            <a:schemeClr val="tx1"/>
          </a:fontRef>
        </p:style>
      </p:cxnSp>
      <p:sp>
        <p:nvSpPr>
          <p:cNvPr id="21" name="CasellaDiTesto 20">
            <a:extLst>
              <a:ext uri="{FF2B5EF4-FFF2-40B4-BE49-F238E27FC236}">
                <a16:creationId xmlns="" xmlns:a16="http://schemas.microsoft.com/office/drawing/2014/main" id="{E87022A7-3755-41A8-A0DE-A7A64493E850}"/>
              </a:ext>
            </a:extLst>
          </p:cNvPr>
          <p:cNvSpPr txBox="1"/>
          <p:nvPr/>
        </p:nvSpPr>
        <p:spPr>
          <a:xfrm>
            <a:off x="3256157" y="3486248"/>
            <a:ext cx="902811" cy="369332"/>
          </a:xfrm>
          <a:prstGeom prst="rect">
            <a:avLst/>
          </a:prstGeom>
          <a:noFill/>
        </p:spPr>
        <p:txBody>
          <a:bodyPr wrap="none" rtlCol="0">
            <a:spAutoFit/>
          </a:bodyPr>
          <a:lstStyle/>
          <a:p>
            <a:r>
              <a:rPr lang="it-IT" dirty="0"/>
              <a:t>sensori</a:t>
            </a:r>
          </a:p>
        </p:txBody>
      </p:sp>
      <p:pic>
        <p:nvPicPr>
          <p:cNvPr id="23" name="Immagine 22">
            <a:extLst>
              <a:ext uri="{FF2B5EF4-FFF2-40B4-BE49-F238E27FC236}">
                <a16:creationId xmlns="" xmlns:a16="http://schemas.microsoft.com/office/drawing/2014/main" id="{AC7D5D5A-FF63-45E9-9B7A-1E03256E16AB}"/>
              </a:ext>
            </a:extLst>
          </p:cNvPr>
          <p:cNvPicPr>
            <a:picLocks noChangeAspect="1"/>
          </p:cNvPicPr>
          <p:nvPr/>
        </p:nvPicPr>
        <p:blipFill>
          <a:blip r:embed="rId6"/>
          <a:stretch>
            <a:fillRect/>
          </a:stretch>
        </p:blipFill>
        <p:spPr>
          <a:xfrm>
            <a:off x="4661129" y="5034321"/>
            <a:ext cx="1315664" cy="1230965"/>
          </a:xfrm>
          <a:prstGeom prst="rect">
            <a:avLst/>
          </a:prstGeom>
        </p:spPr>
      </p:pic>
    </p:spTree>
    <p:extLst>
      <p:ext uri="{BB962C8B-B14F-4D97-AF65-F5344CB8AC3E}">
        <p14:creationId xmlns:p14="http://schemas.microsoft.com/office/powerpoint/2010/main" val="166136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Filtro di </a:t>
            </a:r>
            <a:r>
              <a:rPr lang="it-IT" dirty="0" err="1"/>
              <a:t>Kalman</a:t>
            </a:r>
            <a:endParaRPr lang="it-IT" dirty="0"/>
          </a:p>
        </p:txBody>
      </p:sp>
      <p:sp>
        <p:nvSpPr>
          <p:cNvPr id="5" name="Segnaposto contenuto 4"/>
          <p:cNvSpPr>
            <a:spLocks noGrp="1"/>
          </p:cNvSpPr>
          <p:nvPr>
            <p:ph idx="1"/>
          </p:nvPr>
        </p:nvSpPr>
        <p:spPr>
          <a:xfrm>
            <a:off x="3368352" y="1530220"/>
            <a:ext cx="5905650" cy="4511143"/>
          </a:xfrm>
        </p:spPr>
        <p:txBody>
          <a:bodyPr/>
          <a:lstStyle/>
          <a:p>
            <a:pPr marL="457200" lvl="1" indent="0">
              <a:buNone/>
            </a:pPr>
            <a:r>
              <a:rPr lang="it-IT" dirty="0"/>
              <a:t>Verifica robustezza (a </a:t>
            </a:r>
            <a:r>
              <a:rPr lang="it-IT" dirty="0" err="1"/>
              <a:t>sx</a:t>
            </a:r>
            <a:r>
              <a:rPr lang="it-IT" dirty="0"/>
              <a:t> sistema senza rumore aggiunto, a dx aggiunte sorgenti di rumore a monte dei </a:t>
            </a:r>
            <a:r>
              <a:rPr lang="it-IT" dirty="0" err="1"/>
              <a:t>quantizzatori</a:t>
            </a:r>
            <a:r>
              <a:rPr lang="it-IT" dirty="0"/>
              <a:t> e in retroazione al filtro):</a:t>
            </a:r>
          </a:p>
          <a:p>
            <a:pPr marL="457200" lvl="1" indent="0">
              <a:buNone/>
            </a:pPr>
            <a:endParaRPr lang="it-IT" dirty="0"/>
          </a:p>
        </p:txBody>
      </p:sp>
      <p:pic>
        <p:nvPicPr>
          <p:cNvPr id="17" name="image18.png">
            <a:extLst>
              <a:ext uri="{FF2B5EF4-FFF2-40B4-BE49-F238E27FC236}">
                <a16:creationId xmlns="" xmlns:a16="http://schemas.microsoft.com/office/drawing/2014/main" id="{93CF3300-D01B-4CC6-A47A-D7A98A3A3675}"/>
              </a:ext>
            </a:extLst>
          </p:cNvPr>
          <p:cNvPicPr/>
          <p:nvPr/>
        </p:nvPicPr>
        <p:blipFill>
          <a:blip r:embed="rId2"/>
          <a:srcRect/>
          <a:stretch>
            <a:fillRect/>
          </a:stretch>
        </p:blipFill>
        <p:spPr>
          <a:xfrm>
            <a:off x="677333" y="1782418"/>
            <a:ext cx="2443480" cy="4258945"/>
          </a:xfrm>
          <a:prstGeom prst="rect">
            <a:avLst/>
          </a:prstGeom>
          <a:ln/>
        </p:spPr>
      </p:pic>
      <p:pic>
        <p:nvPicPr>
          <p:cNvPr id="18" name="image20.jpg">
            <a:extLst>
              <a:ext uri="{FF2B5EF4-FFF2-40B4-BE49-F238E27FC236}">
                <a16:creationId xmlns="" xmlns:a16="http://schemas.microsoft.com/office/drawing/2014/main" id="{5FA80BA1-74BC-450A-A517-EE62028695C4}"/>
              </a:ext>
            </a:extLst>
          </p:cNvPr>
          <p:cNvPicPr/>
          <p:nvPr/>
        </p:nvPicPr>
        <p:blipFill>
          <a:blip r:embed="rId3"/>
          <a:srcRect/>
          <a:stretch>
            <a:fillRect/>
          </a:stretch>
        </p:blipFill>
        <p:spPr>
          <a:xfrm>
            <a:off x="3679542" y="2451405"/>
            <a:ext cx="2298340" cy="1722912"/>
          </a:xfrm>
          <a:prstGeom prst="rect">
            <a:avLst/>
          </a:prstGeom>
          <a:ln/>
        </p:spPr>
      </p:pic>
      <p:pic>
        <p:nvPicPr>
          <p:cNvPr id="19" name="image19.jpg">
            <a:extLst>
              <a:ext uri="{FF2B5EF4-FFF2-40B4-BE49-F238E27FC236}">
                <a16:creationId xmlns="" xmlns:a16="http://schemas.microsoft.com/office/drawing/2014/main" id="{B5AEE1AC-793C-48F5-BFFB-374BD4A057CF}"/>
              </a:ext>
            </a:extLst>
          </p:cNvPr>
          <p:cNvPicPr/>
          <p:nvPr/>
        </p:nvPicPr>
        <p:blipFill>
          <a:blip r:embed="rId4"/>
          <a:srcRect/>
          <a:stretch>
            <a:fillRect/>
          </a:stretch>
        </p:blipFill>
        <p:spPr>
          <a:xfrm>
            <a:off x="6270104" y="2478944"/>
            <a:ext cx="2268966" cy="1701243"/>
          </a:xfrm>
          <a:prstGeom prst="rect">
            <a:avLst/>
          </a:prstGeom>
          <a:ln/>
        </p:spPr>
      </p:pic>
      <p:pic>
        <p:nvPicPr>
          <p:cNvPr id="20" name="image17.jpg">
            <a:extLst>
              <a:ext uri="{FF2B5EF4-FFF2-40B4-BE49-F238E27FC236}">
                <a16:creationId xmlns="" xmlns:a16="http://schemas.microsoft.com/office/drawing/2014/main" id="{A3DDC8C0-D098-4726-8B30-2CFC3A984E1B}"/>
              </a:ext>
            </a:extLst>
          </p:cNvPr>
          <p:cNvPicPr/>
          <p:nvPr/>
        </p:nvPicPr>
        <p:blipFill>
          <a:blip r:embed="rId5"/>
          <a:srcRect/>
          <a:stretch>
            <a:fillRect/>
          </a:stretch>
        </p:blipFill>
        <p:spPr>
          <a:xfrm>
            <a:off x="3680025" y="4318451"/>
            <a:ext cx="2297858" cy="1722912"/>
          </a:xfrm>
          <a:prstGeom prst="rect">
            <a:avLst/>
          </a:prstGeom>
          <a:ln/>
        </p:spPr>
      </p:pic>
      <p:pic>
        <p:nvPicPr>
          <p:cNvPr id="22" name="image14.jpg">
            <a:extLst>
              <a:ext uri="{FF2B5EF4-FFF2-40B4-BE49-F238E27FC236}">
                <a16:creationId xmlns="" xmlns:a16="http://schemas.microsoft.com/office/drawing/2014/main" id="{76FFB57F-A47F-4710-ACB5-2F7C0278085A}"/>
              </a:ext>
            </a:extLst>
          </p:cNvPr>
          <p:cNvPicPr/>
          <p:nvPr/>
        </p:nvPicPr>
        <p:blipFill>
          <a:blip r:embed="rId6"/>
          <a:srcRect/>
          <a:stretch>
            <a:fillRect/>
          </a:stretch>
        </p:blipFill>
        <p:spPr>
          <a:xfrm>
            <a:off x="6270105" y="4340602"/>
            <a:ext cx="2268965" cy="1700761"/>
          </a:xfrm>
          <a:prstGeom prst="rect">
            <a:avLst/>
          </a:prstGeom>
          <a:ln/>
        </p:spPr>
      </p:pic>
    </p:spTree>
    <p:extLst>
      <p:ext uri="{BB962C8B-B14F-4D97-AF65-F5344CB8AC3E}">
        <p14:creationId xmlns:p14="http://schemas.microsoft.com/office/powerpoint/2010/main" val="3304654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Visione</a:t>
            </a:r>
          </a:p>
        </p:txBody>
      </p:sp>
      <p:sp>
        <p:nvSpPr>
          <p:cNvPr id="3" name="Segnaposto contenuto 2"/>
          <p:cNvSpPr>
            <a:spLocks noGrp="1"/>
          </p:cNvSpPr>
          <p:nvPr>
            <p:ph idx="1"/>
          </p:nvPr>
        </p:nvSpPr>
        <p:spPr>
          <a:xfrm>
            <a:off x="677334" y="1400432"/>
            <a:ext cx="8596668" cy="3253945"/>
          </a:xfrm>
        </p:spPr>
        <p:txBody>
          <a:bodyPr>
            <a:normAutofit/>
          </a:bodyPr>
          <a:lstStyle/>
          <a:p>
            <a:pPr marL="0" indent="0">
              <a:buNone/>
            </a:pPr>
            <a:r>
              <a:rPr lang="it-IT" dirty="0"/>
              <a:t>La misura dell’angolo del pendolo avviene tramite analisi di immagini rilevate da una telecamera industriale. Per trasformare l’immagine in un’informazione utile viene usato un codice in C++ del quale riportiamo le caratteristiche principali:</a:t>
            </a:r>
          </a:p>
          <a:p>
            <a:pPr marL="0" indent="0">
              <a:buNone/>
            </a:pPr>
            <a:endParaRPr lang="it-IT" b="1" dirty="0"/>
          </a:p>
          <a:p>
            <a:r>
              <a:rPr lang="it-IT" b="1" dirty="0" err="1"/>
              <a:t>Hough</a:t>
            </a:r>
            <a:r>
              <a:rPr lang="it-IT" b="1" dirty="0"/>
              <a:t> </a:t>
            </a:r>
            <a:r>
              <a:rPr lang="it-IT" b="1" dirty="0" err="1"/>
              <a:t>Transform</a:t>
            </a:r>
            <a:endParaRPr lang="it-IT" b="1" dirty="0"/>
          </a:p>
          <a:p>
            <a:pPr marL="0" indent="0">
              <a:buNone/>
            </a:pPr>
            <a:r>
              <a:rPr lang="it-IT" dirty="0"/>
              <a:t>La </a:t>
            </a:r>
            <a:r>
              <a:rPr lang="it-IT" dirty="0" err="1"/>
              <a:t>Hough</a:t>
            </a:r>
            <a:r>
              <a:rPr lang="it-IT" dirty="0"/>
              <a:t> </a:t>
            </a:r>
            <a:r>
              <a:rPr lang="it-IT" dirty="0" err="1"/>
              <a:t>Transform</a:t>
            </a:r>
            <a:r>
              <a:rPr lang="it-IT" dirty="0"/>
              <a:t> è una tecnica molto utilizzata nell’ambito della Computer Vision per la rilevazione di forme all’interno di immagini, in particolare di quelle forme che possono essere rappresentate in forma matematica (nel nostro caso rette).</a:t>
            </a:r>
          </a:p>
          <a:p>
            <a:pPr marL="0" indent="0">
              <a:buNone/>
            </a:pPr>
            <a:endParaRPr lang="it-IT" b="1" dirty="0"/>
          </a:p>
          <a:p>
            <a:pPr marL="0" indent="0">
              <a:buNone/>
            </a:pPr>
            <a:endParaRPr lang="it-IT" b="1" dirty="0"/>
          </a:p>
        </p:txBody>
      </p:sp>
      <p:pic>
        <p:nvPicPr>
          <p:cNvPr id="4" name="Immagine 3"/>
          <p:cNvPicPr>
            <a:picLocks noChangeAspect="1"/>
          </p:cNvPicPr>
          <p:nvPr/>
        </p:nvPicPr>
        <p:blipFill>
          <a:blip r:embed="rId2"/>
          <a:stretch>
            <a:fillRect/>
          </a:stretch>
        </p:blipFill>
        <p:spPr>
          <a:xfrm>
            <a:off x="4401736" y="4359089"/>
            <a:ext cx="1938696" cy="1774090"/>
          </a:xfrm>
          <a:prstGeom prst="rect">
            <a:avLst/>
          </a:prstGeom>
        </p:spPr>
      </p:pic>
      <mc:AlternateContent xmlns:mc="http://schemas.openxmlformats.org/markup-compatibility/2006" xmlns:a14="http://schemas.microsoft.com/office/drawing/2010/main">
        <mc:Choice Requires="a14">
          <p:sp>
            <p:nvSpPr>
              <p:cNvPr id="5" name="CasellaDiTesto 4"/>
              <p:cNvSpPr txBox="1"/>
              <p:nvPr/>
            </p:nvSpPr>
            <p:spPr>
              <a:xfrm>
                <a:off x="677334" y="4876802"/>
                <a:ext cx="27142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𝜌</m:t>
                      </m:r>
                      <m:r>
                        <a:rPr lang="it-IT" i="1">
                          <a:latin typeface="Cambria Math" panose="02040503050406030204" pitchFamily="18" charset="0"/>
                        </a:rPr>
                        <m:t>=</m:t>
                      </m:r>
                      <m:r>
                        <a:rPr lang="it-IT" i="1">
                          <a:latin typeface="Cambria Math" panose="02040503050406030204" pitchFamily="18" charset="0"/>
                        </a:rPr>
                        <m:t>𝑥</m:t>
                      </m:r>
                      <m:r>
                        <a:rPr lang="it-IT" i="1">
                          <a:latin typeface="Cambria Math" panose="02040503050406030204" pitchFamily="18" charset="0"/>
                        </a:rPr>
                        <m:t> </m:t>
                      </m:r>
                      <m:r>
                        <a:rPr lang="it-IT" i="1">
                          <a:latin typeface="Cambria Math" panose="02040503050406030204" pitchFamily="18" charset="0"/>
                        </a:rPr>
                        <m:t>𝑐𝑜𝑠</m:t>
                      </m:r>
                      <m:r>
                        <a:rPr lang="it-IT" i="1">
                          <a:latin typeface="Cambria Math" panose="02040503050406030204" pitchFamily="18" charset="0"/>
                        </a:rPr>
                        <m:t>(</m:t>
                      </m:r>
                      <m:r>
                        <a:rPr lang="it-IT" i="1">
                          <a:latin typeface="Cambria Math" panose="02040503050406030204" pitchFamily="18" charset="0"/>
                        </a:rPr>
                        <m:t>𝜃</m:t>
                      </m:r>
                      <m:r>
                        <a:rPr lang="it-IT" i="1">
                          <a:latin typeface="Cambria Math" panose="02040503050406030204" pitchFamily="18" charset="0"/>
                        </a:rPr>
                        <m:t>) + </m:t>
                      </m:r>
                      <m:r>
                        <a:rPr lang="it-IT" i="1">
                          <a:latin typeface="Cambria Math" panose="02040503050406030204" pitchFamily="18" charset="0"/>
                        </a:rPr>
                        <m:t>𝑦</m:t>
                      </m:r>
                      <m:r>
                        <a:rPr lang="it-IT" i="1">
                          <a:latin typeface="Cambria Math" panose="02040503050406030204" pitchFamily="18" charset="0"/>
                        </a:rPr>
                        <m:t> </m:t>
                      </m:r>
                      <m:r>
                        <a:rPr lang="it-IT" i="1">
                          <a:latin typeface="Cambria Math" panose="02040503050406030204" pitchFamily="18" charset="0"/>
                        </a:rPr>
                        <m:t>𝑠𝑖𝑛</m:t>
                      </m:r>
                      <m:r>
                        <a:rPr lang="it-IT" i="1">
                          <a:latin typeface="Cambria Math" panose="02040503050406030204" pitchFamily="18" charset="0"/>
                        </a:rPr>
                        <m:t>(</m:t>
                      </m:r>
                      <m:r>
                        <a:rPr lang="it-IT" i="1">
                          <a:latin typeface="Cambria Math" panose="02040503050406030204" pitchFamily="18" charset="0"/>
                        </a:rPr>
                        <m:t>𝜃</m:t>
                      </m:r>
                      <m:r>
                        <a:rPr lang="it-IT" i="1">
                          <a:latin typeface="Cambria Math" panose="02040503050406030204" pitchFamily="18" charset="0"/>
                        </a:rPr>
                        <m:t>)</m:t>
                      </m:r>
                    </m:oMath>
                  </m:oMathPara>
                </a14:m>
                <a:endParaRPr lang="it-IT" dirty="0"/>
              </a:p>
            </p:txBody>
          </p:sp>
        </mc:Choice>
        <mc:Fallback xmlns="">
          <p:sp>
            <p:nvSpPr>
              <p:cNvPr id="5" name="CasellaDiTesto 4"/>
              <p:cNvSpPr txBox="1">
                <a:spLocks noRot="1" noChangeAspect="1" noMove="1" noResize="1" noEditPoints="1" noAdjustHandles="1" noChangeArrowheads="1" noChangeShapeType="1" noTextEdit="1"/>
              </p:cNvSpPr>
              <p:nvPr/>
            </p:nvSpPr>
            <p:spPr>
              <a:xfrm>
                <a:off x="677334" y="4876802"/>
                <a:ext cx="2714205" cy="369332"/>
              </a:xfrm>
              <a:prstGeom prst="rect">
                <a:avLst/>
              </a:prstGeom>
              <a:blipFill rotWithShape="0">
                <a:blip r:embed="rId3"/>
                <a:stretch>
                  <a:fillRect b="-13115"/>
                </a:stretch>
              </a:blipFill>
            </p:spPr>
            <p:txBody>
              <a:bodyPr/>
              <a:lstStyle/>
              <a:p>
                <a:r>
                  <a:rPr lang="it-IT">
                    <a:noFill/>
                  </a:rPr>
                  <a:t> </a:t>
                </a:r>
              </a:p>
            </p:txBody>
          </p:sp>
        </mc:Fallback>
      </mc:AlternateContent>
    </p:spTree>
    <p:extLst>
      <p:ext uri="{BB962C8B-B14F-4D97-AF65-F5344CB8AC3E}">
        <p14:creationId xmlns:p14="http://schemas.microsoft.com/office/powerpoint/2010/main" val="1747262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77334" y="266671"/>
            <a:ext cx="8596668" cy="494270"/>
          </a:xfrm>
        </p:spPr>
        <p:txBody>
          <a:bodyPr/>
          <a:lstStyle/>
          <a:p>
            <a:r>
              <a:rPr lang="it-IT" dirty="0"/>
              <a:t>Implementazione </a:t>
            </a:r>
          </a:p>
        </p:txBody>
      </p:sp>
      <p:pic>
        <p:nvPicPr>
          <p:cNvPr id="4" name="Immagine 3"/>
          <p:cNvPicPr>
            <a:picLocks noChangeAspect="1"/>
          </p:cNvPicPr>
          <p:nvPr/>
        </p:nvPicPr>
        <p:blipFill>
          <a:blip r:embed="rId2"/>
          <a:stretch>
            <a:fillRect/>
          </a:stretch>
        </p:blipFill>
        <p:spPr>
          <a:xfrm>
            <a:off x="677334" y="781958"/>
            <a:ext cx="1295581" cy="1314633"/>
          </a:xfrm>
          <a:prstGeom prst="rect">
            <a:avLst/>
          </a:prstGeom>
        </p:spPr>
      </p:pic>
      <p:pic>
        <p:nvPicPr>
          <p:cNvPr id="5" name="Immagine 4"/>
          <p:cNvPicPr>
            <a:picLocks noChangeAspect="1"/>
          </p:cNvPicPr>
          <p:nvPr/>
        </p:nvPicPr>
        <p:blipFill>
          <a:blip r:embed="rId3"/>
          <a:stretch>
            <a:fillRect/>
          </a:stretch>
        </p:blipFill>
        <p:spPr>
          <a:xfrm>
            <a:off x="2709773" y="781958"/>
            <a:ext cx="1286054" cy="1314633"/>
          </a:xfrm>
          <a:prstGeom prst="rect">
            <a:avLst/>
          </a:prstGeom>
        </p:spPr>
      </p:pic>
      <p:pic>
        <p:nvPicPr>
          <p:cNvPr id="6" name="Immagine 5"/>
          <p:cNvPicPr>
            <a:picLocks noChangeAspect="1"/>
          </p:cNvPicPr>
          <p:nvPr/>
        </p:nvPicPr>
        <p:blipFill>
          <a:blip r:embed="rId4"/>
          <a:stretch>
            <a:fillRect/>
          </a:stretch>
        </p:blipFill>
        <p:spPr>
          <a:xfrm>
            <a:off x="4732685" y="781957"/>
            <a:ext cx="1295581" cy="1314633"/>
          </a:xfrm>
          <a:prstGeom prst="rect">
            <a:avLst/>
          </a:prstGeom>
        </p:spPr>
      </p:pic>
      <p:pic>
        <p:nvPicPr>
          <p:cNvPr id="7" name="Immagine 6"/>
          <p:cNvPicPr>
            <a:picLocks noChangeAspect="1"/>
          </p:cNvPicPr>
          <p:nvPr/>
        </p:nvPicPr>
        <p:blipFill>
          <a:blip r:embed="rId5"/>
          <a:stretch>
            <a:fillRect/>
          </a:stretch>
        </p:blipFill>
        <p:spPr>
          <a:xfrm>
            <a:off x="6773360" y="781956"/>
            <a:ext cx="1295581" cy="1314633"/>
          </a:xfrm>
          <a:prstGeom prst="rect">
            <a:avLst/>
          </a:prstGeom>
        </p:spPr>
      </p:pic>
      <p:cxnSp>
        <p:nvCxnSpPr>
          <p:cNvPr id="9" name="Connettore 2 8"/>
          <p:cNvCxnSpPr>
            <a:stCxn id="4" idx="3"/>
            <a:endCxn id="5" idx="1"/>
          </p:cNvCxnSpPr>
          <p:nvPr/>
        </p:nvCxnSpPr>
        <p:spPr>
          <a:xfrm>
            <a:off x="1972915" y="1439275"/>
            <a:ext cx="736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Immagine 10"/>
          <p:cNvPicPr>
            <a:picLocks noChangeAspect="1"/>
          </p:cNvPicPr>
          <p:nvPr/>
        </p:nvPicPr>
        <p:blipFill>
          <a:blip r:embed="rId6"/>
          <a:stretch>
            <a:fillRect/>
          </a:stretch>
        </p:blipFill>
        <p:spPr>
          <a:xfrm>
            <a:off x="3995827" y="1360018"/>
            <a:ext cx="823031" cy="158510"/>
          </a:xfrm>
          <a:prstGeom prst="rect">
            <a:avLst/>
          </a:prstGeom>
        </p:spPr>
      </p:pic>
      <p:pic>
        <p:nvPicPr>
          <p:cNvPr id="12" name="Immagine 11"/>
          <p:cNvPicPr>
            <a:picLocks noChangeAspect="1"/>
          </p:cNvPicPr>
          <p:nvPr/>
        </p:nvPicPr>
        <p:blipFill>
          <a:blip r:embed="rId6"/>
          <a:stretch>
            <a:fillRect/>
          </a:stretch>
        </p:blipFill>
        <p:spPr>
          <a:xfrm>
            <a:off x="6028266" y="1360018"/>
            <a:ext cx="823031" cy="158510"/>
          </a:xfrm>
          <a:prstGeom prst="rect">
            <a:avLst/>
          </a:prstGeom>
        </p:spPr>
      </p:pic>
      <p:sp>
        <p:nvSpPr>
          <p:cNvPr id="13" name="Segnaposto contenuto 2"/>
          <p:cNvSpPr txBox="1">
            <a:spLocks/>
          </p:cNvSpPr>
          <p:nvPr/>
        </p:nvSpPr>
        <p:spPr>
          <a:xfrm>
            <a:off x="677334" y="2457720"/>
            <a:ext cx="8596668" cy="4544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t>Tempi di esecuzione C++/</a:t>
            </a:r>
            <a:r>
              <a:rPr lang="it-IT" dirty="0" err="1"/>
              <a:t>Python</a:t>
            </a:r>
            <a:endParaRPr lang="it-IT" dirty="0"/>
          </a:p>
        </p:txBody>
      </p:sp>
      <p:pic>
        <p:nvPicPr>
          <p:cNvPr id="14" name="Immagine 13"/>
          <p:cNvPicPr>
            <a:picLocks noChangeAspect="1"/>
          </p:cNvPicPr>
          <p:nvPr/>
        </p:nvPicPr>
        <p:blipFill>
          <a:blip r:embed="rId7"/>
          <a:stretch>
            <a:fillRect/>
          </a:stretch>
        </p:blipFill>
        <p:spPr>
          <a:xfrm>
            <a:off x="260630" y="2980238"/>
            <a:ext cx="2229515" cy="1628688"/>
          </a:xfrm>
          <a:prstGeom prst="rect">
            <a:avLst/>
          </a:prstGeom>
        </p:spPr>
      </p:pic>
      <p:pic>
        <p:nvPicPr>
          <p:cNvPr id="15" name="Immagine 14"/>
          <p:cNvPicPr>
            <a:picLocks noChangeAspect="1"/>
          </p:cNvPicPr>
          <p:nvPr/>
        </p:nvPicPr>
        <p:blipFill>
          <a:blip r:embed="rId8"/>
          <a:stretch>
            <a:fillRect/>
          </a:stretch>
        </p:blipFill>
        <p:spPr>
          <a:xfrm>
            <a:off x="2490145" y="2980238"/>
            <a:ext cx="2242540" cy="1628688"/>
          </a:xfrm>
          <a:prstGeom prst="rect">
            <a:avLst/>
          </a:prstGeom>
        </p:spPr>
      </p:pic>
      <p:pic>
        <p:nvPicPr>
          <p:cNvPr id="16" name="Immagine 15"/>
          <p:cNvPicPr>
            <a:picLocks noChangeAspect="1"/>
          </p:cNvPicPr>
          <p:nvPr/>
        </p:nvPicPr>
        <p:blipFill>
          <a:blip r:embed="rId9"/>
          <a:stretch>
            <a:fillRect/>
          </a:stretch>
        </p:blipFill>
        <p:spPr>
          <a:xfrm>
            <a:off x="4719660" y="2964217"/>
            <a:ext cx="2290292" cy="1670624"/>
          </a:xfrm>
          <a:prstGeom prst="rect">
            <a:avLst/>
          </a:prstGeom>
        </p:spPr>
      </p:pic>
      <p:pic>
        <p:nvPicPr>
          <p:cNvPr id="17" name="Immagine 16"/>
          <p:cNvPicPr>
            <a:picLocks noChangeAspect="1"/>
          </p:cNvPicPr>
          <p:nvPr/>
        </p:nvPicPr>
        <p:blipFill>
          <a:blip r:embed="rId10"/>
          <a:stretch>
            <a:fillRect/>
          </a:stretch>
        </p:blipFill>
        <p:spPr>
          <a:xfrm>
            <a:off x="6976958" y="2946702"/>
            <a:ext cx="2284494" cy="1695759"/>
          </a:xfrm>
          <a:prstGeom prst="rect">
            <a:avLst/>
          </a:prstGeom>
        </p:spPr>
      </p:pic>
      <p:pic>
        <p:nvPicPr>
          <p:cNvPr id="18" name="Immagine 17"/>
          <p:cNvPicPr>
            <a:picLocks noChangeAspect="1"/>
          </p:cNvPicPr>
          <p:nvPr/>
        </p:nvPicPr>
        <p:blipFill>
          <a:blip r:embed="rId11"/>
          <a:stretch>
            <a:fillRect/>
          </a:stretch>
        </p:blipFill>
        <p:spPr>
          <a:xfrm>
            <a:off x="3251534" y="4624947"/>
            <a:ext cx="2412143" cy="1742968"/>
          </a:xfrm>
          <a:prstGeom prst="rect">
            <a:avLst/>
          </a:prstGeom>
        </p:spPr>
      </p:pic>
    </p:spTree>
    <p:extLst>
      <p:ext uri="{BB962C8B-B14F-4D97-AF65-F5344CB8AC3E}">
        <p14:creationId xmlns:p14="http://schemas.microsoft.com/office/powerpoint/2010/main" val="3174026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Equazioni di moto del sistema</a:t>
            </a:r>
          </a:p>
        </p:txBody>
      </p:sp>
      <p:sp>
        <p:nvSpPr>
          <p:cNvPr id="3" name="Segnaposto contenuto 2"/>
          <p:cNvSpPr>
            <a:spLocks noGrp="1"/>
          </p:cNvSpPr>
          <p:nvPr>
            <p:ph idx="1"/>
          </p:nvPr>
        </p:nvSpPr>
        <p:spPr/>
        <p:txBody>
          <a:bodyPr/>
          <a:lstStyle/>
          <a:p>
            <a:r>
              <a:rPr lang="it-IT" dirty="0"/>
              <a:t>Equazioni di moto non linearizzate</a:t>
            </a:r>
          </a:p>
          <a:p>
            <a:pPr marL="0" indent="0">
              <a:buNone/>
            </a:pPr>
            <a:endParaRPr lang="it-IT" dirty="0"/>
          </a:p>
          <a:p>
            <a:pPr marL="0" indent="0">
              <a:buNone/>
            </a:pPr>
            <a:endParaRPr lang="it-IT" dirty="0"/>
          </a:p>
          <a:p>
            <a:pPr marL="0" indent="0">
              <a:buNone/>
            </a:pPr>
            <a:endParaRPr lang="it-IT" dirty="0"/>
          </a:p>
          <a:p>
            <a:r>
              <a:rPr lang="it-IT" dirty="0"/>
              <a:t>Equazioni di moto linearizzate</a:t>
            </a:r>
          </a:p>
        </p:txBody>
      </p:sp>
      <p:pic>
        <p:nvPicPr>
          <p:cNvPr id="4" name="Immagine 3"/>
          <p:cNvPicPr>
            <a:picLocks noChangeAspect="1"/>
          </p:cNvPicPr>
          <p:nvPr/>
        </p:nvPicPr>
        <p:blipFill>
          <a:blip r:embed="rId2"/>
          <a:stretch>
            <a:fillRect/>
          </a:stretch>
        </p:blipFill>
        <p:spPr>
          <a:xfrm>
            <a:off x="1050224" y="2815342"/>
            <a:ext cx="7974610" cy="611599"/>
          </a:xfrm>
          <a:prstGeom prst="rect">
            <a:avLst/>
          </a:prstGeom>
        </p:spPr>
      </p:pic>
      <p:pic>
        <p:nvPicPr>
          <p:cNvPr id="5" name="Immagine 4"/>
          <p:cNvPicPr>
            <a:picLocks noChangeAspect="1"/>
          </p:cNvPicPr>
          <p:nvPr/>
        </p:nvPicPr>
        <p:blipFill>
          <a:blip r:embed="rId3"/>
          <a:stretch>
            <a:fillRect/>
          </a:stretch>
        </p:blipFill>
        <p:spPr>
          <a:xfrm>
            <a:off x="1050224" y="4595612"/>
            <a:ext cx="7974610" cy="579828"/>
          </a:xfrm>
          <a:prstGeom prst="rect">
            <a:avLst/>
          </a:prstGeom>
        </p:spPr>
      </p:pic>
    </p:spTree>
    <p:extLst>
      <p:ext uri="{BB962C8B-B14F-4D97-AF65-F5344CB8AC3E}">
        <p14:creationId xmlns:p14="http://schemas.microsoft.com/office/powerpoint/2010/main" val="1116587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7334" y="321276"/>
            <a:ext cx="8596668" cy="889686"/>
          </a:xfrm>
        </p:spPr>
        <p:txBody>
          <a:bodyPr/>
          <a:lstStyle/>
          <a:p>
            <a:r>
              <a:rPr lang="it-IT" dirty="0"/>
              <a:t>Simulazione pendolo libero</a:t>
            </a:r>
          </a:p>
        </p:txBody>
      </p:sp>
      <p:sp>
        <p:nvSpPr>
          <p:cNvPr id="3" name="Segnaposto contenuto 2"/>
          <p:cNvSpPr>
            <a:spLocks noGrp="1"/>
          </p:cNvSpPr>
          <p:nvPr>
            <p:ph idx="1"/>
          </p:nvPr>
        </p:nvSpPr>
        <p:spPr>
          <a:xfrm>
            <a:off x="677334" y="1120346"/>
            <a:ext cx="8596668" cy="928600"/>
          </a:xfrm>
        </p:spPr>
        <p:txBody>
          <a:bodyPr/>
          <a:lstStyle/>
          <a:p>
            <a:pPr marL="0" indent="0">
              <a:buNone/>
            </a:pPr>
            <a:r>
              <a:rPr lang="it-IT" dirty="0"/>
              <a:t>Per poter controllare che le equazioni scritte in precedenza fossero corrette è stato necessario sviluppare una funzione </a:t>
            </a:r>
            <a:r>
              <a:rPr lang="it-IT" dirty="0" err="1"/>
              <a:t>Matlab</a:t>
            </a:r>
            <a:r>
              <a:rPr lang="it-IT" dirty="0"/>
              <a:t> implementandola nell’ambiente </a:t>
            </a:r>
            <a:r>
              <a:rPr lang="it-IT" dirty="0" err="1"/>
              <a:t>Simulink</a:t>
            </a:r>
            <a:r>
              <a:rPr lang="it-IT" dirty="0"/>
              <a:t>. </a:t>
            </a:r>
          </a:p>
        </p:txBody>
      </p:sp>
      <p:pic>
        <p:nvPicPr>
          <p:cNvPr id="4" name="Immagine 3"/>
          <p:cNvPicPr>
            <a:picLocks noChangeAspect="1"/>
          </p:cNvPicPr>
          <p:nvPr/>
        </p:nvPicPr>
        <p:blipFill>
          <a:blip r:embed="rId2"/>
          <a:stretch>
            <a:fillRect/>
          </a:stretch>
        </p:blipFill>
        <p:spPr>
          <a:xfrm>
            <a:off x="1212794" y="2147564"/>
            <a:ext cx="5498857" cy="3948881"/>
          </a:xfrm>
          <a:prstGeom prst="rect">
            <a:avLst/>
          </a:prstGeom>
        </p:spPr>
      </p:pic>
    </p:spTree>
    <p:extLst>
      <p:ext uri="{BB962C8B-B14F-4D97-AF65-F5344CB8AC3E}">
        <p14:creationId xmlns:p14="http://schemas.microsoft.com/office/powerpoint/2010/main" val="3191873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545528" y="389454"/>
            <a:ext cx="8596668" cy="450805"/>
          </a:xfrm>
        </p:spPr>
        <p:txBody>
          <a:bodyPr/>
          <a:lstStyle/>
          <a:p>
            <a:pPr algn="just"/>
            <a:r>
              <a:rPr lang="it-IT" dirty="0"/>
              <a:t>Sistema libero con </a:t>
            </a:r>
            <a:r>
              <a:rPr lang="it-IT" dirty="0" err="1"/>
              <a:t>θ_iniziale</a:t>
            </a:r>
            <a:r>
              <a:rPr lang="it-IT" dirty="0"/>
              <a:t> = 15[°], </a:t>
            </a:r>
            <a:r>
              <a:rPr lang="it-IT" dirty="0" err="1"/>
              <a:t>x_iniziale</a:t>
            </a:r>
            <a:r>
              <a:rPr lang="it-IT" dirty="0"/>
              <a:t> = 0 [m]</a:t>
            </a:r>
          </a:p>
        </p:txBody>
      </p:sp>
      <p:pic>
        <p:nvPicPr>
          <p:cNvPr id="4" name="Immagine 3"/>
          <p:cNvPicPr>
            <a:picLocks noChangeAspect="1"/>
          </p:cNvPicPr>
          <p:nvPr/>
        </p:nvPicPr>
        <p:blipFill>
          <a:blip r:embed="rId2"/>
          <a:stretch>
            <a:fillRect/>
          </a:stretch>
        </p:blipFill>
        <p:spPr>
          <a:xfrm>
            <a:off x="1091470" y="1076425"/>
            <a:ext cx="2932430" cy="2200847"/>
          </a:xfrm>
          <a:prstGeom prst="rect">
            <a:avLst/>
          </a:prstGeom>
        </p:spPr>
      </p:pic>
      <p:pic>
        <p:nvPicPr>
          <p:cNvPr id="5" name="Immagine 4"/>
          <p:cNvPicPr>
            <a:picLocks noChangeAspect="1"/>
          </p:cNvPicPr>
          <p:nvPr/>
        </p:nvPicPr>
        <p:blipFill>
          <a:blip r:embed="rId3"/>
          <a:stretch>
            <a:fillRect/>
          </a:stretch>
        </p:blipFill>
        <p:spPr>
          <a:xfrm>
            <a:off x="4843862" y="1082521"/>
            <a:ext cx="3023878" cy="2188654"/>
          </a:xfrm>
          <a:prstGeom prst="rect">
            <a:avLst/>
          </a:prstGeom>
        </p:spPr>
      </p:pic>
      <p:pic>
        <p:nvPicPr>
          <p:cNvPr id="6" name="Immagine 5"/>
          <p:cNvPicPr>
            <a:picLocks noChangeAspect="1"/>
          </p:cNvPicPr>
          <p:nvPr/>
        </p:nvPicPr>
        <p:blipFill>
          <a:blip r:embed="rId4"/>
          <a:stretch>
            <a:fillRect/>
          </a:stretch>
        </p:blipFill>
        <p:spPr>
          <a:xfrm>
            <a:off x="1091470" y="3513438"/>
            <a:ext cx="2908044" cy="2182557"/>
          </a:xfrm>
          <a:prstGeom prst="rect">
            <a:avLst/>
          </a:prstGeom>
        </p:spPr>
      </p:pic>
      <p:pic>
        <p:nvPicPr>
          <p:cNvPr id="7" name="Immagine 6"/>
          <p:cNvPicPr>
            <a:picLocks noChangeAspect="1"/>
          </p:cNvPicPr>
          <p:nvPr/>
        </p:nvPicPr>
        <p:blipFill>
          <a:blip r:embed="rId5"/>
          <a:stretch>
            <a:fillRect/>
          </a:stretch>
        </p:blipFill>
        <p:spPr>
          <a:xfrm>
            <a:off x="4843862" y="3498196"/>
            <a:ext cx="2950720" cy="2213040"/>
          </a:xfrm>
          <a:prstGeom prst="rect">
            <a:avLst/>
          </a:prstGeom>
        </p:spPr>
      </p:pic>
    </p:spTree>
    <p:extLst>
      <p:ext uri="{BB962C8B-B14F-4D97-AF65-F5344CB8AC3E}">
        <p14:creationId xmlns:p14="http://schemas.microsoft.com/office/powerpoint/2010/main" val="17445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264540" y="576602"/>
            <a:ext cx="9158644" cy="739130"/>
          </a:xfrm>
        </p:spPr>
        <p:txBody>
          <a:bodyPr>
            <a:normAutofit/>
          </a:bodyPr>
          <a:lstStyle/>
          <a:p>
            <a:pPr algn="just"/>
            <a:r>
              <a:rPr lang="it-IT" dirty="0"/>
              <a:t>Sistema libero con disturbo di forza di 1[N] con </a:t>
            </a:r>
            <a:r>
              <a:rPr lang="it-IT" dirty="0" err="1"/>
              <a:t>θ_iniziale</a:t>
            </a:r>
            <a:r>
              <a:rPr lang="it-IT" dirty="0"/>
              <a:t> = 15[°], </a:t>
            </a:r>
            <a:r>
              <a:rPr lang="it-IT" dirty="0" err="1"/>
              <a:t>x_iniziale</a:t>
            </a:r>
            <a:r>
              <a:rPr lang="it-IT" dirty="0"/>
              <a:t> = 0 [m]</a:t>
            </a:r>
          </a:p>
        </p:txBody>
      </p:sp>
      <p:pic>
        <p:nvPicPr>
          <p:cNvPr id="2" name="Immagine 1"/>
          <p:cNvPicPr>
            <a:picLocks noChangeAspect="1"/>
          </p:cNvPicPr>
          <p:nvPr/>
        </p:nvPicPr>
        <p:blipFill>
          <a:blip r:embed="rId2"/>
          <a:stretch>
            <a:fillRect/>
          </a:stretch>
        </p:blipFill>
        <p:spPr>
          <a:xfrm>
            <a:off x="1105701" y="1711064"/>
            <a:ext cx="2950720" cy="2206943"/>
          </a:xfrm>
          <a:prstGeom prst="rect">
            <a:avLst/>
          </a:prstGeom>
        </p:spPr>
      </p:pic>
      <p:pic>
        <p:nvPicPr>
          <p:cNvPr id="8" name="Immagine 7"/>
          <p:cNvPicPr>
            <a:picLocks noChangeAspect="1"/>
          </p:cNvPicPr>
          <p:nvPr/>
        </p:nvPicPr>
        <p:blipFill>
          <a:blip r:embed="rId3"/>
          <a:stretch>
            <a:fillRect/>
          </a:stretch>
        </p:blipFill>
        <p:spPr>
          <a:xfrm>
            <a:off x="5205855" y="1689725"/>
            <a:ext cx="2999492" cy="2249619"/>
          </a:xfrm>
          <a:prstGeom prst="rect">
            <a:avLst/>
          </a:prstGeom>
        </p:spPr>
      </p:pic>
      <p:sp>
        <p:nvSpPr>
          <p:cNvPr id="9" name="CasellaDiTesto 8"/>
          <p:cNvSpPr txBox="1"/>
          <p:nvPr/>
        </p:nvSpPr>
        <p:spPr>
          <a:xfrm>
            <a:off x="1894716" y="4687330"/>
            <a:ext cx="5898292" cy="1200329"/>
          </a:xfrm>
          <a:prstGeom prst="rect">
            <a:avLst/>
          </a:prstGeom>
          <a:noFill/>
        </p:spPr>
        <p:txBody>
          <a:bodyPr wrap="square" rtlCol="0">
            <a:spAutoFit/>
          </a:bodyPr>
          <a:lstStyle/>
          <a:p>
            <a:r>
              <a:rPr lang="it-IT" dirty="0"/>
              <a:t>In entrambi i casi, come previsto, il sistema oscilla attorno alla posizione di </a:t>
            </a:r>
            <a:r>
              <a:rPr lang="it-IT" dirty="0" err="1"/>
              <a:t>equlibrio</a:t>
            </a:r>
            <a:r>
              <a:rPr lang="it-IT" dirty="0"/>
              <a:t> stabile o addirittura tende a spostarsi indefinitamente. Per questo è necessario inserire un controllore.</a:t>
            </a:r>
          </a:p>
        </p:txBody>
      </p:sp>
    </p:spTree>
    <p:extLst>
      <p:ext uri="{BB962C8B-B14F-4D97-AF65-F5344CB8AC3E}">
        <p14:creationId xmlns:p14="http://schemas.microsoft.com/office/powerpoint/2010/main" val="2639321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Controllore</a:t>
            </a:r>
          </a:p>
        </p:txBody>
      </p:sp>
      <p:sp>
        <p:nvSpPr>
          <p:cNvPr id="3" name="Segnaposto contenuto 2"/>
          <p:cNvSpPr>
            <a:spLocks noGrp="1"/>
          </p:cNvSpPr>
          <p:nvPr>
            <p:ph idx="1"/>
          </p:nvPr>
        </p:nvSpPr>
        <p:spPr>
          <a:xfrm>
            <a:off x="677334" y="1408671"/>
            <a:ext cx="8596668" cy="1573426"/>
          </a:xfrm>
        </p:spPr>
        <p:txBody>
          <a:bodyPr/>
          <a:lstStyle/>
          <a:p>
            <a:pPr marL="0" indent="0">
              <a:buNone/>
            </a:pPr>
            <a:r>
              <a:rPr lang="it-IT" dirty="0"/>
              <a:t>Il controllore è quella parte del sistema necessaria a regolare il comportamento del pendolo analizzando le informazioni in ingresso e calcolando l’output da inviare all’azionamento. Esso prende in esame le equazioni del sistema linearizzato, come poi spiegheremo nel dettaglio, fornendo in output un riferimento in coppia da convertire in tensione per azionare il motore. </a:t>
            </a:r>
          </a:p>
          <a:p>
            <a:pPr marL="0" indent="0">
              <a:buNone/>
            </a:pPr>
            <a:endParaRPr lang="it-IT" dirty="0"/>
          </a:p>
        </p:txBody>
      </p:sp>
      <p:pic>
        <p:nvPicPr>
          <p:cNvPr id="4" name="Immagine 3"/>
          <p:cNvPicPr>
            <a:picLocks noChangeAspect="1"/>
          </p:cNvPicPr>
          <p:nvPr/>
        </p:nvPicPr>
        <p:blipFill>
          <a:blip r:embed="rId2"/>
          <a:stretch>
            <a:fillRect/>
          </a:stretch>
        </p:blipFill>
        <p:spPr>
          <a:xfrm>
            <a:off x="209963" y="3026719"/>
            <a:ext cx="4145976" cy="2151448"/>
          </a:xfrm>
          <a:prstGeom prst="rect">
            <a:avLst/>
          </a:prstGeom>
        </p:spPr>
      </p:pic>
      <p:pic>
        <p:nvPicPr>
          <p:cNvPr id="5" name="Immagine 4"/>
          <p:cNvPicPr>
            <a:picLocks noChangeAspect="1"/>
          </p:cNvPicPr>
          <p:nvPr/>
        </p:nvPicPr>
        <p:blipFill>
          <a:blip r:embed="rId3"/>
          <a:stretch>
            <a:fillRect/>
          </a:stretch>
        </p:blipFill>
        <p:spPr>
          <a:xfrm>
            <a:off x="4303687" y="4376302"/>
            <a:ext cx="3802217" cy="1973063"/>
          </a:xfrm>
          <a:prstGeom prst="rect">
            <a:avLst/>
          </a:prstGeom>
        </p:spPr>
      </p:pic>
      <p:sp>
        <p:nvSpPr>
          <p:cNvPr id="6" name="CasellaDiTesto 5"/>
          <p:cNvSpPr txBox="1"/>
          <p:nvPr/>
        </p:nvSpPr>
        <p:spPr>
          <a:xfrm>
            <a:off x="1923532" y="5178167"/>
            <a:ext cx="811441" cy="369332"/>
          </a:xfrm>
          <a:prstGeom prst="rect">
            <a:avLst/>
          </a:prstGeom>
          <a:noFill/>
        </p:spPr>
        <p:txBody>
          <a:bodyPr wrap="none" rtlCol="0">
            <a:spAutoFit/>
          </a:bodyPr>
          <a:lstStyle/>
          <a:p>
            <a:r>
              <a:rPr lang="it-IT" dirty="0"/>
              <a:t>PRIMA</a:t>
            </a:r>
          </a:p>
        </p:txBody>
      </p:sp>
      <p:sp>
        <p:nvSpPr>
          <p:cNvPr id="7" name="CasellaDiTesto 6"/>
          <p:cNvSpPr txBox="1"/>
          <p:nvPr/>
        </p:nvSpPr>
        <p:spPr>
          <a:xfrm>
            <a:off x="5822318" y="6349365"/>
            <a:ext cx="764953" cy="369332"/>
          </a:xfrm>
          <a:prstGeom prst="rect">
            <a:avLst/>
          </a:prstGeom>
          <a:noFill/>
        </p:spPr>
        <p:txBody>
          <a:bodyPr wrap="none" rtlCol="0">
            <a:spAutoFit/>
          </a:bodyPr>
          <a:lstStyle/>
          <a:p>
            <a:r>
              <a:rPr lang="it-IT" dirty="0"/>
              <a:t>DOPO</a:t>
            </a:r>
          </a:p>
        </p:txBody>
      </p:sp>
      <mc:AlternateContent xmlns:mc="http://schemas.openxmlformats.org/markup-compatibility/2006" xmlns:a14="http://schemas.microsoft.com/office/drawing/2010/main">
        <mc:Choice Requires="a14">
          <p:sp>
            <p:nvSpPr>
              <p:cNvPr id="8" name="CasellaDiTesto 7"/>
              <p:cNvSpPr txBox="1"/>
              <p:nvPr/>
            </p:nvSpPr>
            <p:spPr>
              <a:xfrm>
                <a:off x="4737920" y="3047091"/>
                <a:ext cx="2933752" cy="1513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𝜔</m:t>
                          </m:r>
                        </m:e>
                        <m:sub>
                          <m:r>
                            <a:rPr lang="it-IT" i="1">
                              <a:latin typeface="Cambria Math" panose="02040503050406030204" pitchFamily="18" charset="0"/>
                            </a:rPr>
                            <m:t>𝑛</m:t>
                          </m:r>
                          <m:r>
                            <a:rPr lang="it-IT">
                              <a:latin typeface="Cambria Math" panose="02040503050406030204" pitchFamily="18" charset="0"/>
                            </a:rPr>
                            <m:t>,  </m:t>
                          </m:r>
                          <m:r>
                            <a:rPr lang="it-IT" i="1">
                              <a:latin typeface="Cambria Math" panose="02040503050406030204" pitchFamily="18" charset="0"/>
                            </a:rPr>
                            <m:t>𝑙𝑖𝑏𝑒𝑟𝑜</m:t>
                          </m:r>
                        </m:sub>
                      </m:sSub>
                      <m:r>
                        <a:rPr lang="it-IT">
                          <a:latin typeface="Cambria Math" panose="02040503050406030204" pitchFamily="18" charset="0"/>
                        </a:rPr>
                        <m:t>=</m:t>
                      </m:r>
                      <m:r>
                        <a:rPr lang="it-IT">
                          <a:latin typeface="Cambria Math" panose="02040503050406030204" pitchFamily="18" charset="0"/>
                        </a:rPr>
                        <m:t>4</m:t>
                      </m:r>
                      <m:r>
                        <a:rPr lang="it-IT">
                          <a:latin typeface="Cambria Math" panose="02040503050406030204" pitchFamily="18" charset="0"/>
                        </a:rPr>
                        <m:t>.</m:t>
                      </m:r>
                      <m:r>
                        <a:rPr lang="it-IT">
                          <a:latin typeface="Cambria Math" panose="02040503050406030204" pitchFamily="18" charset="0"/>
                        </a:rPr>
                        <m:t>38</m:t>
                      </m:r>
                      <m:r>
                        <a:rPr lang="it-IT">
                          <a:latin typeface="Cambria Math" panose="02040503050406030204" pitchFamily="18" charset="0"/>
                        </a:rPr>
                        <m:t> </m:t>
                      </m:r>
                      <m:r>
                        <a:rPr lang="it-IT" i="1">
                          <a:latin typeface="Cambria Math" panose="02040503050406030204" pitchFamily="18" charset="0"/>
                        </a:rPr>
                        <m:t>𝑟𝑎𝑑</m:t>
                      </m:r>
                      <m:r>
                        <a:rPr lang="it-IT">
                          <a:latin typeface="Cambria Math" panose="02040503050406030204" pitchFamily="18" charset="0"/>
                        </a:rPr>
                        <m:t>/</m:t>
                      </m:r>
                      <m:r>
                        <a:rPr lang="it-IT" i="1">
                          <a:latin typeface="Cambria Math" panose="02040503050406030204" pitchFamily="18" charset="0"/>
                        </a:rPr>
                        <m:t>𝑠</m:t>
                      </m:r>
                    </m:oMath>
                  </m:oMathPara>
                </a14:m>
                <a:endParaRPr lang="it-IT" dirty="0"/>
              </a:p>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𝜔</m:t>
                          </m:r>
                        </m:e>
                        <m:sub>
                          <m:r>
                            <a:rPr lang="it-IT" i="1">
                              <a:latin typeface="Cambria Math" panose="02040503050406030204" pitchFamily="18" charset="0"/>
                            </a:rPr>
                            <m:t>𝑛</m:t>
                          </m:r>
                          <m:r>
                            <a:rPr lang="it-IT">
                              <a:latin typeface="Cambria Math" panose="02040503050406030204" pitchFamily="18" charset="0"/>
                            </a:rPr>
                            <m:t>1</m:t>
                          </m:r>
                          <m:r>
                            <a:rPr lang="it-IT">
                              <a:latin typeface="Cambria Math" panose="02040503050406030204" pitchFamily="18" charset="0"/>
                            </a:rPr>
                            <m:t>,  </m:t>
                          </m:r>
                          <m:r>
                            <a:rPr lang="it-IT" i="1">
                              <a:latin typeface="Cambria Math" panose="02040503050406030204" pitchFamily="18" charset="0"/>
                            </a:rPr>
                            <m:t>𝑐𝑜𝑛𝑡𝑟𝑜𝑙𝑙𝑎𝑡𝑜</m:t>
                          </m:r>
                        </m:sub>
                      </m:sSub>
                      <m:r>
                        <a:rPr lang="it-IT">
                          <a:latin typeface="Cambria Math" panose="02040503050406030204" pitchFamily="18" charset="0"/>
                        </a:rPr>
                        <m:t>=</m:t>
                      </m:r>
                      <m:r>
                        <a:rPr lang="it-IT">
                          <a:latin typeface="Cambria Math" panose="02040503050406030204" pitchFamily="18" charset="0"/>
                        </a:rPr>
                        <m:t>5</m:t>
                      </m:r>
                      <m:r>
                        <a:rPr lang="it-IT">
                          <a:latin typeface="Cambria Math" panose="02040503050406030204" pitchFamily="18" charset="0"/>
                        </a:rPr>
                        <m:t>.</m:t>
                      </m:r>
                      <m:r>
                        <a:rPr lang="it-IT">
                          <a:latin typeface="Cambria Math" panose="02040503050406030204" pitchFamily="18" charset="0"/>
                        </a:rPr>
                        <m:t>25</m:t>
                      </m:r>
                      <m:r>
                        <a:rPr lang="it-IT">
                          <a:latin typeface="Cambria Math" panose="02040503050406030204" pitchFamily="18" charset="0"/>
                        </a:rPr>
                        <m:t> </m:t>
                      </m:r>
                      <m:r>
                        <a:rPr lang="it-IT" i="1">
                          <a:latin typeface="Cambria Math" panose="02040503050406030204" pitchFamily="18" charset="0"/>
                        </a:rPr>
                        <m:t>𝑟𝑎𝑑</m:t>
                      </m:r>
                      <m:r>
                        <a:rPr lang="it-IT">
                          <a:latin typeface="Cambria Math" panose="02040503050406030204" pitchFamily="18" charset="0"/>
                        </a:rPr>
                        <m:t>/</m:t>
                      </m:r>
                      <m:r>
                        <a:rPr lang="it-IT" i="1">
                          <a:latin typeface="Cambria Math" panose="02040503050406030204" pitchFamily="18" charset="0"/>
                        </a:rPr>
                        <m:t>𝑠</m:t>
                      </m:r>
                    </m:oMath>
                  </m:oMathPara>
                </a14:m>
                <a:endParaRPr lang="it-IT" dirty="0"/>
              </a:p>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𝜔</m:t>
                          </m:r>
                        </m:e>
                        <m:sub>
                          <m:r>
                            <a:rPr lang="it-IT" i="1">
                              <a:latin typeface="Cambria Math" panose="02040503050406030204" pitchFamily="18" charset="0"/>
                            </a:rPr>
                            <m:t>𝑛</m:t>
                          </m:r>
                          <m:r>
                            <a:rPr lang="it-IT">
                              <a:latin typeface="Cambria Math" panose="02040503050406030204" pitchFamily="18" charset="0"/>
                            </a:rPr>
                            <m:t>2</m:t>
                          </m:r>
                          <m:r>
                            <a:rPr lang="it-IT">
                              <a:latin typeface="Cambria Math" panose="02040503050406030204" pitchFamily="18" charset="0"/>
                            </a:rPr>
                            <m:t>,</m:t>
                          </m:r>
                          <m:r>
                            <a:rPr lang="it-IT" i="1">
                              <a:latin typeface="Cambria Math" panose="02040503050406030204" pitchFamily="18" charset="0"/>
                            </a:rPr>
                            <m:t>𝑐𝑜𝑛𝑡𝑟𝑜𝑙𝑙𝑎𝑡𝑜</m:t>
                          </m:r>
                        </m:sub>
                      </m:sSub>
                      <m:r>
                        <a:rPr lang="it-IT">
                          <a:latin typeface="Cambria Math" panose="02040503050406030204" pitchFamily="18" charset="0"/>
                        </a:rPr>
                        <m:t>=</m:t>
                      </m:r>
                      <m:r>
                        <a:rPr lang="it-IT">
                          <a:latin typeface="Cambria Math" panose="02040503050406030204" pitchFamily="18" charset="0"/>
                        </a:rPr>
                        <m:t>9</m:t>
                      </m:r>
                      <m:r>
                        <a:rPr lang="it-IT">
                          <a:latin typeface="Cambria Math" panose="02040503050406030204" pitchFamily="18" charset="0"/>
                        </a:rPr>
                        <m:t>.</m:t>
                      </m:r>
                      <m:r>
                        <a:rPr lang="it-IT">
                          <a:latin typeface="Cambria Math" panose="02040503050406030204" pitchFamily="18" charset="0"/>
                        </a:rPr>
                        <m:t>46</m:t>
                      </m:r>
                      <m:r>
                        <a:rPr lang="it-IT">
                          <a:latin typeface="Cambria Math" panose="02040503050406030204" pitchFamily="18" charset="0"/>
                        </a:rPr>
                        <m:t> </m:t>
                      </m:r>
                      <m:r>
                        <a:rPr lang="it-IT" i="1">
                          <a:latin typeface="Cambria Math" panose="02040503050406030204" pitchFamily="18" charset="0"/>
                        </a:rPr>
                        <m:t>𝑟𝑎𝑑</m:t>
                      </m:r>
                      <m:r>
                        <a:rPr lang="it-IT">
                          <a:latin typeface="Cambria Math" panose="02040503050406030204" pitchFamily="18" charset="0"/>
                        </a:rPr>
                        <m:t>/</m:t>
                      </m:r>
                      <m:r>
                        <a:rPr lang="it-IT" i="1">
                          <a:latin typeface="Cambria Math" panose="02040503050406030204" pitchFamily="18" charset="0"/>
                        </a:rPr>
                        <m:t>𝑠</m:t>
                      </m:r>
                    </m:oMath>
                  </m:oMathPara>
                </a14:m>
                <a:endParaRPr lang="it-IT" dirty="0"/>
              </a:p>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𝜉</m:t>
                      </m:r>
                      <m:r>
                        <a:rPr lang="it-IT">
                          <a:latin typeface="Cambria Math" panose="02040503050406030204" pitchFamily="18" charset="0"/>
                        </a:rPr>
                        <m:t>=</m:t>
                      </m:r>
                      <m:r>
                        <a:rPr lang="it-IT">
                          <a:latin typeface="Cambria Math" panose="02040503050406030204" pitchFamily="18" charset="0"/>
                        </a:rPr>
                        <m:t>0</m:t>
                      </m:r>
                      <m:r>
                        <a:rPr lang="it-IT">
                          <a:latin typeface="Cambria Math" panose="02040503050406030204" pitchFamily="18" charset="0"/>
                        </a:rPr>
                        <m:t>.</m:t>
                      </m:r>
                      <m:r>
                        <a:rPr lang="it-IT">
                          <a:latin typeface="Cambria Math" panose="02040503050406030204" pitchFamily="18" charset="0"/>
                        </a:rPr>
                        <m:t>7</m:t>
                      </m:r>
                    </m:oMath>
                  </m:oMathPara>
                </a14:m>
                <a:endParaRPr lang="it-IT" dirty="0"/>
              </a:p>
              <a:p>
                <a:endParaRPr lang="it-IT" dirty="0"/>
              </a:p>
            </p:txBody>
          </p:sp>
        </mc:Choice>
        <mc:Fallback xmlns="">
          <p:sp>
            <p:nvSpPr>
              <p:cNvPr id="8" name="CasellaDiTesto 7"/>
              <p:cNvSpPr txBox="1">
                <a:spLocks noRot="1" noChangeAspect="1" noMove="1" noResize="1" noEditPoints="1" noAdjustHandles="1" noChangeArrowheads="1" noChangeShapeType="1" noTextEdit="1"/>
              </p:cNvSpPr>
              <p:nvPr/>
            </p:nvSpPr>
            <p:spPr>
              <a:xfrm>
                <a:off x="4737920" y="3047091"/>
                <a:ext cx="2933752" cy="1513876"/>
              </a:xfrm>
              <a:prstGeom prst="rect">
                <a:avLst/>
              </a:prstGeom>
              <a:blipFill rotWithShape="0">
                <a:blip r:embed="rId4"/>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2057136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77334" y="757881"/>
            <a:ext cx="8596668" cy="749643"/>
          </a:xfrm>
        </p:spPr>
        <p:txBody>
          <a:bodyPr/>
          <a:lstStyle/>
          <a:p>
            <a:r>
              <a:rPr lang="it-IT" dirty="0"/>
              <a:t>Grafici del sistema controllato con valori di pulsazione naturale e smorzamento da noi stabiliti </a:t>
            </a:r>
          </a:p>
        </p:txBody>
      </p:sp>
      <p:pic>
        <p:nvPicPr>
          <p:cNvPr id="4" name="Immagine 3"/>
          <p:cNvPicPr>
            <a:picLocks noChangeAspect="1"/>
          </p:cNvPicPr>
          <p:nvPr/>
        </p:nvPicPr>
        <p:blipFill>
          <a:blip r:embed="rId2"/>
          <a:stretch>
            <a:fillRect/>
          </a:stretch>
        </p:blipFill>
        <p:spPr>
          <a:xfrm>
            <a:off x="677334" y="1668643"/>
            <a:ext cx="3011685" cy="2219136"/>
          </a:xfrm>
          <a:prstGeom prst="rect">
            <a:avLst/>
          </a:prstGeom>
        </p:spPr>
      </p:pic>
      <p:pic>
        <p:nvPicPr>
          <p:cNvPr id="5" name="Immagine 4"/>
          <p:cNvPicPr>
            <a:picLocks noChangeAspect="1"/>
          </p:cNvPicPr>
          <p:nvPr/>
        </p:nvPicPr>
        <p:blipFill>
          <a:blip r:embed="rId3"/>
          <a:stretch>
            <a:fillRect/>
          </a:stretch>
        </p:blipFill>
        <p:spPr>
          <a:xfrm>
            <a:off x="4662630" y="1650353"/>
            <a:ext cx="3011685" cy="2255716"/>
          </a:xfrm>
          <a:prstGeom prst="rect">
            <a:avLst/>
          </a:prstGeom>
        </p:spPr>
      </p:pic>
      <p:pic>
        <p:nvPicPr>
          <p:cNvPr id="6" name="Immagine 5"/>
          <p:cNvPicPr>
            <a:picLocks noChangeAspect="1"/>
          </p:cNvPicPr>
          <p:nvPr/>
        </p:nvPicPr>
        <p:blipFill>
          <a:blip r:embed="rId4"/>
          <a:stretch>
            <a:fillRect/>
          </a:stretch>
        </p:blipFill>
        <p:spPr>
          <a:xfrm>
            <a:off x="677334" y="4048898"/>
            <a:ext cx="2999492" cy="2213040"/>
          </a:xfrm>
          <a:prstGeom prst="rect">
            <a:avLst/>
          </a:prstGeom>
        </p:spPr>
      </p:pic>
      <p:pic>
        <p:nvPicPr>
          <p:cNvPr id="7" name="Immagine 6"/>
          <p:cNvPicPr>
            <a:picLocks noChangeAspect="1"/>
          </p:cNvPicPr>
          <p:nvPr/>
        </p:nvPicPr>
        <p:blipFill>
          <a:blip r:embed="rId5"/>
          <a:stretch>
            <a:fillRect/>
          </a:stretch>
        </p:blipFill>
        <p:spPr>
          <a:xfrm>
            <a:off x="4662629" y="4042802"/>
            <a:ext cx="3011685" cy="2219136"/>
          </a:xfrm>
          <a:prstGeom prst="rect">
            <a:avLst/>
          </a:prstGeom>
        </p:spPr>
      </p:pic>
    </p:spTree>
    <p:extLst>
      <p:ext uri="{BB962C8B-B14F-4D97-AF65-F5344CB8AC3E}">
        <p14:creationId xmlns:p14="http://schemas.microsoft.com/office/powerpoint/2010/main" val="1175773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7334" y="181233"/>
            <a:ext cx="8596668" cy="1320800"/>
          </a:xfrm>
        </p:spPr>
        <p:txBody>
          <a:bodyPr/>
          <a:lstStyle/>
          <a:p>
            <a:r>
              <a:rPr lang="it-IT" dirty="0"/>
              <a:t>Stima del sistema reale </a:t>
            </a:r>
          </a:p>
        </p:txBody>
      </p:sp>
      <p:sp>
        <p:nvSpPr>
          <p:cNvPr id="3" name="Segnaposto contenuto 2"/>
          <p:cNvSpPr>
            <a:spLocks noGrp="1"/>
          </p:cNvSpPr>
          <p:nvPr>
            <p:ph idx="1"/>
          </p:nvPr>
        </p:nvSpPr>
        <p:spPr>
          <a:xfrm>
            <a:off x="677334" y="947351"/>
            <a:ext cx="8596668" cy="816854"/>
          </a:xfrm>
        </p:spPr>
        <p:txBody>
          <a:bodyPr>
            <a:normAutofit/>
          </a:bodyPr>
          <a:lstStyle/>
          <a:p>
            <a:pPr marL="0" indent="0">
              <a:buNone/>
            </a:pPr>
            <a:r>
              <a:rPr lang="it-IT" dirty="0"/>
              <a:t>Fattori che avvicinano il modello alla realtà del banco di prova:</a:t>
            </a:r>
          </a:p>
          <a:p>
            <a:r>
              <a:rPr lang="it-IT" dirty="0" err="1"/>
              <a:t>Sottocampionamento</a:t>
            </a:r>
            <a:endParaRPr lang="it-IT" dirty="0"/>
          </a:p>
          <a:p>
            <a:pPr marL="0" indent="0">
              <a:buNone/>
            </a:pPr>
            <a:endParaRPr lang="it-IT" dirty="0"/>
          </a:p>
        </p:txBody>
      </p:sp>
      <p:pic>
        <p:nvPicPr>
          <p:cNvPr id="4" name="Immagine 3"/>
          <p:cNvPicPr>
            <a:picLocks noChangeAspect="1"/>
          </p:cNvPicPr>
          <p:nvPr/>
        </p:nvPicPr>
        <p:blipFill>
          <a:blip r:embed="rId2"/>
          <a:stretch>
            <a:fillRect/>
          </a:stretch>
        </p:blipFill>
        <p:spPr>
          <a:xfrm>
            <a:off x="677334" y="1764205"/>
            <a:ext cx="2962913" cy="2219136"/>
          </a:xfrm>
          <a:prstGeom prst="rect">
            <a:avLst/>
          </a:prstGeom>
        </p:spPr>
      </p:pic>
      <p:pic>
        <p:nvPicPr>
          <p:cNvPr id="5" name="Immagine 4"/>
          <p:cNvPicPr>
            <a:picLocks noChangeAspect="1"/>
          </p:cNvPicPr>
          <p:nvPr/>
        </p:nvPicPr>
        <p:blipFill>
          <a:blip r:embed="rId3"/>
          <a:stretch>
            <a:fillRect/>
          </a:stretch>
        </p:blipFill>
        <p:spPr>
          <a:xfrm>
            <a:off x="3734039" y="1764205"/>
            <a:ext cx="2962913" cy="2219136"/>
          </a:xfrm>
          <a:prstGeom prst="rect">
            <a:avLst/>
          </a:prstGeom>
        </p:spPr>
      </p:pic>
      <p:sp>
        <p:nvSpPr>
          <p:cNvPr id="6" name="CasellaDiTesto 5"/>
          <p:cNvSpPr txBox="1"/>
          <p:nvPr/>
        </p:nvSpPr>
        <p:spPr>
          <a:xfrm>
            <a:off x="863628" y="4087071"/>
            <a:ext cx="2590324" cy="646331"/>
          </a:xfrm>
          <a:prstGeom prst="rect">
            <a:avLst/>
          </a:prstGeom>
          <a:noFill/>
        </p:spPr>
        <p:txBody>
          <a:bodyPr wrap="square" rtlCol="0">
            <a:spAutoFit/>
          </a:bodyPr>
          <a:lstStyle/>
          <a:p>
            <a:r>
              <a:rPr lang="it-IT" dirty="0" err="1"/>
              <a:t>f_visione</a:t>
            </a:r>
            <a:r>
              <a:rPr lang="it-IT" dirty="0"/>
              <a:t> = 100 [Hz]</a:t>
            </a:r>
          </a:p>
          <a:p>
            <a:r>
              <a:rPr lang="it-IT" dirty="0" err="1"/>
              <a:t>f_controllo</a:t>
            </a:r>
            <a:r>
              <a:rPr lang="it-IT" dirty="0"/>
              <a:t> = 1000 [Hz]</a:t>
            </a:r>
          </a:p>
        </p:txBody>
      </p:sp>
      <p:sp>
        <p:nvSpPr>
          <p:cNvPr id="8" name="CasellaDiTesto 7"/>
          <p:cNvSpPr txBox="1"/>
          <p:nvPr/>
        </p:nvSpPr>
        <p:spPr>
          <a:xfrm>
            <a:off x="3920333" y="4103128"/>
            <a:ext cx="2590324" cy="646331"/>
          </a:xfrm>
          <a:prstGeom prst="rect">
            <a:avLst/>
          </a:prstGeom>
          <a:noFill/>
        </p:spPr>
        <p:txBody>
          <a:bodyPr wrap="square" rtlCol="0">
            <a:spAutoFit/>
          </a:bodyPr>
          <a:lstStyle/>
          <a:p>
            <a:r>
              <a:rPr lang="it-IT" dirty="0" err="1"/>
              <a:t>f_visione</a:t>
            </a:r>
            <a:r>
              <a:rPr lang="it-IT" dirty="0"/>
              <a:t> = 1000 [Hz]</a:t>
            </a:r>
          </a:p>
          <a:p>
            <a:r>
              <a:rPr lang="it-IT" dirty="0" err="1"/>
              <a:t>f_controllo</a:t>
            </a:r>
            <a:r>
              <a:rPr lang="it-IT" dirty="0"/>
              <a:t> = 1000 [Hz]</a:t>
            </a:r>
          </a:p>
        </p:txBody>
      </p:sp>
      <p:sp>
        <p:nvSpPr>
          <p:cNvPr id="10" name="Segnaposto contenuto 2"/>
          <p:cNvSpPr txBox="1">
            <a:spLocks/>
          </p:cNvSpPr>
          <p:nvPr/>
        </p:nvSpPr>
        <p:spPr>
          <a:xfrm>
            <a:off x="677334" y="4846891"/>
            <a:ext cx="8596668" cy="1421027"/>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t>Saturazione del motore</a:t>
            </a:r>
          </a:p>
          <a:p>
            <a:pPr marL="0" indent="0">
              <a:buNone/>
            </a:pPr>
            <a:r>
              <a:rPr lang="it-IT" dirty="0"/>
              <a:t>Nella realtà bisogna fare i conti con i dati di targa del motore. Esso funzionerà entro un certo </a:t>
            </a:r>
            <a:r>
              <a:rPr lang="it-IT" dirty="0" err="1"/>
              <a:t>range</a:t>
            </a:r>
            <a:r>
              <a:rPr lang="it-IT" dirty="0"/>
              <a:t> di valori di coppia. È necessario quindi introdurre una verifica per la quale la coppia richiesta dal controllore per correggere il pendolo si trovi all’interno dell’intervallo di validità.</a:t>
            </a:r>
          </a:p>
          <a:p>
            <a:pPr marL="0" indent="0">
              <a:buFont typeface="Wingdings 3" charset="2"/>
              <a:buNone/>
            </a:pPr>
            <a:endParaRPr lang="it-IT" dirty="0"/>
          </a:p>
        </p:txBody>
      </p:sp>
    </p:spTree>
    <p:extLst>
      <p:ext uri="{BB962C8B-B14F-4D97-AF65-F5344CB8AC3E}">
        <p14:creationId xmlns:p14="http://schemas.microsoft.com/office/powerpoint/2010/main" val="2559860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77333" y="288324"/>
            <a:ext cx="8936223" cy="369537"/>
          </a:xfrm>
        </p:spPr>
        <p:txBody>
          <a:bodyPr>
            <a:normAutofit fontScale="70000" lnSpcReduction="20000"/>
          </a:bodyPr>
          <a:lstStyle/>
          <a:p>
            <a:r>
              <a:rPr lang="it-IT" dirty="0"/>
              <a:t> Attrito assente: </a:t>
            </a:r>
            <a:r>
              <a:rPr lang="it-IT" dirty="0" err="1"/>
              <a:t>μ_s</a:t>
            </a:r>
            <a:r>
              <a:rPr lang="it-IT" dirty="0"/>
              <a:t> = 0/</a:t>
            </a:r>
            <a:r>
              <a:rPr lang="it-IT" dirty="0" err="1"/>
              <a:t>μ_d</a:t>
            </a:r>
            <a:r>
              <a:rPr lang="it-IT" dirty="0"/>
              <a:t> = 0 (grafici di sinistra); Attrito molto alto </a:t>
            </a:r>
            <a:r>
              <a:rPr lang="it-IT" dirty="0" err="1"/>
              <a:t>μ_s</a:t>
            </a:r>
            <a:r>
              <a:rPr lang="it-IT" dirty="0"/>
              <a:t> = 1,5/</a:t>
            </a:r>
            <a:r>
              <a:rPr lang="it-IT" dirty="0" err="1"/>
              <a:t>μ_d</a:t>
            </a:r>
            <a:r>
              <a:rPr lang="it-IT" dirty="0"/>
              <a:t>=1,3 (grafici di destra):</a:t>
            </a:r>
          </a:p>
          <a:p>
            <a:endParaRPr lang="it-IT" dirty="0"/>
          </a:p>
          <a:p>
            <a:endParaRPr lang="it-IT" dirty="0"/>
          </a:p>
          <a:p>
            <a:endParaRPr lang="it-IT" dirty="0"/>
          </a:p>
        </p:txBody>
      </p:sp>
      <p:pic>
        <p:nvPicPr>
          <p:cNvPr id="4" name="Immagine 3"/>
          <p:cNvPicPr>
            <a:picLocks noChangeAspect="1"/>
          </p:cNvPicPr>
          <p:nvPr/>
        </p:nvPicPr>
        <p:blipFill>
          <a:blip r:embed="rId2"/>
          <a:stretch>
            <a:fillRect/>
          </a:stretch>
        </p:blipFill>
        <p:spPr>
          <a:xfrm>
            <a:off x="996468" y="657861"/>
            <a:ext cx="2572735" cy="1926503"/>
          </a:xfrm>
          <a:prstGeom prst="rect">
            <a:avLst/>
          </a:prstGeom>
        </p:spPr>
      </p:pic>
      <p:pic>
        <p:nvPicPr>
          <p:cNvPr id="5" name="Immagine 4"/>
          <p:cNvPicPr>
            <a:picLocks noChangeAspect="1"/>
          </p:cNvPicPr>
          <p:nvPr/>
        </p:nvPicPr>
        <p:blipFill>
          <a:blip r:embed="rId3"/>
          <a:stretch>
            <a:fillRect/>
          </a:stretch>
        </p:blipFill>
        <p:spPr>
          <a:xfrm>
            <a:off x="1008661" y="2584364"/>
            <a:ext cx="2560542" cy="1889924"/>
          </a:xfrm>
          <a:prstGeom prst="rect">
            <a:avLst/>
          </a:prstGeom>
        </p:spPr>
      </p:pic>
      <p:pic>
        <p:nvPicPr>
          <p:cNvPr id="6" name="Immagine 5"/>
          <p:cNvPicPr>
            <a:picLocks noChangeAspect="1"/>
          </p:cNvPicPr>
          <p:nvPr/>
        </p:nvPicPr>
        <p:blipFill>
          <a:blip r:embed="rId4"/>
          <a:stretch>
            <a:fillRect/>
          </a:stretch>
        </p:blipFill>
        <p:spPr>
          <a:xfrm>
            <a:off x="996467" y="4514880"/>
            <a:ext cx="2572735" cy="1896020"/>
          </a:xfrm>
          <a:prstGeom prst="rect">
            <a:avLst/>
          </a:prstGeom>
        </p:spPr>
      </p:pic>
      <p:pic>
        <p:nvPicPr>
          <p:cNvPr id="7" name="Immagine 6"/>
          <p:cNvPicPr>
            <a:picLocks noChangeAspect="1"/>
          </p:cNvPicPr>
          <p:nvPr/>
        </p:nvPicPr>
        <p:blipFill>
          <a:blip r:embed="rId5"/>
          <a:stretch>
            <a:fillRect/>
          </a:stretch>
        </p:blipFill>
        <p:spPr>
          <a:xfrm>
            <a:off x="3581396" y="682729"/>
            <a:ext cx="2566638" cy="1914310"/>
          </a:xfrm>
          <a:prstGeom prst="rect">
            <a:avLst/>
          </a:prstGeom>
        </p:spPr>
      </p:pic>
      <p:pic>
        <p:nvPicPr>
          <p:cNvPr id="8" name="Immagine 7"/>
          <p:cNvPicPr>
            <a:picLocks noChangeAspect="1"/>
          </p:cNvPicPr>
          <p:nvPr/>
        </p:nvPicPr>
        <p:blipFill>
          <a:blip r:embed="rId6"/>
          <a:stretch>
            <a:fillRect/>
          </a:stretch>
        </p:blipFill>
        <p:spPr>
          <a:xfrm>
            <a:off x="3569202" y="2584364"/>
            <a:ext cx="2530059" cy="1859441"/>
          </a:xfrm>
          <a:prstGeom prst="rect">
            <a:avLst/>
          </a:prstGeom>
        </p:spPr>
      </p:pic>
      <p:pic>
        <p:nvPicPr>
          <p:cNvPr id="9" name="Immagine 8"/>
          <p:cNvPicPr>
            <a:picLocks noChangeAspect="1"/>
          </p:cNvPicPr>
          <p:nvPr/>
        </p:nvPicPr>
        <p:blipFill>
          <a:blip r:embed="rId7"/>
          <a:stretch>
            <a:fillRect/>
          </a:stretch>
        </p:blipFill>
        <p:spPr>
          <a:xfrm>
            <a:off x="3575298" y="4536217"/>
            <a:ext cx="2517866" cy="1853345"/>
          </a:xfrm>
          <a:prstGeom prst="rect">
            <a:avLst/>
          </a:prstGeom>
        </p:spPr>
      </p:pic>
      <p:pic>
        <p:nvPicPr>
          <p:cNvPr id="10" name="Immagine 9"/>
          <p:cNvPicPr>
            <a:picLocks noChangeAspect="1"/>
          </p:cNvPicPr>
          <p:nvPr/>
        </p:nvPicPr>
        <p:blipFill>
          <a:blip r:embed="rId8"/>
          <a:stretch>
            <a:fillRect/>
          </a:stretch>
        </p:blipFill>
        <p:spPr>
          <a:xfrm>
            <a:off x="6020184" y="2277596"/>
            <a:ext cx="3707139" cy="1050491"/>
          </a:xfrm>
          <a:prstGeom prst="rect">
            <a:avLst/>
          </a:prstGeom>
        </p:spPr>
      </p:pic>
    </p:spTree>
    <p:extLst>
      <p:ext uri="{BB962C8B-B14F-4D97-AF65-F5344CB8AC3E}">
        <p14:creationId xmlns:p14="http://schemas.microsoft.com/office/powerpoint/2010/main" val="3470951074"/>
      </p:ext>
    </p:extLst>
  </p:cSld>
  <p:clrMapOvr>
    <a:masterClrMapping/>
  </p:clrMapOvr>
</p:sld>
</file>

<file path=ppt/theme/theme1.xml><?xml version="1.0" encoding="utf-8"?>
<a:theme xmlns:a="http://schemas.openxmlformats.org/drawingml/2006/main" name="Sfaccettatur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