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5"/>
  </p:notesMasterIdLst>
  <p:sldIdLst>
    <p:sldId id="284" r:id="rId2"/>
    <p:sldId id="304" r:id="rId3"/>
    <p:sldId id="286" r:id="rId4"/>
    <p:sldId id="287" r:id="rId5"/>
    <p:sldId id="288" r:id="rId6"/>
    <p:sldId id="305" r:id="rId7"/>
    <p:sldId id="290" r:id="rId8"/>
    <p:sldId id="292" r:id="rId9"/>
    <p:sldId id="306" r:id="rId10"/>
    <p:sldId id="307" r:id="rId11"/>
    <p:sldId id="308" r:id="rId12"/>
    <p:sldId id="309" r:id="rId13"/>
    <p:sldId id="310" r:id="rId14"/>
    <p:sldId id="311" r:id="rId15"/>
    <p:sldId id="295" r:id="rId16"/>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5" r:id="rId45"/>
    <p:sldId id="296" r:id="rId46"/>
    <p:sldId id="297" r:id="rId47"/>
    <p:sldId id="298" r:id="rId48"/>
    <p:sldId id="299" r:id="rId49"/>
    <p:sldId id="289" r:id="rId50"/>
    <p:sldId id="300" r:id="rId51"/>
    <p:sldId id="301" r:id="rId52"/>
    <p:sldId id="302" r:id="rId53"/>
    <p:sldId id="303"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DBE98-DBD4-42DB-B412-02E205B312F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6909509-B8A8-4C54-A20C-DAC7CB1C3FB2}">
      <dgm:prSet/>
      <dgm:spPr/>
      <dgm:t>
        <a:bodyPr/>
        <a:lstStyle/>
        <a:p>
          <a:r>
            <a:rPr lang="it-IT"/>
            <a:t>Acquisizione</a:t>
          </a:r>
          <a:endParaRPr lang="en-US"/>
        </a:p>
      </dgm:t>
    </dgm:pt>
    <dgm:pt modelId="{5C5D1568-C988-4614-9F09-1F5C53FA29F9}" type="parTrans" cxnId="{2B1D761E-E86E-43BF-8248-52ABCFE2A103}">
      <dgm:prSet/>
      <dgm:spPr/>
      <dgm:t>
        <a:bodyPr/>
        <a:lstStyle/>
        <a:p>
          <a:endParaRPr lang="en-US"/>
        </a:p>
      </dgm:t>
    </dgm:pt>
    <dgm:pt modelId="{9801DE5A-B115-424A-A997-AB4C0222E60A}" type="sibTrans" cxnId="{2B1D761E-E86E-43BF-8248-52ABCFE2A103}">
      <dgm:prSet/>
      <dgm:spPr/>
      <dgm:t>
        <a:bodyPr/>
        <a:lstStyle/>
        <a:p>
          <a:endParaRPr lang="en-US"/>
        </a:p>
      </dgm:t>
    </dgm:pt>
    <dgm:pt modelId="{46A71E9B-CA38-46AC-B806-3838ABD6C91F}">
      <dgm:prSet/>
      <dgm:spPr/>
      <dgm:t>
        <a:bodyPr/>
        <a:lstStyle/>
        <a:p>
          <a:r>
            <a:rPr lang="it-IT" dirty="0"/>
            <a:t>Segmentazione</a:t>
          </a:r>
          <a:endParaRPr lang="en-US" dirty="0"/>
        </a:p>
      </dgm:t>
    </dgm:pt>
    <dgm:pt modelId="{01E50EC0-64A9-4770-98C1-F33A349A7353}" type="parTrans" cxnId="{78FA7D80-73F0-4AAF-8660-5533D127257D}">
      <dgm:prSet/>
      <dgm:spPr/>
      <dgm:t>
        <a:bodyPr/>
        <a:lstStyle/>
        <a:p>
          <a:endParaRPr lang="en-US"/>
        </a:p>
      </dgm:t>
    </dgm:pt>
    <dgm:pt modelId="{0517AAD5-BB4A-43D3-BB62-6743EB734143}" type="sibTrans" cxnId="{78FA7D80-73F0-4AAF-8660-5533D127257D}">
      <dgm:prSet/>
      <dgm:spPr/>
      <dgm:t>
        <a:bodyPr/>
        <a:lstStyle/>
        <a:p>
          <a:endParaRPr lang="en-US"/>
        </a:p>
      </dgm:t>
    </dgm:pt>
    <dgm:pt modelId="{A22F93D3-267F-4C02-8440-37B0C5F7F8CC}">
      <dgm:prSet/>
      <dgm:spPr/>
      <dgm:t>
        <a:bodyPr/>
        <a:lstStyle/>
        <a:p>
          <a:r>
            <a:rPr lang="it-IT" dirty="0"/>
            <a:t>Cluster</a:t>
          </a:r>
          <a:endParaRPr lang="en-US" dirty="0"/>
        </a:p>
      </dgm:t>
    </dgm:pt>
    <dgm:pt modelId="{9DBDA426-C7A5-4A1C-8C18-27BF3CDD273D}" type="parTrans" cxnId="{537D8A45-6B0E-4B2C-AF4E-FF7BC64992B4}">
      <dgm:prSet/>
      <dgm:spPr/>
      <dgm:t>
        <a:bodyPr/>
        <a:lstStyle/>
        <a:p>
          <a:endParaRPr lang="en-US"/>
        </a:p>
      </dgm:t>
    </dgm:pt>
    <dgm:pt modelId="{4D388D7B-9628-456F-8017-D958A543B4BC}" type="sibTrans" cxnId="{537D8A45-6B0E-4B2C-AF4E-FF7BC64992B4}">
      <dgm:prSet/>
      <dgm:spPr/>
      <dgm:t>
        <a:bodyPr/>
        <a:lstStyle/>
        <a:p>
          <a:endParaRPr lang="en-US"/>
        </a:p>
      </dgm:t>
    </dgm:pt>
    <dgm:pt modelId="{3DD70C33-9E44-449A-8DB8-67E4378BB800}">
      <dgm:prSet/>
      <dgm:spPr/>
      <dgm:t>
        <a:bodyPr/>
        <a:lstStyle/>
        <a:p>
          <a:r>
            <a:rPr lang="it-IT"/>
            <a:t>Matching</a:t>
          </a:r>
          <a:endParaRPr lang="en-US"/>
        </a:p>
      </dgm:t>
    </dgm:pt>
    <dgm:pt modelId="{17E778FE-F166-4F20-98EB-7B1247BF407F}" type="parTrans" cxnId="{C4268987-7265-419D-BCFB-04B08E3E1B63}">
      <dgm:prSet/>
      <dgm:spPr/>
      <dgm:t>
        <a:bodyPr/>
        <a:lstStyle/>
        <a:p>
          <a:endParaRPr lang="en-US"/>
        </a:p>
      </dgm:t>
    </dgm:pt>
    <dgm:pt modelId="{E5AC75E7-2840-4C32-9A6B-488CEE5F338F}" type="sibTrans" cxnId="{C4268987-7265-419D-BCFB-04B08E3E1B63}">
      <dgm:prSet/>
      <dgm:spPr/>
      <dgm:t>
        <a:bodyPr/>
        <a:lstStyle/>
        <a:p>
          <a:endParaRPr lang="en-US"/>
        </a:p>
      </dgm:t>
    </dgm:pt>
    <dgm:pt modelId="{9A796A0C-4617-4722-9A9B-318CDFB2E136}" type="pres">
      <dgm:prSet presAssocID="{28CDBE98-DBD4-42DB-B412-02E205B312FC}" presName="vert0" presStyleCnt="0">
        <dgm:presLayoutVars>
          <dgm:dir/>
          <dgm:animOne val="branch"/>
          <dgm:animLvl val="lvl"/>
        </dgm:presLayoutVars>
      </dgm:prSet>
      <dgm:spPr/>
    </dgm:pt>
    <dgm:pt modelId="{A3630291-C067-437E-BDDF-349DAA5E93DE}" type="pres">
      <dgm:prSet presAssocID="{36909509-B8A8-4C54-A20C-DAC7CB1C3FB2}" presName="thickLine" presStyleLbl="alignNode1" presStyleIdx="0" presStyleCnt="4"/>
      <dgm:spPr/>
    </dgm:pt>
    <dgm:pt modelId="{CAE185F1-6254-41F0-A363-4BC335EEBCDF}" type="pres">
      <dgm:prSet presAssocID="{36909509-B8A8-4C54-A20C-DAC7CB1C3FB2}" presName="horz1" presStyleCnt="0"/>
      <dgm:spPr/>
    </dgm:pt>
    <dgm:pt modelId="{055987CA-D4F7-483D-A2F2-03EA7012EA0C}" type="pres">
      <dgm:prSet presAssocID="{36909509-B8A8-4C54-A20C-DAC7CB1C3FB2}" presName="tx1" presStyleLbl="revTx" presStyleIdx="0" presStyleCnt="4"/>
      <dgm:spPr/>
    </dgm:pt>
    <dgm:pt modelId="{335AED2C-EF0E-4B33-A916-1EFEEA7870DE}" type="pres">
      <dgm:prSet presAssocID="{36909509-B8A8-4C54-A20C-DAC7CB1C3FB2}" presName="vert1" presStyleCnt="0"/>
      <dgm:spPr/>
    </dgm:pt>
    <dgm:pt modelId="{95FCEFE9-5EAA-4F5B-9158-6744A1013028}" type="pres">
      <dgm:prSet presAssocID="{46A71E9B-CA38-46AC-B806-3838ABD6C91F}" presName="thickLine" presStyleLbl="alignNode1" presStyleIdx="1" presStyleCnt="4"/>
      <dgm:spPr/>
    </dgm:pt>
    <dgm:pt modelId="{216EFCEB-DF77-457A-B33E-A5E4040D1AFD}" type="pres">
      <dgm:prSet presAssocID="{46A71E9B-CA38-46AC-B806-3838ABD6C91F}" presName="horz1" presStyleCnt="0"/>
      <dgm:spPr/>
    </dgm:pt>
    <dgm:pt modelId="{A3EFDD49-41A5-4DEC-B681-F407A2979ECC}" type="pres">
      <dgm:prSet presAssocID="{46A71E9B-CA38-46AC-B806-3838ABD6C91F}" presName="tx1" presStyleLbl="revTx" presStyleIdx="1" presStyleCnt="4"/>
      <dgm:spPr/>
    </dgm:pt>
    <dgm:pt modelId="{390AAB59-0D8A-48A4-8F34-66DD110E1C7F}" type="pres">
      <dgm:prSet presAssocID="{46A71E9B-CA38-46AC-B806-3838ABD6C91F}" presName="vert1" presStyleCnt="0"/>
      <dgm:spPr/>
    </dgm:pt>
    <dgm:pt modelId="{8B3AE0A6-93C8-4D74-A0D0-EAABAD8DA278}" type="pres">
      <dgm:prSet presAssocID="{A22F93D3-267F-4C02-8440-37B0C5F7F8CC}" presName="thickLine" presStyleLbl="alignNode1" presStyleIdx="2" presStyleCnt="4"/>
      <dgm:spPr/>
    </dgm:pt>
    <dgm:pt modelId="{689CBC01-EF5B-4371-8DC5-35F3EE4D2328}" type="pres">
      <dgm:prSet presAssocID="{A22F93D3-267F-4C02-8440-37B0C5F7F8CC}" presName="horz1" presStyleCnt="0"/>
      <dgm:spPr/>
    </dgm:pt>
    <dgm:pt modelId="{2900D8B0-A40D-47B8-A553-2DBDF4E232E6}" type="pres">
      <dgm:prSet presAssocID="{A22F93D3-267F-4C02-8440-37B0C5F7F8CC}" presName="tx1" presStyleLbl="revTx" presStyleIdx="2" presStyleCnt="4"/>
      <dgm:spPr/>
    </dgm:pt>
    <dgm:pt modelId="{7DDA99E6-D720-48E2-930E-AEC614C1F82E}" type="pres">
      <dgm:prSet presAssocID="{A22F93D3-267F-4C02-8440-37B0C5F7F8CC}" presName="vert1" presStyleCnt="0"/>
      <dgm:spPr/>
    </dgm:pt>
    <dgm:pt modelId="{592B68BB-A6B7-4DB5-A273-AD1FA0C888B4}" type="pres">
      <dgm:prSet presAssocID="{3DD70C33-9E44-449A-8DB8-67E4378BB800}" presName="thickLine" presStyleLbl="alignNode1" presStyleIdx="3" presStyleCnt="4"/>
      <dgm:spPr/>
    </dgm:pt>
    <dgm:pt modelId="{99B9C2C3-924F-4723-8A1E-32B24EEFD737}" type="pres">
      <dgm:prSet presAssocID="{3DD70C33-9E44-449A-8DB8-67E4378BB800}" presName="horz1" presStyleCnt="0"/>
      <dgm:spPr/>
    </dgm:pt>
    <dgm:pt modelId="{675BD0F9-6DA2-48EE-8A2C-8F7BDC978ED0}" type="pres">
      <dgm:prSet presAssocID="{3DD70C33-9E44-449A-8DB8-67E4378BB800}" presName="tx1" presStyleLbl="revTx" presStyleIdx="3" presStyleCnt="4"/>
      <dgm:spPr/>
    </dgm:pt>
    <dgm:pt modelId="{29F8CFF0-AFE3-4F67-81A1-7710B4EE0B4F}" type="pres">
      <dgm:prSet presAssocID="{3DD70C33-9E44-449A-8DB8-67E4378BB800}" presName="vert1" presStyleCnt="0"/>
      <dgm:spPr/>
    </dgm:pt>
  </dgm:ptLst>
  <dgm:cxnLst>
    <dgm:cxn modelId="{185A1F08-D195-4F60-9690-A9A38F52E6D7}" type="presOf" srcId="{3DD70C33-9E44-449A-8DB8-67E4378BB800}" destId="{675BD0F9-6DA2-48EE-8A2C-8F7BDC978ED0}" srcOrd="0" destOrd="0" presId="urn:microsoft.com/office/officeart/2008/layout/LinedList"/>
    <dgm:cxn modelId="{9B0FE30A-DDCB-4746-9D1C-CD6564F8BC95}" type="presOf" srcId="{36909509-B8A8-4C54-A20C-DAC7CB1C3FB2}" destId="{055987CA-D4F7-483D-A2F2-03EA7012EA0C}" srcOrd="0" destOrd="0" presId="urn:microsoft.com/office/officeart/2008/layout/LinedList"/>
    <dgm:cxn modelId="{2B1D761E-E86E-43BF-8248-52ABCFE2A103}" srcId="{28CDBE98-DBD4-42DB-B412-02E205B312FC}" destId="{36909509-B8A8-4C54-A20C-DAC7CB1C3FB2}" srcOrd="0" destOrd="0" parTransId="{5C5D1568-C988-4614-9F09-1F5C53FA29F9}" sibTransId="{9801DE5A-B115-424A-A997-AB4C0222E60A}"/>
    <dgm:cxn modelId="{537D8A45-6B0E-4B2C-AF4E-FF7BC64992B4}" srcId="{28CDBE98-DBD4-42DB-B412-02E205B312FC}" destId="{A22F93D3-267F-4C02-8440-37B0C5F7F8CC}" srcOrd="2" destOrd="0" parTransId="{9DBDA426-C7A5-4A1C-8C18-27BF3CDD273D}" sibTransId="{4D388D7B-9628-456F-8017-D958A543B4BC}"/>
    <dgm:cxn modelId="{78FA7D80-73F0-4AAF-8660-5533D127257D}" srcId="{28CDBE98-DBD4-42DB-B412-02E205B312FC}" destId="{46A71E9B-CA38-46AC-B806-3838ABD6C91F}" srcOrd="1" destOrd="0" parTransId="{01E50EC0-64A9-4770-98C1-F33A349A7353}" sibTransId="{0517AAD5-BB4A-43D3-BB62-6743EB734143}"/>
    <dgm:cxn modelId="{C4268987-7265-419D-BCFB-04B08E3E1B63}" srcId="{28CDBE98-DBD4-42DB-B412-02E205B312FC}" destId="{3DD70C33-9E44-449A-8DB8-67E4378BB800}" srcOrd="3" destOrd="0" parTransId="{17E778FE-F166-4F20-98EB-7B1247BF407F}" sibTransId="{E5AC75E7-2840-4C32-9A6B-488CEE5F338F}"/>
    <dgm:cxn modelId="{242502C9-BAA9-4FD8-8316-6162A5330839}" type="presOf" srcId="{28CDBE98-DBD4-42DB-B412-02E205B312FC}" destId="{9A796A0C-4617-4722-9A9B-318CDFB2E136}" srcOrd="0" destOrd="0" presId="urn:microsoft.com/office/officeart/2008/layout/LinedList"/>
    <dgm:cxn modelId="{C3BAB6E6-A0A1-4088-AF43-48DFF02237F0}" type="presOf" srcId="{A22F93D3-267F-4C02-8440-37B0C5F7F8CC}" destId="{2900D8B0-A40D-47B8-A553-2DBDF4E232E6}" srcOrd="0" destOrd="0" presId="urn:microsoft.com/office/officeart/2008/layout/LinedList"/>
    <dgm:cxn modelId="{4A958DEE-0885-46C2-83A2-AB1B4FEA5A48}" type="presOf" srcId="{46A71E9B-CA38-46AC-B806-3838ABD6C91F}" destId="{A3EFDD49-41A5-4DEC-B681-F407A2979ECC}" srcOrd="0" destOrd="0" presId="urn:microsoft.com/office/officeart/2008/layout/LinedList"/>
    <dgm:cxn modelId="{5A407AB0-7F07-41E3-A661-44196D3DCABB}" type="presParOf" srcId="{9A796A0C-4617-4722-9A9B-318CDFB2E136}" destId="{A3630291-C067-437E-BDDF-349DAA5E93DE}" srcOrd="0" destOrd="0" presId="urn:microsoft.com/office/officeart/2008/layout/LinedList"/>
    <dgm:cxn modelId="{6562C8CA-3740-482D-A4E9-CE58BEE25ADA}" type="presParOf" srcId="{9A796A0C-4617-4722-9A9B-318CDFB2E136}" destId="{CAE185F1-6254-41F0-A363-4BC335EEBCDF}" srcOrd="1" destOrd="0" presId="urn:microsoft.com/office/officeart/2008/layout/LinedList"/>
    <dgm:cxn modelId="{EEBD1651-6E70-45C0-8944-BABF5AD3C163}" type="presParOf" srcId="{CAE185F1-6254-41F0-A363-4BC335EEBCDF}" destId="{055987CA-D4F7-483D-A2F2-03EA7012EA0C}" srcOrd="0" destOrd="0" presId="urn:microsoft.com/office/officeart/2008/layout/LinedList"/>
    <dgm:cxn modelId="{C5B9625C-08DF-473D-8898-49E81223C5EB}" type="presParOf" srcId="{CAE185F1-6254-41F0-A363-4BC335EEBCDF}" destId="{335AED2C-EF0E-4B33-A916-1EFEEA7870DE}" srcOrd="1" destOrd="0" presId="urn:microsoft.com/office/officeart/2008/layout/LinedList"/>
    <dgm:cxn modelId="{8A54A50B-9506-486A-B0AC-FB54AED35410}" type="presParOf" srcId="{9A796A0C-4617-4722-9A9B-318CDFB2E136}" destId="{95FCEFE9-5EAA-4F5B-9158-6744A1013028}" srcOrd="2" destOrd="0" presId="urn:microsoft.com/office/officeart/2008/layout/LinedList"/>
    <dgm:cxn modelId="{DE06A35F-5414-4115-B02B-A6FAD39D534D}" type="presParOf" srcId="{9A796A0C-4617-4722-9A9B-318CDFB2E136}" destId="{216EFCEB-DF77-457A-B33E-A5E4040D1AFD}" srcOrd="3" destOrd="0" presId="urn:microsoft.com/office/officeart/2008/layout/LinedList"/>
    <dgm:cxn modelId="{05E42D91-1080-4BBD-A27D-8156F9540AA4}" type="presParOf" srcId="{216EFCEB-DF77-457A-B33E-A5E4040D1AFD}" destId="{A3EFDD49-41A5-4DEC-B681-F407A2979ECC}" srcOrd="0" destOrd="0" presId="urn:microsoft.com/office/officeart/2008/layout/LinedList"/>
    <dgm:cxn modelId="{BFE2A2C2-D246-4792-81B0-CC22A1E46DA8}" type="presParOf" srcId="{216EFCEB-DF77-457A-B33E-A5E4040D1AFD}" destId="{390AAB59-0D8A-48A4-8F34-66DD110E1C7F}" srcOrd="1" destOrd="0" presId="urn:microsoft.com/office/officeart/2008/layout/LinedList"/>
    <dgm:cxn modelId="{91A06079-B5F2-42FB-AF42-058EF634C480}" type="presParOf" srcId="{9A796A0C-4617-4722-9A9B-318CDFB2E136}" destId="{8B3AE0A6-93C8-4D74-A0D0-EAABAD8DA278}" srcOrd="4" destOrd="0" presId="urn:microsoft.com/office/officeart/2008/layout/LinedList"/>
    <dgm:cxn modelId="{3D2B690E-F5FB-4408-B108-20230B914112}" type="presParOf" srcId="{9A796A0C-4617-4722-9A9B-318CDFB2E136}" destId="{689CBC01-EF5B-4371-8DC5-35F3EE4D2328}" srcOrd="5" destOrd="0" presId="urn:microsoft.com/office/officeart/2008/layout/LinedList"/>
    <dgm:cxn modelId="{AE72C696-A183-4E89-A0B7-4C3B071228A1}" type="presParOf" srcId="{689CBC01-EF5B-4371-8DC5-35F3EE4D2328}" destId="{2900D8B0-A40D-47B8-A553-2DBDF4E232E6}" srcOrd="0" destOrd="0" presId="urn:microsoft.com/office/officeart/2008/layout/LinedList"/>
    <dgm:cxn modelId="{3EE2FA95-7D91-4B44-9995-20BF42A38F0B}" type="presParOf" srcId="{689CBC01-EF5B-4371-8DC5-35F3EE4D2328}" destId="{7DDA99E6-D720-48E2-930E-AEC614C1F82E}" srcOrd="1" destOrd="0" presId="urn:microsoft.com/office/officeart/2008/layout/LinedList"/>
    <dgm:cxn modelId="{55396F15-6110-42D6-AEE7-2A7682F17F08}" type="presParOf" srcId="{9A796A0C-4617-4722-9A9B-318CDFB2E136}" destId="{592B68BB-A6B7-4DB5-A273-AD1FA0C888B4}" srcOrd="6" destOrd="0" presId="urn:microsoft.com/office/officeart/2008/layout/LinedList"/>
    <dgm:cxn modelId="{DC7B2293-F0FD-421B-AC1A-35771B666669}" type="presParOf" srcId="{9A796A0C-4617-4722-9A9B-318CDFB2E136}" destId="{99B9C2C3-924F-4723-8A1E-32B24EEFD737}" srcOrd="7" destOrd="0" presId="urn:microsoft.com/office/officeart/2008/layout/LinedList"/>
    <dgm:cxn modelId="{5614BEB8-4253-4C1B-AB08-EC0E498CCB38}" type="presParOf" srcId="{99B9C2C3-924F-4723-8A1E-32B24EEFD737}" destId="{675BD0F9-6DA2-48EE-8A2C-8F7BDC978ED0}" srcOrd="0" destOrd="0" presId="urn:microsoft.com/office/officeart/2008/layout/LinedList"/>
    <dgm:cxn modelId="{C7FFF367-E3F3-4CCC-9902-EAA0B8ABF687}" type="presParOf" srcId="{99B9C2C3-924F-4723-8A1E-32B24EEFD737}" destId="{29F8CFF0-AFE3-4F67-81A1-7710B4EE0B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30291-C067-437E-BDDF-349DAA5E93DE}">
      <dsp:nvSpPr>
        <dsp:cNvPr id="0" name=""/>
        <dsp:cNvSpPr/>
      </dsp:nvSpPr>
      <dsp:spPr>
        <a:xfrm>
          <a:off x="0" y="0"/>
          <a:ext cx="64928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5987CA-D4F7-483D-A2F2-03EA7012EA0C}">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it-IT" sz="6100" kern="1200"/>
            <a:t>Acquisizione</a:t>
          </a:r>
          <a:endParaRPr lang="en-US" sz="6100" kern="1200"/>
        </a:p>
      </dsp:txBody>
      <dsp:txXfrm>
        <a:off x="0" y="0"/>
        <a:ext cx="6492875" cy="1276350"/>
      </dsp:txXfrm>
    </dsp:sp>
    <dsp:sp modelId="{95FCEFE9-5EAA-4F5B-9158-6744A1013028}">
      <dsp:nvSpPr>
        <dsp:cNvPr id="0" name=""/>
        <dsp:cNvSpPr/>
      </dsp:nvSpPr>
      <dsp:spPr>
        <a:xfrm>
          <a:off x="0" y="1276350"/>
          <a:ext cx="64928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EFDD49-41A5-4DEC-B681-F407A2979ECC}">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it-IT" sz="6100" kern="1200" dirty="0"/>
            <a:t>Segmentazione</a:t>
          </a:r>
          <a:endParaRPr lang="en-US" sz="6100" kern="1200" dirty="0"/>
        </a:p>
      </dsp:txBody>
      <dsp:txXfrm>
        <a:off x="0" y="1276350"/>
        <a:ext cx="6492875" cy="1276350"/>
      </dsp:txXfrm>
    </dsp:sp>
    <dsp:sp modelId="{8B3AE0A6-93C8-4D74-A0D0-EAABAD8DA278}">
      <dsp:nvSpPr>
        <dsp:cNvPr id="0" name=""/>
        <dsp:cNvSpPr/>
      </dsp:nvSpPr>
      <dsp:spPr>
        <a:xfrm>
          <a:off x="0" y="2552700"/>
          <a:ext cx="64928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00D8B0-A40D-47B8-A553-2DBDF4E232E6}">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it-IT" sz="6100" kern="1200" dirty="0"/>
            <a:t>Cluster</a:t>
          </a:r>
          <a:endParaRPr lang="en-US" sz="6100" kern="1200" dirty="0"/>
        </a:p>
      </dsp:txBody>
      <dsp:txXfrm>
        <a:off x="0" y="2552700"/>
        <a:ext cx="6492875" cy="1276350"/>
      </dsp:txXfrm>
    </dsp:sp>
    <dsp:sp modelId="{592B68BB-A6B7-4DB5-A273-AD1FA0C888B4}">
      <dsp:nvSpPr>
        <dsp:cNvPr id="0" name=""/>
        <dsp:cNvSpPr/>
      </dsp:nvSpPr>
      <dsp:spPr>
        <a:xfrm>
          <a:off x="0" y="3829050"/>
          <a:ext cx="64928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BD0F9-6DA2-48EE-8A2C-8F7BDC978ED0}">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it-IT" sz="6100" kern="1200"/>
            <a:t>Matching</a:t>
          </a:r>
          <a:endParaRPr lang="en-US" sz="6100" kern="1200"/>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F7F07-925E-489C-82B1-550C88024523}" type="datetimeFigureOut">
              <a:rPr lang="it-IT" smtClean="0"/>
              <a:t>03/08/2020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E70E8-41D6-406B-8845-A797964EE881}" type="slidenum">
              <a:rPr lang="it-IT" smtClean="0"/>
              <a:t>‹N›</a:t>
            </a:fld>
            <a:endParaRPr lang="it-IT"/>
          </a:p>
        </p:txBody>
      </p:sp>
    </p:spTree>
    <p:extLst>
      <p:ext uri="{BB962C8B-B14F-4D97-AF65-F5344CB8AC3E}">
        <p14:creationId xmlns:p14="http://schemas.microsoft.com/office/powerpoint/2010/main" val="568075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5EA3E06-EECB-4C42-8D55-D811D4318123}" type="datetimeFigureOut">
              <a:rPr lang="it-IT" smtClean="0"/>
              <a:t>03/08/2020</a:t>
            </a:fld>
            <a:endParaRPr lang="it-IT"/>
          </a:p>
        </p:txBody>
      </p:sp>
      <p:sp>
        <p:nvSpPr>
          <p:cNvPr id="5" name="Footer Placeholder 4"/>
          <p:cNvSpPr>
            <a:spLocks noGrp="1"/>
          </p:cNvSpPr>
          <p:nvPr>
            <p:ph type="ftr" sz="quarter" idx="11"/>
          </p:nvPr>
        </p:nvSpPr>
        <p:spPr>
          <a:xfrm>
            <a:off x="2416500" y="329307"/>
            <a:ext cx="4973915" cy="309201"/>
          </a:xfrm>
        </p:spPr>
        <p:txBody>
          <a:bodyPr/>
          <a:lstStyle/>
          <a:p>
            <a:endParaRPr lang="it-IT"/>
          </a:p>
        </p:txBody>
      </p:sp>
      <p:sp>
        <p:nvSpPr>
          <p:cNvPr id="6" name="Slide Number Placeholder 5"/>
          <p:cNvSpPr>
            <a:spLocks noGrp="1"/>
          </p:cNvSpPr>
          <p:nvPr>
            <p:ph type="sldNum" sz="quarter" idx="12"/>
          </p:nvPr>
        </p:nvSpPr>
        <p:spPr>
          <a:xfrm>
            <a:off x="1437664" y="798973"/>
            <a:ext cx="811019" cy="503578"/>
          </a:xfrm>
        </p:spPr>
        <p:txBody>
          <a:bodyPr/>
          <a:lstStyle/>
          <a:p>
            <a:fld id="{FB2709BF-2071-492D-B535-94D2104BBB61}" type="slidenum">
              <a:rPr lang="it-IT" smtClean="0"/>
              <a:t>‹N›</a:t>
            </a:fld>
            <a:endParaRPr lang="it-IT"/>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55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EA3E06-EECB-4C42-8D55-D811D4318123}" type="datetimeFigureOut">
              <a:rPr lang="it-IT" smtClean="0"/>
              <a:t>03/08/2020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B2709BF-2071-492D-B535-94D2104BBB61}" type="slidenum">
              <a:rPr lang="it-IT" smtClean="0"/>
              <a:t>‹N›</a:t>
            </a:fld>
            <a:endParaRPr lang="it-IT"/>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717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EA3E06-EECB-4C42-8D55-D811D4318123}" type="datetimeFigureOut">
              <a:rPr lang="it-IT" smtClean="0"/>
              <a:t>03/08/2020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B2709BF-2071-492D-B535-94D2104BBB61}" type="slidenum">
              <a:rPr lang="it-IT" smtClean="0"/>
              <a:t>‹N›</a:t>
            </a:fld>
            <a:endParaRPr lang="it-IT"/>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233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EA3E06-EECB-4C42-8D55-D811D4318123}" type="datetimeFigureOut">
              <a:rPr lang="it-IT" smtClean="0"/>
              <a:t>03/08/2020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B2709BF-2071-492D-B535-94D2104BBB61}" type="slidenum">
              <a:rPr lang="it-IT" smtClean="0"/>
              <a:t>‹N›</a:t>
            </a:fld>
            <a:endParaRPr lang="it-IT"/>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50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5EA3E06-EECB-4C42-8D55-D811D4318123}" type="datetimeFigureOut">
              <a:rPr lang="it-IT" smtClean="0"/>
              <a:t>03/08/2020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B2709BF-2071-492D-B535-94D2104BBB61}" type="slidenum">
              <a:rPr lang="it-IT" smtClean="0"/>
              <a:t>‹N›</a:t>
            </a:fld>
            <a:endParaRPr lang="it-IT"/>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74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5EA3E06-EECB-4C42-8D55-D811D4318123}" type="datetimeFigureOut">
              <a:rPr lang="it-IT" smtClean="0"/>
              <a:t>03/08/2020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B2709BF-2071-492D-B535-94D2104BBB61}" type="slidenum">
              <a:rPr lang="it-IT" smtClean="0"/>
              <a:t>‹N›</a:t>
            </a:fld>
            <a:endParaRPr lang="it-IT"/>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396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447191" y="2824269"/>
            <a:ext cx="4645152" cy="264445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412362" y="2821491"/>
            <a:ext cx="4645152" cy="263737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5EA3E06-EECB-4C42-8D55-D811D4318123}" type="datetimeFigureOut">
              <a:rPr lang="it-IT" smtClean="0"/>
              <a:t>03/08/2020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B2709BF-2071-492D-B535-94D2104BBB61}" type="slidenum">
              <a:rPr lang="it-IT" smtClean="0"/>
              <a:t>‹N›</a:t>
            </a:fld>
            <a:endParaRPr lang="it-IT"/>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73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5EA3E06-EECB-4C42-8D55-D811D4318123}" type="datetimeFigureOut">
              <a:rPr lang="it-IT" smtClean="0"/>
              <a:t>03/08/2020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B2709BF-2071-492D-B535-94D2104BBB61}" type="slidenum">
              <a:rPr lang="it-IT" smtClean="0"/>
              <a:t>‹N›</a:t>
            </a:fld>
            <a:endParaRPr lang="it-IT"/>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535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A3E06-EECB-4C42-8D55-D811D4318123}" type="datetimeFigureOut">
              <a:rPr lang="it-IT" smtClean="0"/>
              <a:t>03/08/2020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B2709BF-2071-492D-B535-94D2104BBB61}" type="slidenum">
              <a:rPr lang="it-IT" smtClean="0"/>
              <a:t>‹N›</a:t>
            </a:fld>
            <a:endParaRPr lang="it-IT"/>
          </a:p>
        </p:txBody>
      </p:sp>
    </p:spTree>
    <p:extLst>
      <p:ext uri="{BB962C8B-B14F-4D97-AF65-F5344CB8AC3E}">
        <p14:creationId xmlns:p14="http://schemas.microsoft.com/office/powerpoint/2010/main" val="402930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5EA3E06-EECB-4C42-8D55-D811D4318123}" type="datetimeFigureOut">
              <a:rPr lang="it-IT" smtClean="0"/>
              <a:t>03/08/2020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B2709BF-2071-492D-B535-94D2104BBB61}" type="slidenum">
              <a:rPr lang="it-IT" smtClean="0"/>
              <a:t>‹N›</a:t>
            </a:fld>
            <a:endParaRPr lang="it-IT"/>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252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EA3E06-EECB-4C42-8D55-D811D4318123}" type="datetimeFigureOut">
              <a:rPr lang="it-IT" smtClean="0"/>
              <a:t>03/08/2020</a:t>
            </a:fld>
            <a:endParaRPr lang="it-IT"/>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B2709BF-2071-492D-B535-94D2104BBB61}" type="slidenum">
              <a:rPr lang="it-IT" smtClean="0"/>
              <a:t>‹N›</a:t>
            </a:fld>
            <a:endParaRPr lang="it-IT"/>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3629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EA3E06-EECB-4C42-8D55-D811D4318123}" type="datetimeFigureOut">
              <a:rPr lang="it-IT" smtClean="0"/>
              <a:t>03/08/2020</a:t>
            </a:fld>
            <a:endParaRPr lang="it-IT"/>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2709BF-2071-492D-B535-94D2104BBB61}" type="slidenum">
              <a:rPr lang="it-IT" smtClean="0"/>
              <a:t>‹N›</a:t>
            </a:fld>
            <a:endParaRPr lang="it-IT"/>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3060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BA937C-B277-4FC6-A5F2-3DA6531AA36F}"/>
              </a:ext>
            </a:extLst>
          </p:cNvPr>
          <p:cNvSpPr>
            <a:spLocks noGrp="1"/>
          </p:cNvSpPr>
          <p:nvPr>
            <p:ph type="ctrTitle"/>
          </p:nvPr>
        </p:nvSpPr>
        <p:spPr/>
        <p:txBody>
          <a:bodyPr>
            <a:normAutofit/>
          </a:bodyPr>
          <a:lstStyle/>
          <a:p>
            <a:r>
              <a:rPr lang="it-IT" sz="4400" dirty="0"/>
              <a:t>Sistemi meccatronici 2</a:t>
            </a:r>
            <a:br>
              <a:rPr lang="it-IT" sz="4400" dirty="0"/>
            </a:br>
            <a:br>
              <a:rPr lang="it-IT" sz="4400" dirty="0"/>
            </a:br>
            <a:r>
              <a:rPr lang="it-IT" sz="2700" dirty="0"/>
              <a:t>Modellazione, simulazione e controllo di un robot con sistema di visione</a:t>
            </a:r>
            <a:endParaRPr lang="en-US" sz="2700" dirty="0"/>
          </a:p>
        </p:txBody>
      </p:sp>
      <p:sp>
        <p:nvSpPr>
          <p:cNvPr id="4" name="CasellaDiTesto 3">
            <a:extLst>
              <a:ext uri="{FF2B5EF4-FFF2-40B4-BE49-F238E27FC236}">
                <a16:creationId xmlns:a16="http://schemas.microsoft.com/office/drawing/2014/main" id="{FFF7D563-5898-42FF-9760-5818996BF3B7}"/>
              </a:ext>
            </a:extLst>
          </p:cNvPr>
          <p:cNvSpPr txBox="1"/>
          <p:nvPr/>
        </p:nvSpPr>
        <p:spPr>
          <a:xfrm>
            <a:off x="1550504" y="3975652"/>
            <a:ext cx="9369287" cy="923330"/>
          </a:xfrm>
          <a:prstGeom prst="rect">
            <a:avLst/>
          </a:prstGeom>
          <a:noFill/>
        </p:spPr>
        <p:txBody>
          <a:bodyPr wrap="square" rtlCol="0">
            <a:spAutoFit/>
          </a:bodyPr>
          <a:lstStyle/>
          <a:p>
            <a:r>
              <a:rPr lang="it-IT" dirty="0"/>
              <a:t>Previtali Daniele</a:t>
            </a:r>
          </a:p>
          <a:p>
            <a:r>
              <a:rPr lang="it-IT" dirty="0"/>
              <a:t>Rota Graziosi Matteo</a:t>
            </a:r>
          </a:p>
          <a:p>
            <a:r>
              <a:rPr lang="it-IT" dirty="0"/>
              <a:t>Villa Stefano</a:t>
            </a:r>
          </a:p>
        </p:txBody>
      </p:sp>
    </p:spTree>
    <p:extLst>
      <p:ext uri="{BB962C8B-B14F-4D97-AF65-F5344CB8AC3E}">
        <p14:creationId xmlns:p14="http://schemas.microsoft.com/office/powerpoint/2010/main" val="258385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2B23CA4-0A8E-4C61-9A5E-98959D091DD9}"/>
              </a:ext>
            </a:extLst>
          </p:cNvPr>
          <p:cNvSpPr txBox="1"/>
          <p:nvPr/>
        </p:nvSpPr>
        <p:spPr>
          <a:xfrm>
            <a:off x="993913" y="636105"/>
            <a:ext cx="6586330" cy="800219"/>
          </a:xfrm>
          <a:prstGeom prst="rect">
            <a:avLst/>
          </a:prstGeom>
          <a:noFill/>
        </p:spPr>
        <p:txBody>
          <a:bodyPr wrap="square" rtlCol="0">
            <a:spAutoFit/>
          </a:bodyPr>
          <a:lstStyle/>
          <a:p>
            <a:r>
              <a:rPr lang="en-US" sz="2800" dirty="0" err="1"/>
              <a:t>Funzione</a:t>
            </a:r>
            <a:r>
              <a:rPr lang="en-US" sz="2800" dirty="0"/>
              <a:t>  “</a:t>
            </a:r>
            <a:r>
              <a:rPr lang="en-US" sz="2800" dirty="0" err="1"/>
              <a:t>CinInvChiusa_DENSO</a:t>
            </a:r>
            <a:r>
              <a:rPr lang="en-US" sz="2800" dirty="0"/>
              <a:t>”</a:t>
            </a:r>
          </a:p>
          <a:p>
            <a:endParaRPr lang="en-US" dirty="0"/>
          </a:p>
        </p:txBody>
      </p:sp>
      <p:sp>
        <p:nvSpPr>
          <p:cNvPr id="3" name="CasellaDiTesto 2">
            <a:extLst>
              <a:ext uri="{FF2B5EF4-FFF2-40B4-BE49-F238E27FC236}">
                <a16:creationId xmlns:a16="http://schemas.microsoft.com/office/drawing/2014/main" id="{25515168-BCDF-4647-A775-C5EBBE9CF410}"/>
              </a:ext>
            </a:extLst>
          </p:cNvPr>
          <p:cNvSpPr txBox="1"/>
          <p:nvPr/>
        </p:nvSpPr>
        <p:spPr>
          <a:xfrm>
            <a:off x="993913" y="1815548"/>
            <a:ext cx="8666717" cy="3416320"/>
          </a:xfrm>
          <a:prstGeom prst="rect">
            <a:avLst/>
          </a:prstGeom>
          <a:noFill/>
        </p:spPr>
        <p:txBody>
          <a:bodyPr wrap="square" rtlCol="0">
            <a:spAutoFit/>
          </a:bodyPr>
          <a:lstStyle/>
          <a:p>
            <a:r>
              <a:rPr lang="it-IT" dirty="0"/>
              <a:t>INPUT:  </a:t>
            </a:r>
          </a:p>
          <a:p>
            <a:pPr marL="285750" indent="-285750">
              <a:buFontTx/>
              <a:buChar char="-"/>
            </a:pPr>
            <a:r>
              <a:rPr lang="it-IT" dirty="0"/>
              <a:t>Robot;</a:t>
            </a:r>
          </a:p>
          <a:p>
            <a:pPr marL="285750" indent="-285750">
              <a:buFontTx/>
              <a:buChar char="-"/>
            </a:pPr>
            <a:r>
              <a:rPr lang="it-IT" dirty="0"/>
              <a:t>Matrice posa desiderata;</a:t>
            </a:r>
          </a:p>
          <a:p>
            <a:pPr marL="285750" indent="-285750">
              <a:buFontTx/>
              <a:buChar char="-"/>
            </a:pPr>
            <a:endParaRPr lang="it-IT" dirty="0"/>
          </a:p>
          <a:p>
            <a:r>
              <a:rPr lang="it-IT" dirty="0"/>
              <a:t>OUTPUT:</a:t>
            </a:r>
          </a:p>
          <a:p>
            <a:pPr marL="285750" indent="-285750">
              <a:buFontTx/>
              <a:buChar char="-"/>
            </a:pPr>
            <a:r>
              <a:rPr lang="it-IT" dirty="0" err="1"/>
              <a:t>msol</a:t>
            </a:r>
            <a:r>
              <a:rPr lang="it-IT" dirty="0"/>
              <a:t>, matrice contenente le 8 possibili configurazioni dei giunti;</a:t>
            </a:r>
          </a:p>
          <a:p>
            <a:pPr marL="285750" indent="-285750">
              <a:buFontTx/>
              <a:buChar char="-"/>
            </a:pPr>
            <a:endParaRPr lang="it-IT" dirty="0"/>
          </a:p>
          <a:p>
            <a:r>
              <a:rPr lang="it-IT" dirty="0"/>
              <a:t>Processo di calcolo:</a:t>
            </a:r>
          </a:p>
          <a:p>
            <a:pPr marL="285750" indent="-285750">
              <a:buFontTx/>
              <a:buChar char="-"/>
            </a:pPr>
            <a:r>
              <a:rPr lang="it-IT" dirty="0"/>
              <a:t>Posizione del centro del polso con cinematica inversa;</a:t>
            </a:r>
          </a:p>
          <a:p>
            <a:pPr marL="285750" indent="-285750">
              <a:buFontTx/>
              <a:buChar char="-"/>
            </a:pPr>
            <a:r>
              <a:rPr lang="it-IT" dirty="0"/>
              <a:t>Orientamento del polso mediante l’utilizzo della funzione </a:t>
            </a:r>
            <a:r>
              <a:rPr lang="it-IT" dirty="0" err="1"/>
              <a:t>CinInvWrist_DENSO</a:t>
            </a:r>
            <a:r>
              <a:rPr lang="it-IT" dirty="0"/>
              <a:t>;</a:t>
            </a:r>
          </a:p>
          <a:p>
            <a:endParaRPr lang="it-IT" dirty="0"/>
          </a:p>
          <a:p>
            <a:pPr marL="285750" indent="-285750">
              <a:buFontTx/>
              <a:buChar char="-"/>
            </a:pPr>
            <a:endParaRPr lang="it-IT" dirty="0"/>
          </a:p>
        </p:txBody>
      </p:sp>
    </p:spTree>
    <p:extLst>
      <p:ext uri="{BB962C8B-B14F-4D97-AF65-F5344CB8AC3E}">
        <p14:creationId xmlns:p14="http://schemas.microsoft.com/office/powerpoint/2010/main" val="3779133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2B23CA4-0A8E-4C61-9A5E-98959D091DD9}"/>
              </a:ext>
            </a:extLst>
          </p:cNvPr>
          <p:cNvSpPr txBox="1"/>
          <p:nvPr/>
        </p:nvSpPr>
        <p:spPr>
          <a:xfrm>
            <a:off x="993913" y="636105"/>
            <a:ext cx="6586330" cy="800219"/>
          </a:xfrm>
          <a:prstGeom prst="rect">
            <a:avLst/>
          </a:prstGeom>
          <a:noFill/>
        </p:spPr>
        <p:txBody>
          <a:bodyPr wrap="square" rtlCol="0">
            <a:spAutoFit/>
          </a:bodyPr>
          <a:lstStyle/>
          <a:p>
            <a:r>
              <a:rPr lang="en-US" sz="2800" dirty="0" err="1"/>
              <a:t>Funzione</a:t>
            </a:r>
            <a:r>
              <a:rPr lang="en-US" sz="2800" dirty="0"/>
              <a:t>  “</a:t>
            </a:r>
            <a:r>
              <a:rPr lang="en-US" sz="2800" dirty="0" err="1"/>
              <a:t>WorkSpaceCheck</a:t>
            </a:r>
            <a:r>
              <a:rPr lang="en-US" sz="2800" dirty="0"/>
              <a:t>”</a:t>
            </a:r>
          </a:p>
          <a:p>
            <a:endParaRPr lang="en-US" dirty="0"/>
          </a:p>
        </p:txBody>
      </p:sp>
      <p:sp>
        <p:nvSpPr>
          <p:cNvPr id="3" name="CasellaDiTesto 2">
            <a:extLst>
              <a:ext uri="{FF2B5EF4-FFF2-40B4-BE49-F238E27FC236}">
                <a16:creationId xmlns:a16="http://schemas.microsoft.com/office/drawing/2014/main" id="{25515168-BCDF-4647-A775-C5EBBE9CF410}"/>
              </a:ext>
            </a:extLst>
          </p:cNvPr>
          <p:cNvSpPr txBox="1"/>
          <p:nvPr/>
        </p:nvSpPr>
        <p:spPr>
          <a:xfrm>
            <a:off x="993913" y="2382260"/>
            <a:ext cx="4337742" cy="2031325"/>
          </a:xfrm>
          <a:prstGeom prst="rect">
            <a:avLst/>
          </a:prstGeom>
          <a:noFill/>
        </p:spPr>
        <p:txBody>
          <a:bodyPr wrap="square" rtlCol="0">
            <a:spAutoFit/>
          </a:bodyPr>
          <a:lstStyle/>
          <a:p>
            <a:r>
              <a:rPr lang="it-IT" dirty="0"/>
              <a:t>Questa funzione prende in ingresso le coordinate di un punto P e dice se esso è raggiungibile dal manipolatore plottandolo assieme alla work </a:t>
            </a:r>
            <a:r>
              <a:rPr lang="it-IT" dirty="0" err="1"/>
              <a:t>space</a:t>
            </a:r>
            <a:r>
              <a:rPr lang="it-IT" dirty="0"/>
              <a:t>.</a:t>
            </a:r>
          </a:p>
          <a:p>
            <a:pPr marL="285750" indent="-285750">
              <a:buFontTx/>
              <a:buChar char="-"/>
            </a:pPr>
            <a:endParaRPr lang="it-IT" dirty="0"/>
          </a:p>
          <a:p>
            <a:endParaRPr lang="it-IT" dirty="0"/>
          </a:p>
          <a:p>
            <a:pPr marL="285750" indent="-285750">
              <a:buFontTx/>
              <a:buChar char="-"/>
            </a:pPr>
            <a:endParaRPr lang="it-IT" dirty="0"/>
          </a:p>
        </p:txBody>
      </p:sp>
      <p:pic>
        <p:nvPicPr>
          <p:cNvPr id="4" name="Immagine 3" descr="Immagine che contiene testo&#10;&#10;Descrizione generata automaticamente">
            <a:extLst>
              <a:ext uri="{FF2B5EF4-FFF2-40B4-BE49-F238E27FC236}">
                <a16:creationId xmlns:a16="http://schemas.microsoft.com/office/drawing/2014/main" id="{4C854ABE-9BE7-4153-878D-90CF010131C8}"/>
              </a:ext>
            </a:extLst>
          </p:cNvPr>
          <p:cNvPicPr/>
          <p:nvPr/>
        </p:nvPicPr>
        <p:blipFill>
          <a:blip r:embed="rId2">
            <a:extLst>
              <a:ext uri="{28A0092B-C50C-407E-A947-70E740481C1C}">
                <a14:useLocalDpi xmlns:a14="http://schemas.microsoft.com/office/drawing/2010/main" val="0"/>
              </a:ext>
            </a:extLst>
          </a:blip>
          <a:stretch>
            <a:fillRect/>
          </a:stretch>
        </p:blipFill>
        <p:spPr>
          <a:xfrm>
            <a:off x="6625882" y="1675071"/>
            <a:ext cx="4712881" cy="3445705"/>
          </a:xfrm>
          <a:prstGeom prst="rect">
            <a:avLst/>
          </a:prstGeom>
        </p:spPr>
      </p:pic>
    </p:spTree>
    <p:extLst>
      <p:ext uri="{BB962C8B-B14F-4D97-AF65-F5344CB8AC3E}">
        <p14:creationId xmlns:p14="http://schemas.microsoft.com/office/powerpoint/2010/main" val="357539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2B23CA4-0A8E-4C61-9A5E-98959D091DD9}"/>
              </a:ext>
            </a:extLst>
          </p:cNvPr>
          <p:cNvSpPr txBox="1"/>
          <p:nvPr/>
        </p:nvSpPr>
        <p:spPr>
          <a:xfrm>
            <a:off x="993913" y="636105"/>
            <a:ext cx="6586330" cy="800219"/>
          </a:xfrm>
          <a:prstGeom prst="rect">
            <a:avLst/>
          </a:prstGeom>
          <a:noFill/>
        </p:spPr>
        <p:txBody>
          <a:bodyPr wrap="square" rtlCol="0">
            <a:spAutoFit/>
          </a:bodyPr>
          <a:lstStyle/>
          <a:p>
            <a:r>
              <a:rPr lang="en-US" sz="2800" dirty="0" err="1"/>
              <a:t>Funzione</a:t>
            </a:r>
            <a:r>
              <a:rPr lang="en-US" sz="2800" dirty="0"/>
              <a:t>  “</a:t>
            </a:r>
            <a:r>
              <a:rPr lang="en-US" sz="2800" dirty="0" err="1"/>
              <a:t>sceltasoluzione</a:t>
            </a:r>
            <a:r>
              <a:rPr lang="en-US" sz="2800" dirty="0"/>
              <a:t>”</a:t>
            </a:r>
          </a:p>
          <a:p>
            <a:endParaRPr lang="en-US" dirty="0"/>
          </a:p>
        </p:txBody>
      </p:sp>
      <p:sp>
        <p:nvSpPr>
          <p:cNvPr id="3" name="CasellaDiTesto 2">
            <a:extLst>
              <a:ext uri="{FF2B5EF4-FFF2-40B4-BE49-F238E27FC236}">
                <a16:creationId xmlns:a16="http://schemas.microsoft.com/office/drawing/2014/main" id="{25515168-BCDF-4647-A775-C5EBBE9CF410}"/>
              </a:ext>
            </a:extLst>
          </p:cNvPr>
          <p:cNvSpPr txBox="1"/>
          <p:nvPr/>
        </p:nvSpPr>
        <p:spPr>
          <a:xfrm>
            <a:off x="993913" y="2382260"/>
            <a:ext cx="4337742" cy="923330"/>
          </a:xfrm>
          <a:prstGeom prst="rect">
            <a:avLst/>
          </a:prstGeom>
          <a:noFill/>
        </p:spPr>
        <p:txBody>
          <a:bodyPr wrap="square" rtlCol="0">
            <a:spAutoFit/>
          </a:bodyPr>
          <a:lstStyle/>
          <a:p>
            <a:pPr marL="285750" indent="-285750">
              <a:buFontTx/>
              <a:buChar char="-"/>
            </a:pPr>
            <a:endParaRPr lang="it-IT" dirty="0"/>
          </a:p>
          <a:p>
            <a:endParaRPr lang="it-IT" dirty="0"/>
          </a:p>
          <a:p>
            <a:pPr marL="285750" indent="-285750">
              <a:buFontTx/>
              <a:buChar char="-"/>
            </a:pPr>
            <a:endParaRPr lang="it-IT" dirty="0"/>
          </a:p>
        </p:txBody>
      </p:sp>
      <p:sp>
        <p:nvSpPr>
          <p:cNvPr id="5" name="CasellaDiTesto 4">
            <a:extLst>
              <a:ext uri="{FF2B5EF4-FFF2-40B4-BE49-F238E27FC236}">
                <a16:creationId xmlns:a16="http://schemas.microsoft.com/office/drawing/2014/main" id="{71358AF9-80CF-4548-B14B-DF55D79BB795}"/>
              </a:ext>
            </a:extLst>
          </p:cNvPr>
          <p:cNvSpPr txBox="1"/>
          <p:nvPr/>
        </p:nvSpPr>
        <p:spPr>
          <a:xfrm>
            <a:off x="993913" y="1815548"/>
            <a:ext cx="5393635" cy="3139321"/>
          </a:xfrm>
          <a:prstGeom prst="rect">
            <a:avLst/>
          </a:prstGeom>
          <a:noFill/>
        </p:spPr>
        <p:txBody>
          <a:bodyPr wrap="square" rtlCol="0">
            <a:spAutoFit/>
          </a:bodyPr>
          <a:lstStyle/>
          <a:p>
            <a:r>
              <a:rPr lang="it-IT" dirty="0"/>
              <a:t>INPUT:  </a:t>
            </a:r>
          </a:p>
          <a:p>
            <a:pPr marL="285750" indent="-285750">
              <a:buFontTx/>
              <a:buChar char="-"/>
            </a:pPr>
            <a:r>
              <a:rPr lang="it-IT" dirty="0" err="1"/>
              <a:t>msol</a:t>
            </a:r>
            <a:r>
              <a:rPr lang="it-IT" dirty="0"/>
              <a:t>;</a:t>
            </a:r>
          </a:p>
          <a:p>
            <a:pPr marL="285750" indent="-285750">
              <a:buFontTx/>
              <a:buChar char="-"/>
            </a:pPr>
            <a:r>
              <a:rPr lang="it-IT" dirty="0" err="1"/>
              <a:t>Checkvalues</a:t>
            </a:r>
            <a:r>
              <a:rPr lang="it-IT" dirty="0"/>
              <a:t> (punti di passaggio della traiettoria)</a:t>
            </a:r>
          </a:p>
          <a:p>
            <a:pPr marL="285750" indent="-285750">
              <a:buFontTx/>
              <a:buChar char="-"/>
            </a:pPr>
            <a:endParaRPr lang="it-IT" dirty="0"/>
          </a:p>
          <a:p>
            <a:r>
              <a:rPr lang="it-IT" dirty="0"/>
              <a:t>OUTPUT:</a:t>
            </a:r>
          </a:p>
          <a:p>
            <a:pPr marL="285750" indent="-285750">
              <a:buFontTx/>
              <a:buChar char="-"/>
            </a:pPr>
            <a:r>
              <a:rPr lang="it-IT" dirty="0" err="1"/>
              <a:t>Qsol</a:t>
            </a:r>
            <a:r>
              <a:rPr lang="it-IT" dirty="0"/>
              <a:t> (rotazioni ai giunti da effettuare)</a:t>
            </a:r>
          </a:p>
          <a:p>
            <a:pPr marL="285750" indent="-285750">
              <a:buFontTx/>
              <a:buChar char="-"/>
            </a:pPr>
            <a:endParaRPr lang="it-IT" dirty="0"/>
          </a:p>
          <a:p>
            <a:r>
              <a:rPr lang="it-IT" dirty="0"/>
              <a:t>Questa funzione permette di scegliere la migliore tra le 8 possibili rotazioni ai giunti presenti nella matrice </a:t>
            </a:r>
            <a:r>
              <a:rPr lang="it-IT" dirty="0" err="1"/>
              <a:t>msol</a:t>
            </a:r>
            <a:r>
              <a:rPr lang="it-IT" dirty="0"/>
              <a:t>;</a:t>
            </a:r>
          </a:p>
          <a:p>
            <a:endParaRPr lang="it-IT" dirty="0"/>
          </a:p>
          <a:p>
            <a:pPr marL="285750" indent="-285750">
              <a:buFontTx/>
              <a:buChar char="-"/>
            </a:pPr>
            <a:endParaRPr lang="it-IT" dirty="0"/>
          </a:p>
        </p:txBody>
      </p:sp>
    </p:spTree>
    <p:extLst>
      <p:ext uri="{BB962C8B-B14F-4D97-AF65-F5344CB8AC3E}">
        <p14:creationId xmlns:p14="http://schemas.microsoft.com/office/powerpoint/2010/main" val="308966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4C0FC8A-3B44-462C-8DDB-35C27F643FAE}"/>
              </a:ext>
            </a:extLst>
          </p:cNvPr>
          <p:cNvSpPr txBox="1"/>
          <p:nvPr/>
        </p:nvSpPr>
        <p:spPr>
          <a:xfrm>
            <a:off x="689113" y="1113182"/>
            <a:ext cx="5764695" cy="3693319"/>
          </a:xfrm>
          <a:prstGeom prst="rect">
            <a:avLst/>
          </a:prstGeom>
          <a:noFill/>
        </p:spPr>
        <p:txBody>
          <a:bodyPr wrap="square" rtlCol="0">
            <a:spAutoFit/>
          </a:bodyPr>
          <a:lstStyle/>
          <a:p>
            <a:r>
              <a:rPr lang="it-IT" dirty="0"/>
              <a:t>Criteri di scelta per la soluzione</a:t>
            </a:r>
          </a:p>
          <a:p>
            <a:endParaRPr lang="it-IT" dirty="0"/>
          </a:p>
          <a:p>
            <a:endParaRPr lang="it-IT" dirty="0"/>
          </a:p>
          <a:p>
            <a:pPr marL="285750" indent="-285750">
              <a:buFontTx/>
              <a:buChar char="-"/>
            </a:pPr>
            <a:r>
              <a:rPr lang="en-US" dirty="0"/>
              <a:t>Rispetto </a:t>
            </a:r>
            <a:r>
              <a:rPr lang="en-US" dirty="0" err="1"/>
              <a:t>dei</a:t>
            </a:r>
            <a:r>
              <a:rPr lang="en-US" dirty="0"/>
              <a:t> </a:t>
            </a:r>
            <a:r>
              <a:rPr lang="en-US" dirty="0" err="1"/>
              <a:t>limiti</a:t>
            </a:r>
            <a:r>
              <a:rPr lang="en-US" dirty="0"/>
              <a:t> </a:t>
            </a:r>
            <a:r>
              <a:rPr lang="en-US" dirty="0" err="1"/>
              <a:t>dei</a:t>
            </a:r>
            <a:r>
              <a:rPr lang="en-US" dirty="0"/>
              <a:t> </a:t>
            </a:r>
            <a:r>
              <a:rPr lang="en-US" dirty="0" err="1"/>
              <a:t>giunti</a:t>
            </a:r>
            <a:r>
              <a:rPr lang="en-US" dirty="0"/>
              <a:t>;  </a:t>
            </a:r>
          </a:p>
          <a:p>
            <a:endParaRPr lang="en-US" dirty="0"/>
          </a:p>
          <a:p>
            <a:pPr marL="285750" indent="-285750">
              <a:buFontTx/>
              <a:buChar char="-"/>
            </a:pPr>
            <a:endParaRPr lang="en-US" dirty="0"/>
          </a:p>
          <a:p>
            <a:pPr marL="285750" indent="-285750">
              <a:buFontTx/>
              <a:buChar char="-"/>
            </a:pPr>
            <a:r>
              <a:rPr lang="en-US" dirty="0" err="1"/>
              <a:t>Minime</a:t>
            </a:r>
            <a:r>
              <a:rPr lang="en-US" dirty="0"/>
              <a:t> </a:t>
            </a:r>
            <a:r>
              <a:rPr lang="en-US" dirty="0" err="1"/>
              <a:t>rotazioni</a:t>
            </a:r>
            <a:r>
              <a:rPr lang="en-US" dirty="0"/>
              <a:t> </a:t>
            </a:r>
            <a:r>
              <a:rPr lang="en-US" dirty="0" err="1"/>
              <a:t>possibili</a:t>
            </a:r>
            <a:r>
              <a:rPr lang="en-US" dirty="0"/>
              <a:t> ai </a:t>
            </a:r>
            <a:r>
              <a:rPr lang="en-US" dirty="0" err="1"/>
              <a:t>giunti</a:t>
            </a:r>
            <a:r>
              <a:rPr lang="en-US" dirty="0"/>
              <a:t>;</a:t>
            </a:r>
          </a:p>
          <a:p>
            <a:pPr marL="285750" indent="-285750">
              <a:buFontTx/>
              <a:buChar char="-"/>
            </a:pPr>
            <a:endParaRPr lang="en-US" dirty="0"/>
          </a:p>
          <a:p>
            <a:pPr marL="285750" indent="-285750">
              <a:buFontTx/>
              <a:buChar char="-"/>
            </a:pPr>
            <a:endParaRPr lang="en-US" dirty="0"/>
          </a:p>
          <a:p>
            <a:pPr marL="285750" indent="-285750">
              <a:buFontTx/>
              <a:buChar char="-"/>
            </a:pPr>
            <a:r>
              <a:rPr lang="en-US" dirty="0" err="1"/>
              <a:t>Controllo</a:t>
            </a:r>
            <a:r>
              <a:rPr lang="en-US" dirty="0"/>
              <a:t> finale </a:t>
            </a:r>
            <a:r>
              <a:rPr lang="en-US" dirty="0" err="1"/>
              <a:t>coincidenza</a:t>
            </a:r>
            <a:r>
              <a:rPr lang="en-US" dirty="0"/>
              <a:t> con punto di arrive </a:t>
            </a:r>
            <a:r>
              <a:rPr lang="en-US" dirty="0" err="1"/>
              <a:t>teorico</a:t>
            </a:r>
            <a:r>
              <a:rPr lang="en-US" dirty="0"/>
              <a:t>;</a:t>
            </a:r>
          </a:p>
          <a:p>
            <a:pPr marL="285750" indent="-285750">
              <a:buFontTx/>
              <a:buChar char="-"/>
            </a:pPr>
            <a:endParaRPr lang="en-US" dirty="0"/>
          </a:p>
          <a:p>
            <a:pPr marL="285750" indent="-285750">
              <a:buFontTx/>
              <a:buChar char="-"/>
            </a:pPr>
            <a:endParaRPr lang="en-US" dirty="0"/>
          </a:p>
          <a:p>
            <a:pPr marL="285750" indent="-285750">
              <a:buFontTx/>
              <a:buChar char="-"/>
            </a:pPr>
            <a:endParaRPr lang="it-IT" dirty="0"/>
          </a:p>
        </p:txBody>
      </p:sp>
      <p:pic>
        <p:nvPicPr>
          <p:cNvPr id="3" name="Immagine 2">
            <a:extLst>
              <a:ext uri="{FF2B5EF4-FFF2-40B4-BE49-F238E27FC236}">
                <a16:creationId xmlns:a16="http://schemas.microsoft.com/office/drawing/2014/main" id="{4D35E65F-799C-48B9-868E-76185BC4F29B}"/>
              </a:ext>
            </a:extLst>
          </p:cNvPr>
          <p:cNvPicPr/>
          <p:nvPr/>
        </p:nvPicPr>
        <p:blipFill>
          <a:blip r:embed="rId2">
            <a:extLst>
              <a:ext uri="{28A0092B-C50C-407E-A947-70E740481C1C}">
                <a14:useLocalDpi xmlns:a14="http://schemas.microsoft.com/office/drawing/2010/main" val="0"/>
              </a:ext>
            </a:extLst>
          </a:blip>
          <a:stretch>
            <a:fillRect/>
          </a:stretch>
        </p:blipFill>
        <p:spPr>
          <a:xfrm>
            <a:off x="7781677" y="1961321"/>
            <a:ext cx="3721210" cy="2597426"/>
          </a:xfrm>
          <a:prstGeom prst="rect">
            <a:avLst/>
          </a:prstGeom>
        </p:spPr>
      </p:pic>
    </p:spTree>
    <p:extLst>
      <p:ext uri="{BB962C8B-B14F-4D97-AF65-F5344CB8AC3E}">
        <p14:creationId xmlns:p14="http://schemas.microsoft.com/office/powerpoint/2010/main" val="69747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2B23CA4-0A8E-4C61-9A5E-98959D091DD9}"/>
              </a:ext>
            </a:extLst>
          </p:cNvPr>
          <p:cNvSpPr txBox="1"/>
          <p:nvPr/>
        </p:nvSpPr>
        <p:spPr>
          <a:xfrm>
            <a:off x="918681" y="607396"/>
            <a:ext cx="6586330" cy="800219"/>
          </a:xfrm>
          <a:prstGeom prst="rect">
            <a:avLst/>
          </a:prstGeom>
          <a:noFill/>
        </p:spPr>
        <p:txBody>
          <a:bodyPr wrap="square" rtlCol="0">
            <a:spAutoFit/>
          </a:bodyPr>
          <a:lstStyle/>
          <a:p>
            <a:r>
              <a:rPr lang="en-US" sz="2800" dirty="0" err="1"/>
              <a:t>Funzione</a:t>
            </a:r>
            <a:r>
              <a:rPr lang="en-US" sz="2800" dirty="0"/>
              <a:t>  “</a:t>
            </a:r>
            <a:r>
              <a:rPr lang="en-US" sz="2800" dirty="0" err="1"/>
              <a:t>findFigure</a:t>
            </a:r>
            <a:r>
              <a:rPr lang="en-US" sz="2800" dirty="0"/>
              <a:t>”</a:t>
            </a:r>
          </a:p>
          <a:p>
            <a:endParaRPr lang="en-US" dirty="0"/>
          </a:p>
        </p:txBody>
      </p:sp>
      <p:sp>
        <p:nvSpPr>
          <p:cNvPr id="5" name="Rettangolo 4">
            <a:extLst>
              <a:ext uri="{FF2B5EF4-FFF2-40B4-BE49-F238E27FC236}">
                <a16:creationId xmlns:a16="http://schemas.microsoft.com/office/drawing/2014/main" id="{720C314F-2828-4904-8F3F-44A518740632}"/>
              </a:ext>
            </a:extLst>
          </p:cNvPr>
          <p:cNvSpPr/>
          <p:nvPr/>
        </p:nvSpPr>
        <p:spPr>
          <a:xfrm>
            <a:off x="993913" y="1693040"/>
            <a:ext cx="4858247" cy="2031325"/>
          </a:xfrm>
          <a:prstGeom prst="rect">
            <a:avLst/>
          </a:prstGeom>
        </p:spPr>
        <p:txBody>
          <a:bodyPr wrap="square">
            <a:spAutoFit/>
          </a:bodyPr>
          <a:lstStyle/>
          <a:p>
            <a:r>
              <a:rPr lang="it-IT" dirty="0"/>
              <a:t>INPUT:  </a:t>
            </a:r>
          </a:p>
          <a:p>
            <a:pPr marL="285750" indent="-285750">
              <a:buFontTx/>
              <a:buChar char="-"/>
            </a:pPr>
            <a:r>
              <a:rPr lang="it-IT" dirty="0"/>
              <a:t>W (posizione centro del polso);</a:t>
            </a:r>
          </a:p>
          <a:p>
            <a:pPr marL="285750" indent="-285750">
              <a:buFontTx/>
              <a:buChar char="-"/>
            </a:pPr>
            <a:r>
              <a:rPr lang="it-IT" dirty="0" err="1"/>
              <a:t>Qsol</a:t>
            </a:r>
            <a:r>
              <a:rPr lang="it-IT" dirty="0"/>
              <a:t>;</a:t>
            </a:r>
          </a:p>
          <a:p>
            <a:pPr marL="285750" indent="-285750">
              <a:buFontTx/>
              <a:buChar char="-"/>
            </a:pPr>
            <a:endParaRPr lang="it-IT" dirty="0"/>
          </a:p>
          <a:p>
            <a:r>
              <a:rPr lang="it-IT" dirty="0"/>
              <a:t>OUTPUT:</a:t>
            </a:r>
          </a:p>
          <a:p>
            <a:pPr marL="285750" indent="-285750">
              <a:buFontTx/>
              <a:buChar char="-"/>
            </a:pPr>
            <a:r>
              <a:rPr lang="it-IT" dirty="0"/>
              <a:t>Figura del robot;</a:t>
            </a:r>
          </a:p>
          <a:p>
            <a:endParaRPr lang="it-IT" dirty="0"/>
          </a:p>
        </p:txBody>
      </p:sp>
      <p:sp>
        <p:nvSpPr>
          <p:cNvPr id="8" name="CasellaDiTesto 7">
            <a:extLst>
              <a:ext uri="{FF2B5EF4-FFF2-40B4-BE49-F238E27FC236}">
                <a16:creationId xmlns:a16="http://schemas.microsoft.com/office/drawing/2014/main" id="{0688C431-47ED-4CAF-BC7A-94A167182D3B}"/>
              </a:ext>
            </a:extLst>
          </p:cNvPr>
          <p:cNvSpPr txBox="1"/>
          <p:nvPr/>
        </p:nvSpPr>
        <p:spPr>
          <a:xfrm>
            <a:off x="853440" y="3609680"/>
            <a:ext cx="4858247" cy="1200329"/>
          </a:xfrm>
          <a:prstGeom prst="rect">
            <a:avLst/>
          </a:prstGeom>
          <a:noFill/>
        </p:spPr>
        <p:txBody>
          <a:bodyPr wrap="square" rtlCol="0">
            <a:spAutoFit/>
          </a:bodyPr>
          <a:lstStyle/>
          <a:p>
            <a:r>
              <a:rPr lang="it-IT" dirty="0"/>
              <a:t>Mediante calcoli sulla posizione del centro del polso e sulle rotazioni ai giunti si cerca quale è la figura del robot tra le 8 disponibili.</a:t>
            </a:r>
          </a:p>
          <a:p>
            <a:endParaRPr lang="en-US" dirty="0"/>
          </a:p>
        </p:txBody>
      </p:sp>
      <p:pic>
        <p:nvPicPr>
          <p:cNvPr id="11" name="Immagine 10">
            <a:extLst>
              <a:ext uri="{FF2B5EF4-FFF2-40B4-BE49-F238E27FC236}">
                <a16:creationId xmlns:a16="http://schemas.microsoft.com/office/drawing/2014/main" id="{53BA0EF0-A654-449F-A92C-EDED7B9FF927}"/>
              </a:ext>
            </a:extLst>
          </p:cNvPr>
          <p:cNvPicPr>
            <a:picLocks noChangeAspect="1"/>
          </p:cNvPicPr>
          <p:nvPr/>
        </p:nvPicPr>
        <p:blipFill>
          <a:blip r:embed="rId2"/>
          <a:stretch>
            <a:fillRect/>
          </a:stretch>
        </p:blipFill>
        <p:spPr>
          <a:xfrm>
            <a:off x="7036145" y="183740"/>
            <a:ext cx="3795979" cy="5849541"/>
          </a:xfrm>
          <a:prstGeom prst="rect">
            <a:avLst/>
          </a:prstGeom>
        </p:spPr>
      </p:pic>
    </p:spTree>
    <p:extLst>
      <p:ext uri="{BB962C8B-B14F-4D97-AF65-F5344CB8AC3E}">
        <p14:creationId xmlns:p14="http://schemas.microsoft.com/office/powerpoint/2010/main" val="167298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B28500F-77D8-4DDA-BA1D-70E98D04A716}"/>
              </a:ext>
            </a:extLst>
          </p:cNvPr>
          <p:cNvSpPr txBox="1"/>
          <p:nvPr/>
        </p:nvSpPr>
        <p:spPr>
          <a:xfrm>
            <a:off x="918681" y="607396"/>
            <a:ext cx="6586330" cy="800219"/>
          </a:xfrm>
          <a:prstGeom prst="rect">
            <a:avLst/>
          </a:prstGeom>
          <a:noFill/>
        </p:spPr>
        <p:txBody>
          <a:bodyPr wrap="square" rtlCol="0">
            <a:spAutoFit/>
          </a:bodyPr>
          <a:lstStyle/>
          <a:p>
            <a:r>
              <a:rPr lang="en-US" sz="2800" dirty="0" err="1"/>
              <a:t>Funzione</a:t>
            </a:r>
            <a:r>
              <a:rPr lang="en-US" sz="2800" dirty="0"/>
              <a:t>  “cam2robot”</a:t>
            </a:r>
          </a:p>
          <a:p>
            <a:endParaRPr lang="en-US" dirty="0"/>
          </a:p>
        </p:txBody>
      </p:sp>
      <p:sp>
        <p:nvSpPr>
          <p:cNvPr id="3" name="Rettangolo 2">
            <a:extLst>
              <a:ext uri="{FF2B5EF4-FFF2-40B4-BE49-F238E27FC236}">
                <a16:creationId xmlns:a16="http://schemas.microsoft.com/office/drawing/2014/main" id="{E78257A6-22AD-4A60-9DBD-06C0D404F8B4}"/>
              </a:ext>
            </a:extLst>
          </p:cNvPr>
          <p:cNvSpPr/>
          <p:nvPr/>
        </p:nvSpPr>
        <p:spPr>
          <a:xfrm>
            <a:off x="918680" y="1407615"/>
            <a:ext cx="8788027" cy="2585323"/>
          </a:xfrm>
          <a:prstGeom prst="rect">
            <a:avLst/>
          </a:prstGeom>
        </p:spPr>
        <p:txBody>
          <a:bodyPr wrap="square">
            <a:spAutoFit/>
          </a:bodyPr>
          <a:lstStyle/>
          <a:p>
            <a:r>
              <a:rPr lang="it-IT" dirty="0"/>
              <a:t>INPUT:  </a:t>
            </a:r>
          </a:p>
          <a:p>
            <a:r>
              <a:rPr lang="it-IT" dirty="0"/>
              <a:t>Posa da raggiungere nel sistema di riferimento della telecamera;</a:t>
            </a:r>
          </a:p>
          <a:p>
            <a:endParaRPr lang="it-IT" dirty="0"/>
          </a:p>
          <a:p>
            <a:r>
              <a:rPr lang="it-IT" dirty="0"/>
              <a:t>OUTPUT:</a:t>
            </a:r>
          </a:p>
          <a:p>
            <a:r>
              <a:rPr lang="it-IT" dirty="0"/>
              <a:t>Posa da raggiungere nel sistema di riferimento della base del robot;</a:t>
            </a:r>
          </a:p>
          <a:p>
            <a:endParaRPr lang="it-IT" dirty="0"/>
          </a:p>
          <a:p>
            <a:r>
              <a:rPr lang="it-IT" dirty="0"/>
              <a:t>Questa funzione è fondamentale in quanto le informazioni che arriveranno dalla telecamera saranno da convertire nel sistema di riferimento del robot affinché tutti i calcoli successivi siano validi.</a:t>
            </a:r>
          </a:p>
        </p:txBody>
      </p:sp>
    </p:spTree>
    <p:extLst>
      <p:ext uri="{BB962C8B-B14F-4D97-AF65-F5344CB8AC3E}">
        <p14:creationId xmlns:p14="http://schemas.microsoft.com/office/powerpoint/2010/main" val="3263180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F3382717-F6E6-4AC7-AF82-AD92485C589E}"/>
              </a:ext>
            </a:extLst>
          </p:cNvPr>
          <p:cNvSpPr>
            <a:spLocks noGrp="1"/>
          </p:cNvSpPr>
          <p:nvPr>
            <p:ph type="title"/>
          </p:nvPr>
        </p:nvSpPr>
        <p:spPr/>
        <p:txBody>
          <a:bodyPr/>
          <a:lstStyle/>
          <a:p>
            <a:br>
              <a:rPr lang="it-IT" dirty="0"/>
            </a:br>
            <a:r>
              <a:rPr lang="it-IT" dirty="0"/>
              <a:t>DEFINIZIONE DEI PUNTI DI PASSAGGIO</a:t>
            </a:r>
          </a:p>
        </p:txBody>
      </p:sp>
      <p:sp>
        <p:nvSpPr>
          <p:cNvPr id="7" name="Segnaposto contenuto 6">
            <a:extLst>
              <a:ext uri="{FF2B5EF4-FFF2-40B4-BE49-F238E27FC236}">
                <a16:creationId xmlns:a16="http://schemas.microsoft.com/office/drawing/2014/main" id="{4AB090E6-2E46-4149-B2D5-C73EAF333E2A}"/>
              </a:ext>
            </a:extLst>
          </p:cNvPr>
          <p:cNvSpPr>
            <a:spLocks noGrp="1"/>
          </p:cNvSpPr>
          <p:nvPr>
            <p:ph idx="1"/>
          </p:nvPr>
        </p:nvSpPr>
        <p:spPr/>
        <p:txBody>
          <a:bodyPr/>
          <a:lstStyle/>
          <a:p>
            <a:r>
              <a:rPr lang="it-IT" dirty="0"/>
              <a:t>Il compito che è stato pensato per il manipolatore è quello di raggiungere una piramide posizionata sul banco di lavoro, sollevarla di una certa altezza per consentirne il superamento di un ostacolo, posizionarla in un altro punto del banco di lavoro e infine il robot dovrà tornare nella posa iniziale, definita di riposo.</a:t>
            </a:r>
          </a:p>
          <a:p>
            <a:r>
              <a:rPr lang="it-IT" dirty="0"/>
              <a:t>Una volta quindi definito il compito del manipolatore è necessario eseguire un’analisi che permetta di calcolare come il robot va ad afferrare la piramide, per avere la migliore presa possibile sia in fattore di sicurezza che di manovrabilità del robot.</a:t>
            </a:r>
          </a:p>
          <a:p>
            <a:pPr marL="0" indent="0">
              <a:buNone/>
            </a:pPr>
            <a:endParaRPr lang="it-IT" dirty="0"/>
          </a:p>
        </p:txBody>
      </p:sp>
    </p:spTree>
    <p:extLst>
      <p:ext uri="{BB962C8B-B14F-4D97-AF65-F5344CB8AC3E}">
        <p14:creationId xmlns:p14="http://schemas.microsoft.com/office/powerpoint/2010/main" val="263891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A6F34-0155-4AAF-A866-F4343FED83BF}"/>
              </a:ext>
            </a:extLst>
          </p:cNvPr>
          <p:cNvSpPr>
            <a:spLocks noGrp="1"/>
          </p:cNvSpPr>
          <p:nvPr>
            <p:ph type="title"/>
          </p:nvPr>
        </p:nvSpPr>
        <p:spPr/>
        <p:txBody>
          <a:bodyPr/>
          <a:lstStyle/>
          <a:p>
            <a:br>
              <a:rPr lang="it-IT" dirty="0"/>
            </a:br>
            <a:r>
              <a:rPr lang="it-IT" dirty="0"/>
              <a:t>Analisi contatto robot-piramide</a:t>
            </a:r>
          </a:p>
        </p:txBody>
      </p:sp>
      <p:sp>
        <p:nvSpPr>
          <p:cNvPr id="3" name="Segnaposto contenuto 2">
            <a:extLst>
              <a:ext uri="{FF2B5EF4-FFF2-40B4-BE49-F238E27FC236}">
                <a16:creationId xmlns:a16="http://schemas.microsoft.com/office/drawing/2014/main" id="{9222C2E9-73B3-47BC-8BAF-09B5602942DB}"/>
              </a:ext>
            </a:extLst>
          </p:cNvPr>
          <p:cNvSpPr>
            <a:spLocks noGrp="1"/>
          </p:cNvSpPr>
          <p:nvPr>
            <p:ph idx="1"/>
          </p:nvPr>
        </p:nvSpPr>
        <p:spPr/>
        <p:txBody>
          <a:bodyPr/>
          <a:lstStyle/>
          <a:p>
            <a:r>
              <a:rPr lang="it-IT" dirty="0"/>
              <a:t>Il manipolatore deve afferrare e depositare la piramide, tenendo presente che l’asse Z della terna posizionata sull’EE deve essere diretto come la normale uscente dalla faccia della piramide.</a:t>
            </a:r>
          </a:p>
          <a:p>
            <a:r>
              <a:rPr lang="it-IT" dirty="0"/>
              <a:t>Tenendo presente ciò, di seguito vengono riportati i punti salienti di questa analisi, quando il robot deve afferrare la piramide; l’analisi, nel caso del deposito della piramide, sarà analoga ma cambieranno esclusivamente le coordinate dei punti della piramide e del punto di contatto.</a:t>
            </a:r>
          </a:p>
        </p:txBody>
      </p:sp>
    </p:spTree>
    <p:extLst>
      <p:ext uri="{BB962C8B-B14F-4D97-AF65-F5344CB8AC3E}">
        <p14:creationId xmlns:p14="http://schemas.microsoft.com/office/powerpoint/2010/main" val="18228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56B519DA-800E-450E-B965-2198E8B2450A}"/>
              </a:ext>
            </a:extLst>
          </p:cNvPr>
          <p:cNvSpPr txBox="1"/>
          <p:nvPr/>
        </p:nvSpPr>
        <p:spPr>
          <a:xfrm>
            <a:off x="684756" y="751344"/>
            <a:ext cx="10822487" cy="5355312"/>
          </a:xfrm>
          <a:prstGeom prst="rect">
            <a:avLst/>
          </a:prstGeom>
          <a:noFill/>
        </p:spPr>
        <p:txBody>
          <a:bodyPr wrap="square" rtlCol="0">
            <a:spAutoFit/>
          </a:bodyPr>
          <a:lstStyle/>
          <a:p>
            <a:pPr marL="342900" indent="-342900">
              <a:buClr>
                <a:srgbClr val="C00000"/>
              </a:buClr>
              <a:buFont typeface="+mj-lt"/>
              <a:buAutoNum type="arabicPeriod"/>
            </a:pPr>
            <a:r>
              <a:rPr lang="it-IT" dirty="0"/>
              <a:t>Inizialmente vengono definiti i punti che caratterizzano la piramide cioè due punti della base, il vertice e il punto di contatto in cui il robot dovrà afferrarla; di seguito vengono riportate tali coordinate.</a:t>
            </a:r>
          </a:p>
          <a:p>
            <a:pPr>
              <a:buClr>
                <a:srgbClr val="C00000"/>
              </a:buClr>
            </a:pPr>
            <a:endParaRPr lang="it-IT" dirty="0"/>
          </a:p>
          <a:p>
            <a:pPr>
              <a:buClr>
                <a:srgbClr val="C00000"/>
              </a:buClr>
            </a:pPr>
            <a:endParaRPr lang="it-IT" dirty="0"/>
          </a:p>
          <a:p>
            <a:pPr>
              <a:buClr>
                <a:srgbClr val="C00000"/>
              </a:buClr>
            </a:pPr>
            <a:endParaRPr lang="it-IT" dirty="0"/>
          </a:p>
          <a:p>
            <a:pPr>
              <a:buClr>
                <a:srgbClr val="C00000"/>
              </a:buClr>
            </a:pPr>
            <a:endParaRPr lang="it-IT" dirty="0"/>
          </a:p>
          <a:p>
            <a:pPr>
              <a:buClr>
                <a:srgbClr val="C00000"/>
              </a:buClr>
            </a:pPr>
            <a:endParaRPr lang="it-IT" dirty="0"/>
          </a:p>
          <a:p>
            <a:pPr>
              <a:buClr>
                <a:srgbClr val="C00000"/>
              </a:buClr>
            </a:pPr>
            <a:endParaRPr lang="it-IT" dirty="0"/>
          </a:p>
          <a:p>
            <a:pPr>
              <a:buClr>
                <a:srgbClr val="C00000"/>
              </a:buClr>
            </a:pPr>
            <a:endParaRPr lang="it-IT" dirty="0"/>
          </a:p>
          <a:p>
            <a:pPr>
              <a:buClr>
                <a:srgbClr val="C00000"/>
              </a:buClr>
            </a:pPr>
            <a:endParaRPr lang="it-IT" dirty="0"/>
          </a:p>
          <a:p>
            <a:pPr>
              <a:buClr>
                <a:srgbClr val="C00000"/>
              </a:buClr>
            </a:pPr>
            <a:endParaRPr lang="it-IT" dirty="0"/>
          </a:p>
          <a:p>
            <a:pPr>
              <a:buClr>
                <a:srgbClr val="C00000"/>
              </a:buClr>
            </a:pPr>
            <a:r>
              <a:rPr lang="it-IT" dirty="0"/>
              <a:t>Osservando queste coordinate e considerando il sistema di riferimento posto nell’origine del robot, avremo che la piramide da afferrare è posizionata a sinistra di quest’ultimo traslata di 40 cm e il punto di contatto sarà al centro della faccia laterale rivolta verso il robot.</a:t>
            </a:r>
          </a:p>
          <a:p>
            <a:pPr>
              <a:buClr>
                <a:srgbClr val="C00000"/>
              </a:buClr>
            </a:pPr>
            <a:endParaRPr lang="it-IT" dirty="0"/>
          </a:p>
          <a:p>
            <a:pPr>
              <a:buClr>
                <a:srgbClr val="C00000"/>
              </a:buClr>
            </a:pPr>
            <a:endParaRPr lang="it-IT" dirty="0"/>
          </a:p>
          <a:p>
            <a:pPr>
              <a:buClr>
                <a:srgbClr val="C00000"/>
              </a:buClr>
            </a:pPr>
            <a:endParaRPr lang="it-IT" dirty="0"/>
          </a:p>
          <a:p>
            <a:pPr marL="342900" indent="-342900">
              <a:buClr>
                <a:srgbClr val="C00000"/>
              </a:buClr>
              <a:buFont typeface="+mj-lt"/>
              <a:buAutoNum type="arabicPeriod"/>
            </a:pPr>
            <a:endParaRPr lang="it-IT" dirty="0"/>
          </a:p>
          <a:p>
            <a:pPr algn="ctr">
              <a:buClr>
                <a:srgbClr val="C00000"/>
              </a:buClr>
            </a:pPr>
            <a:endParaRPr lang="it-IT" dirty="0"/>
          </a:p>
        </p:txBody>
      </p:sp>
      <p:pic>
        <p:nvPicPr>
          <p:cNvPr id="7" name="Immagine 6">
            <a:extLst>
              <a:ext uri="{FF2B5EF4-FFF2-40B4-BE49-F238E27FC236}">
                <a16:creationId xmlns:a16="http://schemas.microsoft.com/office/drawing/2014/main" id="{68414763-C3D4-4D35-BBCA-343C054B1416}"/>
              </a:ext>
            </a:extLst>
          </p:cNvPr>
          <p:cNvPicPr/>
          <p:nvPr/>
        </p:nvPicPr>
        <p:blipFill>
          <a:blip r:embed="rId2">
            <a:extLst>
              <a:ext uri="{28A0092B-C50C-407E-A947-70E740481C1C}">
                <a14:useLocalDpi xmlns:a14="http://schemas.microsoft.com/office/drawing/2010/main" val="0"/>
              </a:ext>
            </a:extLst>
          </a:blip>
          <a:stretch>
            <a:fillRect/>
          </a:stretch>
        </p:blipFill>
        <p:spPr>
          <a:xfrm>
            <a:off x="4273462" y="1724154"/>
            <a:ext cx="3645074" cy="1704846"/>
          </a:xfrm>
          <a:prstGeom prst="rect">
            <a:avLst/>
          </a:prstGeom>
        </p:spPr>
      </p:pic>
    </p:spTree>
    <p:extLst>
      <p:ext uri="{BB962C8B-B14F-4D97-AF65-F5344CB8AC3E}">
        <p14:creationId xmlns:p14="http://schemas.microsoft.com/office/powerpoint/2010/main" val="4040790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0D22832-7810-4A94-94C6-AE00DE9B5C0A}"/>
              </a:ext>
            </a:extLst>
          </p:cNvPr>
          <p:cNvSpPr txBox="1"/>
          <p:nvPr/>
        </p:nvSpPr>
        <p:spPr>
          <a:xfrm>
            <a:off x="534443" y="338202"/>
            <a:ext cx="11123113" cy="1200329"/>
          </a:xfrm>
          <a:prstGeom prst="rect">
            <a:avLst/>
          </a:prstGeom>
          <a:noFill/>
        </p:spPr>
        <p:txBody>
          <a:bodyPr wrap="square" rtlCol="0">
            <a:spAutoFit/>
          </a:bodyPr>
          <a:lstStyle/>
          <a:p>
            <a:pPr marL="342900" indent="-342900">
              <a:buClr>
                <a:srgbClr val="C00000"/>
              </a:buClr>
              <a:buFont typeface="+mj-lt"/>
              <a:buAutoNum type="arabicPeriod" startAt="2"/>
            </a:pPr>
            <a:r>
              <a:rPr lang="it-IT" dirty="0"/>
              <a:t>Nel secondo step viene implementato il calcolo del versore normale alla faccia della piramide e gli altri due assi ortogonali ad esso che formeranno una terna; in particolare l’asse X sarà diretto parallelamente al lato obliquo della piramide mentre l’asse Y uscente dal piano. Nell’immagine viene riportato il codice implementato.</a:t>
            </a:r>
          </a:p>
          <a:p>
            <a:pPr marL="342900" indent="-342900">
              <a:buClr>
                <a:srgbClr val="C00000"/>
              </a:buClr>
              <a:buFont typeface="+mj-lt"/>
              <a:buAutoNum type="arabicPeriod" startAt="2"/>
            </a:pPr>
            <a:endParaRPr lang="it-IT" dirty="0"/>
          </a:p>
        </p:txBody>
      </p:sp>
      <p:pic>
        <p:nvPicPr>
          <p:cNvPr id="3" name="Immagine 2" descr="Immagine che contiene screenshot&#10;&#10;Descrizione generata automaticamente">
            <a:extLst>
              <a:ext uri="{FF2B5EF4-FFF2-40B4-BE49-F238E27FC236}">
                <a16:creationId xmlns:a16="http://schemas.microsoft.com/office/drawing/2014/main" id="{99927E45-CEF6-43F9-8C05-106A6004699E}"/>
              </a:ext>
            </a:extLst>
          </p:cNvPr>
          <p:cNvPicPr/>
          <p:nvPr/>
        </p:nvPicPr>
        <p:blipFill>
          <a:blip r:embed="rId2">
            <a:extLst>
              <a:ext uri="{28A0092B-C50C-407E-A947-70E740481C1C}">
                <a14:useLocalDpi xmlns:a14="http://schemas.microsoft.com/office/drawing/2010/main" val="0"/>
              </a:ext>
            </a:extLst>
          </a:blip>
          <a:stretch>
            <a:fillRect/>
          </a:stretch>
        </p:blipFill>
        <p:spPr>
          <a:xfrm>
            <a:off x="2693097" y="1771829"/>
            <a:ext cx="6814158" cy="3451524"/>
          </a:xfrm>
          <a:prstGeom prst="rect">
            <a:avLst/>
          </a:prstGeom>
        </p:spPr>
      </p:pic>
    </p:spTree>
    <p:extLst>
      <p:ext uri="{BB962C8B-B14F-4D97-AF65-F5344CB8AC3E}">
        <p14:creationId xmlns:p14="http://schemas.microsoft.com/office/powerpoint/2010/main" val="318080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olo 1">
            <a:extLst>
              <a:ext uri="{FF2B5EF4-FFF2-40B4-BE49-F238E27FC236}">
                <a16:creationId xmlns:a16="http://schemas.microsoft.com/office/drawing/2014/main" id="{201792BB-477B-4F0A-99D2-DDB982905FD0}"/>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OBIETTIVI</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asellaDiTesto 3">
            <a:extLst>
              <a:ext uri="{FF2B5EF4-FFF2-40B4-BE49-F238E27FC236}">
                <a16:creationId xmlns:a16="http://schemas.microsoft.com/office/drawing/2014/main" id="{329FB9D6-9C9A-44A9-A289-39CB61D380AF}"/>
              </a:ext>
            </a:extLst>
          </p:cNvPr>
          <p:cNvSpPr txBox="1"/>
          <p:nvPr/>
        </p:nvSpPr>
        <p:spPr>
          <a:xfrm>
            <a:off x="1451581" y="2015732"/>
            <a:ext cx="5005490" cy="3450613"/>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sz="1500" dirty="0" err="1"/>
              <a:t>L’obiettivo</a:t>
            </a:r>
            <a:r>
              <a:rPr lang="en-US" sz="1500" dirty="0"/>
              <a:t> del </a:t>
            </a:r>
            <a:r>
              <a:rPr lang="en-US" sz="1500" dirty="0" err="1"/>
              <a:t>progetto</a:t>
            </a:r>
            <a:r>
              <a:rPr lang="en-US" sz="1500" dirty="0"/>
              <a:t> è </a:t>
            </a:r>
            <a:r>
              <a:rPr lang="en-US" sz="1500" dirty="0" err="1"/>
              <a:t>quello</a:t>
            </a:r>
            <a:r>
              <a:rPr lang="en-US" sz="1500" dirty="0"/>
              <a:t> di </a:t>
            </a:r>
            <a:r>
              <a:rPr lang="en-US" sz="1500" dirty="0" err="1"/>
              <a:t>controllare</a:t>
            </a:r>
            <a:r>
              <a:rPr lang="en-US" sz="1500" dirty="0"/>
              <a:t> </a:t>
            </a:r>
            <a:r>
              <a:rPr lang="en-US" sz="1500" dirty="0" err="1"/>
              <a:t>il</a:t>
            </a:r>
            <a:r>
              <a:rPr lang="en-US" sz="1500" dirty="0"/>
              <a:t> </a:t>
            </a:r>
            <a:r>
              <a:rPr lang="en-US" sz="1500" dirty="0" err="1"/>
              <a:t>movimento</a:t>
            </a:r>
            <a:r>
              <a:rPr lang="en-US" sz="1500" dirty="0"/>
              <a:t> di un robot </a:t>
            </a:r>
            <a:r>
              <a:rPr lang="en-US" sz="1500" dirty="0" err="1"/>
              <a:t>mediante</a:t>
            </a:r>
            <a:r>
              <a:rPr lang="en-US" sz="1500" dirty="0"/>
              <a:t> un </a:t>
            </a:r>
            <a:r>
              <a:rPr lang="en-US" sz="1500" dirty="0" err="1"/>
              <a:t>sistema</a:t>
            </a:r>
            <a:r>
              <a:rPr lang="en-US" sz="1500" dirty="0"/>
              <a:t> di </a:t>
            </a:r>
            <a:r>
              <a:rPr lang="en-US" sz="1500" dirty="0" err="1"/>
              <a:t>visione</a:t>
            </a:r>
            <a:r>
              <a:rPr lang="en-US" sz="1500" dirty="0"/>
              <a:t>, dopo </a:t>
            </a:r>
            <a:r>
              <a:rPr lang="en-US" sz="1500" dirty="0" err="1"/>
              <a:t>averne</a:t>
            </a:r>
            <a:r>
              <a:rPr lang="en-US" sz="1500" dirty="0"/>
              <a:t> </a:t>
            </a:r>
            <a:r>
              <a:rPr lang="en-US" sz="1500" dirty="0" err="1"/>
              <a:t>modellato</a:t>
            </a:r>
            <a:r>
              <a:rPr lang="en-US" sz="1500" dirty="0"/>
              <a:t> e </a:t>
            </a:r>
            <a:r>
              <a:rPr lang="en-US" sz="1500" dirty="0" err="1"/>
              <a:t>simulato</a:t>
            </a:r>
            <a:r>
              <a:rPr lang="en-US" sz="1500" dirty="0"/>
              <a:t> </a:t>
            </a:r>
            <a:r>
              <a:rPr lang="en-US" sz="1500" dirty="0" err="1"/>
              <a:t>il</a:t>
            </a:r>
            <a:r>
              <a:rPr lang="en-US" sz="1500" dirty="0"/>
              <a:t> </a:t>
            </a:r>
            <a:r>
              <a:rPr lang="en-US" sz="1500" dirty="0" err="1"/>
              <a:t>comportamento</a:t>
            </a:r>
            <a:r>
              <a:rPr lang="en-US" sz="1500" dirty="0"/>
              <a:t>. Tre </a:t>
            </a:r>
            <a:r>
              <a:rPr lang="en-US" sz="1500" dirty="0" err="1"/>
              <a:t>fasi</a:t>
            </a:r>
            <a:r>
              <a:rPr lang="en-US" sz="1500" dirty="0"/>
              <a:t>:</a:t>
            </a:r>
          </a:p>
          <a:p>
            <a:pPr defTabSz="914400">
              <a:lnSpc>
                <a:spcPct val="110000"/>
              </a:lnSpc>
              <a:spcAft>
                <a:spcPts val="600"/>
              </a:spcAft>
              <a:buClr>
                <a:schemeClr val="accent1"/>
              </a:buClr>
              <a:buSzPct val="100000"/>
            </a:pPr>
            <a:endParaRPr lang="en-US" sz="1500" dirty="0"/>
          </a:p>
          <a:p>
            <a:pPr defTabSz="914400">
              <a:lnSpc>
                <a:spcPct val="110000"/>
              </a:lnSpc>
              <a:spcAft>
                <a:spcPts val="600"/>
              </a:spcAft>
              <a:buClr>
                <a:schemeClr val="accent1"/>
              </a:buClr>
              <a:buSzPct val="100000"/>
            </a:pPr>
            <a:r>
              <a:rPr lang="en-US" sz="1500" dirty="0"/>
              <a:t>1) </a:t>
            </a:r>
            <a:r>
              <a:rPr lang="en-US" sz="1500" dirty="0" err="1"/>
              <a:t>Progettazione</a:t>
            </a:r>
            <a:endParaRPr lang="en-US" sz="15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a:p>
            <a:pPr defTabSz="914400">
              <a:lnSpc>
                <a:spcPct val="110000"/>
              </a:lnSpc>
              <a:spcAft>
                <a:spcPts val="600"/>
              </a:spcAft>
              <a:buClr>
                <a:schemeClr val="accent1"/>
              </a:buClr>
              <a:buSzPct val="100000"/>
            </a:pPr>
            <a:r>
              <a:rPr lang="en-US" sz="1500" dirty="0"/>
              <a:t>2) </a:t>
            </a:r>
            <a:r>
              <a:rPr lang="en-US" sz="1500" dirty="0" err="1"/>
              <a:t>Sviluppo</a:t>
            </a:r>
            <a:endParaRPr lang="en-US" sz="15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a:p>
            <a:pPr defTabSz="914400">
              <a:lnSpc>
                <a:spcPct val="110000"/>
              </a:lnSpc>
              <a:spcAft>
                <a:spcPts val="600"/>
              </a:spcAft>
              <a:buClr>
                <a:schemeClr val="accent1"/>
              </a:buClr>
              <a:buSzPct val="100000"/>
            </a:pPr>
            <a:r>
              <a:rPr lang="en-US" sz="1500" dirty="0"/>
              <a:t>3) </a:t>
            </a:r>
            <a:r>
              <a:rPr lang="en-US" sz="1500" dirty="0" err="1"/>
              <a:t>Analisi</a:t>
            </a:r>
            <a:endParaRPr lang="en-US" sz="1500" dirty="0"/>
          </a:p>
        </p:txBody>
      </p:sp>
      <p:pic>
        <p:nvPicPr>
          <p:cNvPr id="5" name="Immagine 4" descr="Immagine che contiene segnale&#10;&#10;Descrizione generata automaticamente">
            <a:extLst>
              <a:ext uri="{FF2B5EF4-FFF2-40B4-BE49-F238E27FC236}">
                <a16:creationId xmlns:a16="http://schemas.microsoft.com/office/drawing/2014/main" id="{4CE81D17-7FE4-4A95-8CB7-33789766CC4E}"/>
              </a:ext>
            </a:extLst>
          </p:cNvPr>
          <p:cNvPicPr/>
          <p:nvPr/>
        </p:nvPicPr>
        <p:blipFill>
          <a:blip r:embed="rId2">
            <a:extLst>
              <a:ext uri="{28A0092B-C50C-407E-A947-70E740481C1C}">
                <a14:useLocalDpi xmlns:a14="http://schemas.microsoft.com/office/drawing/2010/main" val="0"/>
              </a:ext>
            </a:extLst>
          </a:blip>
          <a:stretch>
            <a:fillRect/>
          </a:stretch>
        </p:blipFill>
        <p:spPr>
          <a:xfrm>
            <a:off x="7269619" y="805583"/>
            <a:ext cx="2610026" cy="4660762"/>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63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A4AF87A-0DB9-40BA-8A92-2EA69FAA94F9}"/>
              </a:ext>
            </a:extLst>
          </p:cNvPr>
          <p:cNvSpPr txBox="1"/>
          <p:nvPr/>
        </p:nvSpPr>
        <p:spPr>
          <a:xfrm>
            <a:off x="626301" y="400833"/>
            <a:ext cx="11148165" cy="4801314"/>
          </a:xfrm>
          <a:prstGeom prst="rect">
            <a:avLst/>
          </a:prstGeom>
          <a:noFill/>
        </p:spPr>
        <p:txBody>
          <a:bodyPr wrap="square" rtlCol="0">
            <a:spAutoFit/>
          </a:bodyPr>
          <a:lstStyle/>
          <a:p>
            <a:r>
              <a:rPr lang="it-IT" dirty="0"/>
              <a:t>Per quanto riguarda il punto di appoggio, dove il robot andrà ad appoggiare la piramide dopo aver superato l’ostacolo, l’analisi sarà la stessa eseguita precedentemente, cambieranno esclusivamente le coordinate dei punti caratteristici della piramide ossia i due punti alla base, il vertice e il punto di contatto; Di seguito vengono riportate le nuove coordinate.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r>
              <a:rPr lang="it-IT" dirty="0"/>
              <a:t>Come si può dedurre dalle coordinate riportate, il nuovo punto di posizionamento della piramide sarà lungo l’asse Y della terna posta nell’origine del robot, traslato di 27,5 cm e come in precedenza il punto di contatto sarà posizionato al centro della faccia rivolta verso il robot.</a:t>
            </a:r>
          </a:p>
        </p:txBody>
      </p:sp>
      <p:pic>
        <p:nvPicPr>
          <p:cNvPr id="3" name="Immagine 2">
            <a:extLst>
              <a:ext uri="{FF2B5EF4-FFF2-40B4-BE49-F238E27FC236}">
                <a16:creationId xmlns:a16="http://schemas.microsoft.com/office/drawing/2014/main" id="{B9394327-DEF8-441E-82B5-FFD11D3EE1C4}"/>
              </a:ext>
            </a:extLst>
          </p:cNvPr>
          <p:cNvPicPr/>
          <p:nvPr/>
        </p:nvPicPr>
        <p:blipFill>
          <a:blip r:embed="rId2">
            <a:extLst>
              <a:ext uri="{28A0092B-C50C-407E-A947-70E740481C1C}">
                <a14:useLocalDpi xmlns:a14="http://schemas.microsoft.com/office/drawing/2010/main" val="0"/>
              </a:ext>
            </a:extLst>
          </a:blip>
          <a:stretch>
            <a:fillRect/>
          </a:stretch>
        </p:blipFill>
        <p:spPr>
          <a:xfrm>
            <a:off x="3432132" y="1735180"/>
            <a:ext cx="5323561" cy="2310727"/>
          </a:xfrm>
          <a:prstGeom prst="rect">
            <a:avLst/>
          </a:prstGeom>
        </p:spPr>
      </p:pic>
    </p:spTree>
    <p:extLst>
      <p:ext uri="{BB962C8B-B14F-4D97-AF65-F5344CB8AC3E}">
        <p14:creationId xmlns:p14="http://schemas.microsoft.com/office/powerpoint/2010/main" val="229085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392AD9E-EEF6-4357-B19D-73568C447CC8}"/>
              </a:ext>
            </a:extLst>
          </p:cNvPr>
          <p:cNvSpPr txBox="1"/>
          <p:nvPr/>
        </p:nvSpPr>
        <p:spPr>
          <a:xfrm>
            <a:off x="651353" y="363255"/>
            <a:ext cx="10822488" cy="584775"/>
          </a:xfrm>
          <a:prstGeom prst="rect">
            <a:avLst/>
          </a:prstGeom>
          <a:noFill/>
        </p:spPr>
        <p:txBody>
          <a:bodyPr wrap="square" rtlCol="0">
            <a:spAutoFit/>
          </a:bodyPr>
          <a:lstStyle/>
          <a:p>
            <a:r>
              <a:rPr lang="it-IT" sz="3200"/>
              <a:t>TERNE CARATTERISTICHE PIRAMIDE</a:t>
            </a:r>
            <a:endParaRPr lang="it-IT" sz="3200" dirty="0"/>
          </a:p>
        </p:txBody>
      </p:sp>
      <p:sp>
        <p:nvSpPr>
          <p:cNvPr id="3" name="CasellaDiTesto 2">
            <a:extLst>
              <a:ext uri="{FF2B5EF4-FFF2-40B4-BE49-F238E27FC236}">
                <a16:creationId xmlns:a16="http://schemas.microsoft.com/office/drawing/2014/main" id="{BAC51FB9-EDE5-4C45-97C1-A51E9A570777}"/>
              </a:ext>
            </a:extLst>
          </p:cNvPr>
          <p:cNvSpPr txBox="1"/>
          <p:nvPr/>
        </p:nvSpPr>
        <p:spPr>
          <a:xfrm>
            <a:off x="789140" y="1327759"/>
            <a:ext cx="3557392" cy="646331"/>
          </a:xfrm>
          <a:prstGeom prst="rect">
            <a:avLst/>
          </a:prstGeom>
          <a:noFill/>
        </p:spPr>
        <p:txBody>
          <a:bodyPr wrap="square" rtlCol="0">
            <a:spAutoFit/>
          </a:bodyPr>
          <a:lstStyle/>
          <a:p>
            <a:pPr marL="342900" indent="-342900">
              <a:buFont typeface="+mj-lt"/>
              <a:buAutoNum type="arabicPeriod"/>
            </a:pPr>
            <a:r>
              <a:rPr lang="it-IT"/>
              <a:t>Terna nel punto in cui il robot afferra la piramide.</a:t>
            </a:r>
            <a:endParaRPr lang="it-IT" dirty="0"/>
          </a:p>
        </p:txBody>
      </p:sp>
      <p:sp>
        <p:nvSpPr>
          <p:cNvPr id="5" name="CasellaDiTesto 4">
            <a:extLst>
              <a:ext uri="{FF2B5EF4-FFF2-40B4-BE49-F238E27FC236}">
                <a16:creationId xmlns:a16="http://schemas.microsoft.com/office/drawing/2014/main" id="{5107A514-C14E-4937-A15F-89C2D5953AA4}"/>
              </a:ext>
            </a:extLst>
          </p:cNvPr>
          <p:cNvSpPr txBox="1"/>
          <p:nvPr/>
        </p:nvSpPr>
        <p:spPr>
          <a:xfrm>
            <a:off x="6553201" y="1327758"/>
            <a:ext cx="3557392" cy="646331"/>
          </a:xfrm>
          <a:prstGeom prst="rect">
            <a:avLst/>
          </a:prstGeom>
          <a:noFill/>
        </p:spPr>
        <p:txBody>
          <a:bodyPr wrap="square" rtlCol="0">
            <a:spAutoFit/>
          </a:bodyPr>
          <a:lstStyle/>
          <a:p>
            <a:pPr marL="342900" indent="-342900">
              <a:buFont typeface="+mj-lt"/>
              <a:buAutoNum type="arabicPeriod" startAt="2"/>
            </a:pPr>
            <a:r>
              <a:rPr lang="it-IT"/>
              <a:t>Terna nel punto in cui il robot deposita la piramide.</a:t>
            </a:r>
            <a:endParaRPr lang="it-IT" dirty="0"/>
          </a:p>
        </p:txBody>
      </p:sp>
      <p:pic>
        <p:nvPicPr>
          <p:cNvPr id="7" name="Immagine 6" descr="Immagine che contiene testo, mappa&#10;&#10;Descrizione generata automaticamente">
            <a:extLst>
              <a:ext uri="{FF2B5EF4-FFF2-40B4-BE49-F238E27FC236}">
                <a16:creationId xmlns:a16="http://schemas.microsoft.com/office/drawing/2014/main" id="{2286725F-1DC0-4379-B43E-E175EA294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53" y="2204581"/>
            <a:ext cx="4741536" cy="3325660"/>
          </a:xfrm>
          <a:prstGeom prst="rect">
            <a:avLst/>
          </a:prstGeom>
        </p:spPr>
      </p:pic>
      <p:pic>
        <p:nvPicPr>
          <p:cNvPr id="9" name="Immagine 8" descr="Immagine che contiene orologio&#10;&#10;Descrizione generata automaticamente">
            <a:extLst>
              <a:ext uri="{FF2B5EF4-FFF2-40B4-BE49-F238E27FC236}">
                <a16:creationId xmlns:a16="http://schemas.microsoft.com/office/drawing/2014/main" id="{606AF323-3641-43B4-BE64-03F2E3524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204581"/>
            <a:ext cx="4914379" cy="3325660"/>
          </a:xfrm>
          <a:prstGeom prst="rect">
            <a:avLst/>
          </a:prstGeom>
        </p:spPr>
      </p:pic>
    </p:spTree>
    <p:extLst>
      <p:ext uri="{BB962C8B-B14F-4D97-AF65-F5344CB8AC3E}">
        <p14:creationId xmlns:p14="http://schemas.microsoft.com/office/powerpoint/2010/main" val="330009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B4A96-D2D0-469E-AD46-907191769C51}"/>
              </a:ext>
            </a:extLst>
          </p:cNvPr>
          <p:cNvSpPr>
            <a:spLocks noGrp="1"/>
          </p:cNvSpPr>
          <p:nvPr>
            <p:ph type="title"/>
          </p:nvPr>
        </p:nvSpPr>
        <p:spPr/>
        <p:txBody>
          <a:bodyPr/>
          <a:lstStyle/>
          <a:p>
            <a:br>
              <a:rPr lang="it-IT" dirty="0"/>
            </a:br>
            <a:r>
              <a:rPr lang="it-IT" dirty="0"/>
              <a:t>TRAIETTORIA</a:t>
            </a:r>
          </a:p>
        </p:txBody>
      </p:sp>
      <p:sp>
        <p:nvSpPr>
          <p:cNvPr id="3" name="Segnaposto contenuto 2">
            <a:extLst>
              <a:ext uri="{FF2B5EF4-FFF2-40B4-BE49-F238E27FC236}">
                <a16:creationId xmlns:a16="http://schemas.microsoft.com/office/drawing/2014/main" id="{B6ABFFC8-F774-4EE9-9EDE-04097C9F69F4}"/>
              </a:ext>
            </a:extLst>
          </p:cNvPr>
          <p:cNvSpPr>
            <a:spLocks noGrp="1"/>
          </p:cNvSpPr>
          <p:nvPr>
            <p:ph idx="1"/>
          </p:nvPr>
        </p:nvSpPr>
        <p:spPr/>
        <p:txBody>
          <a:bodyPr/>
          <a:lstStyle/>
          <a:p>
            <a:r>
              <a:rPr lang="it-IT" dirty="0"/>
              <a:t>Come già definito in precedenza, la traiettoria che è stata pensata deve consentire al robot di afferrare la piramide, superare un ostacolo, depositarla e tornare nella posa iniziale.</a:t>
            </a:r>
          </a:p>
          <a:p>
            <a:r>
              <a:rPr lang="it-IT" dirty="0"/>
              <a:t>Quindi si può pensare questa traiettoria come una composizione di quattro tratti, ciascuno dei quali andrà a compiere le azioni sopracitate.</a:t>
            </a:r>
          </a:p>
          <a:p>
            <a:r>
              <a:rPr lang="it-IT" dirty="0"/>
              <a:t>Sono state scelte due tipologie di traiettorie: una punto a punto che consente al robot di spostarsi da un punto iniziale ad un punto finale e una traiettoria lineare che consente ancora il passaggio da un punto iniziale ad un punto finale ma con percorso lineare.</a:t>
            </a:r>
          </a:p>
        </p:txBody>
      </p:sp>
    </p:spTree>
    <p:extLst>
      <p:ext uri="{BB962C8B-B14F-4D97-AF65-F5344CB8AC3E}">
        <p14:creationId xmlns:p14="http://schemas.microsoft.com/office/powerpoint/2010/main" val="1359897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CDC232-57CC-47B5-9782-16A1FEE30144}"/>
              </a:ext>
            </a:extLst>
          </p:cNvPr>
          <p:cNvSpPr>
            <a:spLocks noGrp="1"/>
          </p:cNvSpPr>
          <p:nvPr>
            <p:ph type="title"/>
          </p:nvPr>
        </p:nvSpPr>
        <p:spPr/>
        <p:txBody>
          <a:bodyPr/>
          <a:lstStyle/>
          <a:p>
            <a:br>
              <a:rPr lang="it-IT" dirty="0"/>
            </a:br>
            <a:r>
              <a:rPr lang="it-IT" dirty="0"/>
              <a:t>TRATTO I</a:t>
            </a:r>
          </a:p>
        </p:txBody>
      </p:sp>
      <p:sp>
        <p:nvSpPr>
          <p:cNvPr id="3" name="Segnaposto contenuto 2">
            <a:extLst>
              <a:ext uri="{FF2B5EF4-FFF2-40B4-BE49-F238E27FC236}">
                <a16:creationId xmlns:a16="http://schemas.microsoft.com/office/drawing/2014/main" id="{A3B51832-A226-4FF6-A3C5-B3F17B9FCC64}"/>
              </a:ext>
            </a:extLst>
          </p:cNvPr>
          <p:cNvSpPr>
            <a:spLocks noGrp="1"/>
          </p:cNvSpPr>
          <p:nvPr>
            <p:ph idx="1"/>
          </p:nvPr>
        </p:nvSpPr>
        <p:spPr/>
        <p:txBody>
          <a:bodyPr>
            <a:normAutofit lnSpcReduction="10000"/>
          </a:bodyPr>
          <a:lstStyle/>
          <a:p>
            <a:r>
              <a:rPr lang="it-IT" dirty="0"/>
              <a:t>Inizialmente è necessario definire un tempo di azionamento, un tempo di campionamento, il vettore dei tempi e il numero di step dato dalla lunghezza del vettore dei tempi.</a:t>
            </a:r>
          </a:p>
          <a:p>
            <a:endParaRPr lang="it-IT" dirty="0"/>
          </a:p>
          <a:p>
            <a:endParaRPr lang="it-IT" dirty="0"/>
          </a:p>
          <a:p>
            <a:endParaRPr lang="it-IT" dirty="0"/>
          </a:p>
          <a:p>
            <a:r>
              <a:rPr lang="it-IT" dirty="0"/>
              <a:t>Per questo primo tratto è stata usata una traiettoria punto a punto perciò esprimiamo attraverso una matrice 4x4 il punto iniziale della traiettoria e il punto finale, caratterizzata da posizione ed orientamento.</a:t>
            </a:r>
          </a:p>
          <a:p>
            <a:pPr marL="0" indent="0">
              <a:buNone/>
            </a:pPr>
            <a:endParaRPr lang="it-IT" dirty="0"/>
          </a:p>
        </p:txBody>
      </p:sp>
      <p:pic>
        <p:nvPicPr>
          <p:cNvPr id="4" name="Immagine 3">
            <a:extLst>
              <a:ext uri="{FF2B5EF4-FFF2-40B4-BE49-F238E27FC236}">
                <a16:creationId xmlns:a16="http://schemas.microsoft.com/office/drawing/2014/main" id="{8A3E2EB6-D56A-4479-B565-BD089F462F99}"/>
              </a:ext>
            </a:extLst>
          </p:cNvPr>
          <p:cNvPicPr/>
          <p:nvPr/>
        </p:nvPicPr>
        <p:blipFill>
          <a:blip r:embed="rId2">
            <a:extLst>
              <a:ext uri="{28A0092B-C50C-407E-A947-70E740481C1C}">
                <a14:useLocalDpi xmlns:a14="http://schemas.microsoft.com/office/drawing/2010/main" val="0"/>
              </a:ext>
            </a:extLst>
          </a:blip>
          <a:stretch>
            <a:fillRect/>
          </a:stretch>
        </p:blipFill>
        <p:spPr>
          <a:xfrm>
            <a:off x="2931090" y="3067245"/>
            <a:ext cx="6313117" cy="1091396"/>
          </a:xfrm>
          <a:prstGeom prst="rect">
            <a:avLst/>
          </a:prstGeom>
        </p:spPr>
      </p:pic>
    </p:spTree>
    <p:extLst>
      <p:ext uri="{BB962C8B-B14F-4D97-AF65-F5344CB8AC3E}">
        <p14:creationId xmlns:p14="http://schemas.microsoft.com/office/powerpoint/2010/main" val="1168382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CCDA361A-97B1-4BCD-880A-AEE04DB50D82}"/>
              </a:ext>
            </a:extLst>
          </p:cNvPr>
          <p:cNvPicPr/>
          <p:nvPr/>
        </p:nvPicPr>
        <p:blipFill>
          <a:blip r:embed="rId2">
            <a:extLst>
              <a:ext uri="{28A0092B-C50C-407E-A947-70E740481C1C}">
                <a14:useLocalDpi xmlns:a14="http://schemas.microsoft.com/office/drawing/2010/main" val="0"/>
              </a:ext>
            </a:extLst>
          </a:blip>
          <a:stretch>
            <a:fillRect/>
          </a:stretch>
        </p:blipFill>
        <p:spPr>
          <a:xfrm>
            <a:off x="2780778" y="348871"/>
            <a:ext cx="6450904" cy="3471567"/>
          </a:xfrm>
          <a:prstGeom prst="rect">
            <a:avLst/>
          </a:prstGeom>
        </p:spPr>
      </p:pic>
      <p:sp>
        <p:nvSpPr>
          <p:cNvPr id="4" name="CasellaDiTesto 3">
            <a:extLst>
              <a:ext uri="{FF2B5EF4-FFF2-40B4-BE49-F238E27FC236}">
                <a16:creationId xmlns:a16="http://schemas.microsoft.com/office/drawing/2014/main" id="{4A916F11-C7C7-4FC3-9B85-11235C26252E}"/>
              </a:ext>
            </a:extLst>
          </p:cNvPr>
          <p:cNvSpPr txBox="1"/>
          <p:nvPr/>
        </p:nvSpPr>
        <p:spPr>
          <a:xfrm>
            <a:off x="565759" y="4108537"/>
            <a:ext cx="11060482"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Successivamente alla definizione delle matrici di posizionamento, si può notare l’utilizzo della cinematica inversa in forma chiusa e della funzione ‘</a:t>
            </a:r>
            <a:r>
              <a:rPr lang="it-IT" dirty="0" err="1"/>
              <a:t>sceltasoluzione</a:t>
            </a:r>
            <a:r>
              <a:rPr lang="it-IT" dirty="0"/>
              <a:t>’ che consentono di ricavare le migliori rotazioni da imporre ai sei giunti del manipolatore per eseguire la traiettoria.</a:t>
            </a:r>
          </a:p>
        </p:txBody>
      </p:sp>
    </p:spTree>
    <p:extLst>
      <p:ext uri="{BB962C8B-B14F-4D97-AF65-F5344CB8AC3E}">
        <p14:creationId xmlns:p14="http://schemas.microsoft.com/office/powerpoint/2010/main" val="3136413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screenshot&#10;&#10;Descrizione generata automaticamente">
            <a:extLst>
              <a:ext uri="{FF2B5EF4-FFF2-40B4-BE49-F238E27FC236}">
                <a16:creationId xmlns:a16="http://schemas.microsoft.com/office/drawing/2014/main" id="{DB0F2AA2-4AC0-41C1-97C1-A430B0184BFD}"/>
              </a:ext>
            </a:extLst>
          </p:cNvPr>
          <p:cNvPicPr/>
          <p:nvPr/>
        </p:nvPicPr>
        <p:blipFill>
          <a:blip r:embed="rId2">
            <a:extLst>
              <a:ext uri="{28A0092B-C50C-407E-A947-70E740481C1C}">
                <a14:useLocalDpi xmlns:a14="http://schemas.microsoft.com/office/drawing/2010/main" val="0"/>
              </a:ext>
            </a:extLst>
          </a:blip>
          <a:stretch>
            <a:fillRect/>
          </a:stretch>
        </p:blipFill>
        <p:spPr>
          <a:xfrm>
            <a:off x="851770" y="623692"/>
            <a:ext cx="5244230" cy="2805308"/>
          </a:xfrm>
          <a:prstGeom prst="rect">
            <a:avLst/>
          </a:prstGeom>
        </p:spPr>
      </p:pic>
      <p:pic>
        <p:nvPicPr>
          <p:cNvPr id="3" name="Immagine 2" descr="Immagine che contiene screenshot, uccello, albero, fiore&#10;&#10;Descrizione generata automaticamente">
            <a:extLst>
              <a:ext uri="{FF2B5EF4-FFF2-40B4-BE49-F238E27FC236}">
                <a16:creationId xmlns:a16="http://schemas.microsoft.com/office/drawing/2014/main" id="{CBAE5B30-67AA-446B-8176-BBB7ED6EFBD9}"/>
              </a:ext>
            </a:extLst>
          </p:cNvPr>
          <p:cNvPicPr/>
          <p:nvPr/>
        </p:nvPicPr>
        <p:blipFill>
          <a:blip r:embed="rId3">
            <a:extLst>
              <a:ext uri="{28A0092B-C50C-407E-A947-70E740481C1C}">
                <a14:useLocalDpi xmlns:a14="http://schemas.microsoft.com/office/drawing/2010/main" val="0"/>
              </a:ext>
            </a:extLst>
          </a:blip>
          <a:stretch>
            <a:fillRect/>
          </a:stretch>
        </p:blipFill>
        <p:spPr>
          <a:xfrm>
            <a:off x="6275082" y="623692"/>
            <a:ext cx="5511910" cy="2805307"/>
          </a:xfrm>
          <a:prstGeom prst="rect">
            <a:avLst/>
          </a:prstGeom>
        </p:spPr>
      </p:pic>
      <p:sp>
        <p:nvSpPr>
          <p:cNvPr id="4" name="CasellaDiTesto 3">
            <a:extLst>
              <a:ext uri="{FF2B5EF4-FFF2-40B4-BE49-F238E27FC236}">
                <a16:creationId xmlns:a16="http://schemas.microsoft.com/office/drawing/2014/main" id="{69ECF066-574D-41CB-82D3-8B0BBF0CFBF7}"/>
              </a:ext>
            </a:extLst>
          </p:cNvPr>
          <p:cNvSpPr txBox="1"/>
          <p:nvPr/>
        </p:nvSpPr>
        <p:spPr>
          <a:xfrm>
            <a:off x="851771" y="3832964"/>
            <a:ext cx="10935222" cy="1754326"/>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In seguito, nella figura a sinistra, viene calcolata la variazione di movimento delle coordinate ai giunti, semplicemente facendo la differenza tra le rotazioni ai giunti finali e quelle iniziali; viene poi assegnata la legge di moto, in questo caso cicloidale e salvo i valori ricavati.</a:t>
            </a:r>
          </a:p>
          <a:p>
            <a:pPr marL="285750" indent="-285750">
              <a:buClr>
                <a:srgbClr val="C00000"/>
              </a:buClr>
              <a:buFont typeface="Arial" panose="020B0604020202020204" pitchFamily="34" charset="0"/>
              <a:buChar char="•"/>
            </a:pPr>
            <a:endParaRPr lang="it-IT" dirty="0"/>
          </a:p>
          <a:p>
            <a:pPr marL="285750" indent="-285750">
              <a:buClr>
                <a:srgbClr val="C00000"/>
              </a:buClr>
              <a:buFont typeface="Arial" panose="020B0604020202020204" pitchFamily="34" charset="0"/>
              <a:buChar char="•"/>
            </a:pPr>
            <a:r>
              <a:rPr lang="it-IT" dirty="0"/>
              <a:t>Nella figura di destra avremo la generazione della traiettoria dell’EE attraverso la cinematica diretta e il salvataggio delle configurazioni ricavate.</a:t>
            </a:r>
          </a:p>
        </p:txBody>
      </p:sp>
    </p:spTree>
    <p:extLst>
      <p:ext uri="{BB962C8B-B14F-4D97-AF65-F5344CB8AC3E}">
        <p14:creationId xmlns:p14="http://schemas.microsoft.com/office/powerpoint/2010/main" val="1161484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D425347-16A9-44EB-A110-879AB8B43A0C}"/>
              </a:ext>
            </a:extLst>
          </p:cNvPr>
          <p:cNvSpPr txBox="1"/>
          <p:nvPr/>
        </p:nvSpPr>
        <p:spPr>
          <a:xfrm>
            <a:off x="513567" y="563671"/>
            <a:ext cx="11160691" cy="1200329"/>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Una volta ultimata la definizione della traiettoria, è necessario richiamare la funzione che ci permette di ricavare la figura in cui si trova il robot sia nel punto iniziale della traiettoria sia nel punto finale; è importante anche inserire un conteggio delle figure nei vari tratti per capire quante figure differenti il robot abbia dovuto fare per eseguire la traiettoria.</a:t>
            </a:r>
          </a:p>
        </p:txBody>
      </p:sp>
      <p:pic>
        <p:nvPicPr>
          <p:cNvPr id="3" name="Immagine 2" descr="Immagine che contiene screenshot&#10;&#10;Descrizione generata automaticamente">
            <a:extLst>
              <a:ext uri="{FF2B5EF4-FFF2-40B4-BE49-F238E27FC236}">
                <a16:creationId xmlns:a16="http://schemas.microsoft.com/office/drawing/2014/main" id="{1DF11E85-E050-4090-B7F9-0B8B888E0BF2}"/>
              </a:ext>
            </a:extLst>
          </p:cNvPr>
          <p:cNvPicPr/>
          <p:nvPr/>
        </p:nvPicPr>
        <p:blipFill>
          <a:blip r:embed="rId2">
            <a:extLst>
              <a:ext uri="{28A0092B-C50C-407E-A947-70E740481C1C}">
                <a14:useLocalDpi xmlns:a14="http://schemas.microsoft.com/office/drawing/2010/main" val="0"/>
              </a:ext>
            </a:extLst>
          </a:blip>
          <a:stretch>
            <a:fillRect/>
          </a:stretch>
        </p:blipFill>
        <p:spPr>
          <a:xfrm>
            <a:off x="939452" y="2091847"/>
            <a:ext cx="4318870" cy="2430049"/>
          </a:xfrm>
          <a:prstGeom prst="rect">
            <a:avLst/>
          </a:prstGeom>
        </p:spPr>
      </p:pic>
      <p:pic>
        <p:nvPicPr>
          <p:cNvPr id="4" name="Immagine 3" descr="Immagine che contiene screenshot&#10;&#10;Descrizione generata automaticamente">
            <a:extLst>
              <a:ext uri="{FF2B5EF4-FFF2-40B4-BE49-F238E27FC236}">
                <a16:creationId xmlns:a16="http://schemas.microsoft.com/office/drawing/2014/main" id="{9A3E0776-6AC3-4AE0-96DA-6893F4FE1680}"/>
              </a:ext>
            </a:extLst>
          </p:cNvPr>
          <p:cNvPicPr/>
          <p:nvPr/>
        </p:nvPicPr>
        <p:blipFill>
          <a:blip r:embed="rId3">
            <a:extLst>
              <a:ext uri="{28A0092B-C50C-407E-A947-70E740481C1C}">
                <a14:useLocalDpi xmlns:a14="http://schemas.microsoft.com/office/drawing/2010/main" val="0"/>
              </a:ext>
            </a:extLst>
          </a:blip>
          <a:stretch>
            <a:fillRect/>
          </a:stretch>
        </p:blipFill>
        <p:spPr>
          <a:xfrm>
            <a:off x="6823748" y="2091847"/>
            <a:ext cx="4318870" cy="2430048"/>
          </a:xfrm>
          <a:prstGeom prst="rect">
            <a:avLst/>
          </a:prstGeom>
        </p:spPr>
      </p:pic>
    </p:spTree>
    <p:extLst>
      <p:ext uri="{BB962C8B-B14F-4D97-AF65-F5344CB8AC3E}">
        <p14:creationId xmlns:p14="http://schemas.microsoft.com/office/powerpoint/2010/main" val="627013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EE84576-10C7-4312-BA7B-E323EB401C24}"/>
              </a:ext>
            </a:extLst>
          </p:cNvPr>
          <p:cNvSpPr txBox="1"/>
          <p:nvPr/>
        </p:nvSpPr>
        <p:spPr>
          <a:xfrm>
            <a:off x="584548" y="450937"/>
            <a:ext cx="11022904"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La traiettoria che andremo ad ottenere alla fine e il numero di figure saranno i seguenti:</a:t>
            </a:r>
          </a:p>
        </p:txBody>
      </p:sp>
      <p:pic>
        <p:nvPicPr>
          <p:cNvPr id="3" name="Immagine 2" descr="Immagine che contiene testo&#10;&#10;Descrizione generata automaticamente">
            <a:extLst>
              <a:ext uri="{FF2B5EF4-FFF2-40B4-BE49-F238E27FC236}">
                <a16:creationId xmlns:a16="http://schemas.microsoft.com/office/drawing/2014/main" id="{CB2B4BBC-1B2F-470E-AE6E-03314DD75883}"/>
              </a:ext>
            </a:extLst>
          </p:cNvPr>
          <p:cNvPicPr/>
          <p:nvPr/>
        </p:nvPicPr>
        <p:blipFill>
          <a:blip r:embed="rId2">
            <a:extLst>
              <a:ext uri="{28A0092B-C50C-407E-A947-70E740481C1C}">
                <a14:useLocalDpi xmlns:a14="http://schemas.microsoft.com/office/drawing/2010/main" val="0"/>
              </a:ext>
            </a:extLst>
          </a:blip>
          <a:stretch>
            <a:fillRect/>
          </a:stretch>
        </p:blipFill>
        <p:spPr>
          <a:xfrm>
            <a:off x="1102290" y="1265129"/>
            <a:ext cx="5010411" cy="4045907"/>
          </a:xfrm>
          <a:prstGeom prst="rect">
            <a:avLst/>
          </a:prstGeom>
        </p:spPr>
      </p:pic>
      <p:pic>
        <p:nvPicPr>
          <p:cNvPr id="4" name="Immagine 3">
            <a:extLst>
              <a:ext uri="{FF2B5EF4-FFF2-40B4-BE49-F238E27FC236}">
                <a16:creationId xmlns:a16="http://schemas.microsoft.com/office/drawing/2014/main" id="{7E0CF6C5-B004-49A3-B2DE-07A7CF95C5D8}"/>
              </a:ext>
            </a:extLst>
          </p:cNvPr>
          <p:cNvPicPr/>
          <p:nvPr/>
        </p:nvPicPr>
        <p:blipFill>
          <a:blip r:embed="rId3">
            <a:extLst>
              <a:ext uri="{28A0092B-C50C-407E-A947-70E740481C1C}">
                <a14:useLocalDpi xmlns:a14="http://schemas.microsoft.com/office/drawing/2010/main" val="0"/>
              </a:ext>
            </a:extLst>
          </a:blip>
          <a:stretch>
            <a:fillRect/>
          </a:stretch>
        </p:blipFill>
        <p:spPr>
          <a:xfrm>
            <a:off x="7347298" y="2780779"/>
            <a:ext cx="2933700" cy="764088"/>
          </a:xfrm>
          <a:prstGeom prst="rect">
            <a:avLst/>
          </a:prstGeom>
        </p:spPr>
      </p:pic>
    </p:spTree>
    <p:extLst>
      <p:ext uri="{BB962C8B-B14F-4D97-AF65-F5344CB8AC3E}">
        <p14:creationId xmlns:p14="http://schemas.microsoft.com/office/powerpoint/2010/main" val="2627800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0A266-0FE9-477E-8003-010F499B3AD3}"/>
              </a:ext>
            </a:extLst>
          </p:cNvPr>
          <p:cNvSpPr>
            <a:spLocks noGrp="1"/>
          </p:cNvSpPr>
          <p:nvPr>
            <p:ph type="title"/>
          </p:nvPr>
        </p:nvSpPr>
        <p:spPr/>
        <p:txBody>
          <a:bodyPr/>
          <a:lstStyle/>
          <a:p>
            <a:br>
              <a:rPr lang="it-IT" dirty="0"/>
            </a:br>
            <a:r>
              <a:rPr lang="it-IT" dirty="0"/>
              <a:t>tratto ii</a:t>
            </a:r>
          </a:p>
        </p:txBody>
      </p:sp>
      <p:sp>
        <p:nvSpPr>
          <p:cNvPr id="3" name="Segnaposto contenuto 2">
            <a:extLst>
              <a:ext uri="{FF2B5EF4-FFF2-40B4-BE49-F238E27FC236}">
                <a16:creationId xmlns:a16="http://schemas.microsoft.com/office/drawing/2014/main" id="{8BD0100B-4892-4F03-879D-F1CE8621AE67}"/>
              </a:ext>
            </a:extLst>
          </p:cNvPr>
          <p:cNvSpPr>
            <a:spLocks noGrp="1"/>
          </p:cNvSpPr>
          <p:nvPr>
            <p:ph idx="1"/>
          </p:nvPr>
        </p:nvSpPr>
        <p:spPr/>
        <p:txBody>
          <a:bodyPr>
            <a:normAutofit/>
          </a:bodyPr>
          <a:lstStyle/>
          <a:p>
            <a:r>
              <a:rPr lang="it-IT" dirty="0"/>
              <a:t>Inizialmente è necessario definire un tempo di azionamento, un tempo di campionamento, il vettore dei tempi e il numero di step dato dalla lunghezza del vettore dei tempi.</a:t>
            </a:r>
          </a:p>
          <a:p>
            <a:pPr marL="0" indent="0">
              <a:buNone/>
            </a:pPr>
            <a:endParaRPr lang="it-IT" dirty="0"/>
          </a:p>
          <a:p>
            <a:pPr marL="0" indent="0">
              <a:buNone/>
            </a:pPr>
            <a:endParaRPr lang="it-IT" dirty="0"/>
          </a:p>
          <a:p>
            <a:pPr marL="0" indent="0">
              <a:buNone/>
            </a:pPr>
            <a:endParaRPr lang="it-IT" dirty="0"/>
          </a:p>
          <a:p>
            <a:r>
              <a:rPr lang="it-IT" dirty="0"/>
              <a:t>Per questo secondo tratto è stata usata una traiettoria lineare quindi, una volta espressi il punto iniziale e il punto finale possiamo calcolare la traiettoria.</a:t>
            </a:r>
          </a:p>
          <a:p>
            <a:endParaRPr lang="it-IT" dirty="0"/>
          </a:p>
          <a:p>
            <a:pPr marL="0" indent="0">
              <a:buNone/>
            </a:pPr>
            <a:endParaRPr lang="it-IT" dirty="0"/>
          </a:p>
          <a:p>
            <a:pPr marL="0" indent="0">
              <a:buNone/>
            </a:pPr>
            <a:endParaRPr lang="it-IT" dirty="0"/>
          </a:p>
          <a:p>
            <a:endParaRPr lang="it-IT" dirty="0"/>
          </a:p>
        </p:txBody>
      </p:sp>
      <p:pic>
        <p:nvPicPr>
          <p:cNvPr id="5" name="Immagine 4">
            <a:extLst>
              <a:ext uri="{FF2B5EF4-FFF2-40B4-BE49-F238E27FC236}">
                <a16:creationId xmlns:a16="http://schemas.microsoft.com/office/drawing/2014/main" id="{A23DD2E5-1922-4A20-9BAD-07392E891554}"/>
              </a:ext>
            </a:extLst>
          </p:cNvPr>
          <p:cNvPicPr/>
          <p:nvPr/>
        </p:nvPicPr>
        <p:blipFill>
          <a:blip r:embed="rId2">
            <a:extLst>
              <a:ext uri="{28A0092B-C50C-407E-A947-70E740481C1C}">
                <a14:useLocalDpi xmlns:a14="http://schemas.microsoft.com/office/drawing/2010/main" val="0"/>
              </a:ext>
            </a:extLst>
          </a:blip>
          <a:stretch>
            <a:fillRect/>
          </a:stretch>
        </p:blipFill>
        <p:spPr>
          <a:xfrm>
            <a:off x="2931090" y="3067245"/>
            <a:ext cx="6313117" cy="1091396"/>
          </a:xfrm>
          <a:prstGeom prst="rect">
            <a:avLst/>
          </a:prstGeom>
        </p:spPr>
      </p:pic>
    </p:spTree>
    <p:extLst>
      <p:ext uri="{BB962C8B-B14F-4D97-AF65-F5344CB8AC3E}">
        <p14:creationId xmlns:p14="http://schemas.microsoft.com/office/powerpoint/2010/main" val="2399867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screenshot&#10;&#10;Descrizione generata automaticamente">
            <a:extLst>
              <a:ext uri="{FF2B5EF4-FFF2-40B4-BE49-F238E27FC236}">
                <a16:creationId xmlns:a16="http://schemas.microsoft.com/office/drawing/2014/main" id="{97905CB5-DDFF-499E-B27B-FFB0D763A377}"/>
              </a:ext>
            </a:extLst>
          </p:cNvPr>
          <p:cNvPicPr/>
          <p:nvPr/>
        </p:nvPicPr>
        <p:blipFill>
          <a:blip r:embed="rId2">
            <a:extLst>
              <a:ext uri="{28A0092B-C50C-407E-A947-70E740481C1C}">
                <a14:useLocalDpi xmlns:a14="http://schemas.microsoft.com/office/drawing/2010/main" val="0"/>
              </a:ext>
            </a:extLst>
          </a:blip>
          <a:stretch>
            <a:fillRect/>
          </a:stretch>
        </p:blipFill>
        <p:spPr>
          <a:xfrm>
            <a:off x="2367419" y="501041"/>
            <a:ext cx="7152362" cy="3432132"/>
          </a:xfrm>
          <a:prstGeom prst="rect">
            <a:avLst/>
          </a:prstGeom>
        </p:spPr>
      </p:pic>
      <p:sp>
        <p:nvSpPr>
          <p:cNvPr id="3" name="CasellaDiTesto 2">
            <a:extLst>
              <a:ext uri="{FF2B5EF4-FFF2-40B4-BE49-F238E27FC236}">
                <a16:creationId xmlns:a16="http://schemas.microsoft.com/office/drawing/2014/main" id="{46DFBA4F-8400-4C70-A401-624402DFFA35}"/>
              </a:ext>
            </a:extLst>
          </p:cNvPr>
          <p:cNvSpPr txBox="1"/>
          <p:nvPr/>
        </p:nvSpPr>
        <p:spPr>
          <a:xfrm>
            <a:off x="776614" y="4434214"/>
            <a:ext cx="10734805" cy="1200329"/>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Successivamente alla definizione delle matrici di posizionamento, si può notare l’utilizzo della cinematica inversa in forma chiusa e della funzione ‘</a:t>
            </a:r>
            <a:r>
              <a:rPr lang="it-IT" dirty="0" err="1"/>
              <a:t>sceltasoluzione</a:t>
            </a:r>
            <a:r>
              <a:rPr lang="it-IT" dirty="0"/>
              <a:t>’ che consentono di ricavare le migliori rotazioni da imporre ai sei giunti del manipolatore per eseguire la traiettoria.</a:t>
            </a:r>
          </a:p>
          <a:p>
            <a:pPr>
              <a:buClr>
                <a:srgbClr val="C00000"/>
              </a:buClr>
            </a:pPr>
            <a:endParaRPr lang="it-IT" dirty="0"/>
          </a:p>
        </p:txBody>
      </p:sp>
    </p:spTree>
    <p:extLst>
      <p:ext uri="{BB962C8B-B14F-4D97-AF65-F5344CB8AC3E}">
        <p14:creationId xmlns:p14="http://schemas.microsoft.com/office/powerpoint/2010/main" val="81354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olo 1">
            <a:extLst>
              <a:ext uri="{FF2B5EF4-FFF2-40B4-BE49-F238E27FC236}">
                <a16:creationId xmlns:a16="http://schemas.microsoft.com/office/drawing/2014/main" id="{5D5534D8-B0DC-4BF5-99D4-821D305AC9F5}"/>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ROBOT</a:t>
            </a:r>
            <a:endParaRPr lang="en-US" dirty="0"/>
          </a:p>
        </p:txBody>
      </p:sp>
      <p:sp>
        <p:nvSpPr>
          <p:cNvPr id="16" name="Rectangle 1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CasellaDiTesto 5">
            <a:extLst>
              <a:ext uri="{FF2B5EF4-FFF2-40B4-BE49-F238E27FC236}">
                <a16:creationId xmlns:a16="http://schemas.microsoft.com/office/drawing/2014/main" id="{4E36A69D-D1CC-41FA-BB0D-85B6B9EE83E8}"/>
              </a:ext>
            </a:extLst>
          </p:cNvPr>
          <p:cNvSpPr txBox="1"/>
          <p:nvPr/>
        </p:nvSpPr>
        <p:spPr>
          <a:xfrm>
            <a:off x="1451581" y="2015732"/>
            <a:ext cx="4172212"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Robot utilizzato: Denso VP 6242</a:t>
            </a:r>
          </a:p>
          <a:p>
            <a:pPr indent="-228600" defTabSz="914400">
              <a:lnSpc>
                <a:spcPct val="120000"/>
              </a:lnSpc>
              <a:spcAft>
                <a:spcPts val="600"/>
              </a:spcAft>
              <a:buClr>
                <a:schemeClr val="accent1"/>
              </a:buClr>
              <a:buSzPct val="100000"/>
              <a:buFont typeface="Arial" panose="020B0604020202020204" pitchFamily="34" charset="0"/>
              <a:buChar char="•"/>
            </a:pPr>
            <a:r>
              <a:rPr lang="en-US"/>
              <a:t>Mansioni: Pick &amp; Place</a:t>
            </a:r>
          </a:p>
          <a:p>
            <a:pPr indent="-228600" defTabSz="914400">
              <a:lnSpc>
                <a:spcPct val="120000"/>
              </a:lnSpc>
              <a:spcAft>
                <a:spcPts val="600"/>
              </a:spcAft>
              <a:buClr>
                <a:schemeClr val="accent1"/>
              </a:buClr>
              <a:buSzPct val="100000"/>
              <a:buFont typeface="Arial" panose="020B0604020202020204" pitchFamily="34" charset="0"/>
              <a:buChar char="•"/>
            </a:pPr>
            <a:r>
              <a:rPr lang="en-US"/>
              <a:t>Intervalli di movimentazione dei giunti dati</a:t>
            </a:r>
          </a:p>
        </p:txBody>
      </p:sp>
      <p:pic>
        <p:nvPicPr>
          <p:cNvPr id="7" name="Immagine 6">
            <a:extLst>
              <a:ext uri="{FF2B5EF4-FFF2-40B4-BE49-F238E27FC236}">
                <a16:creationId xmlns:a16="http://schemas.microsoft.com/office/drawing/2014/main" id="{334D7EF1-04B0-4E18-9D47-750F2943BF6F}"/>
              </a:ext>
            </a:extLst>
          </p:cNvPr>
          <p:cNvPicPr/>
          <p:nvPr/>
        </p:nvPicPr>
        <p:blipFill>
          <a:blip r:embed="rId2">
            <a:extLst>
              <a:ext uri="{28A0092B-C50C-407E-A947-70E740481C1C}">
                <a14:useLocalDpi xmlns:a14="http://schemas.microsoft.com/office/drawing/2010/main" val="0"/>
              </a:ext>
            </a:extLst>
          </a:blip>
          <a:stretch>
            <a:fillRect/>
          </a:stretch>
        </p:blipFill>
        <p:spPr>
          <a:xfrm>
            <a:off x="6163893" y="805583"/>
            <a:ext cx="4821477" cy="4660762"/>
          </a:xfrm>
          <a:prstGeom prst="rect">
            <a:avLst/>
          </a:prstGeom>
        </p:spPr>
      </p:pic>
      <p:pic>
        <p:nvPicPr>
          <p:cNvPr id="18" name="Picture 1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24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screenshot&#10;&#10;Descrizione generata automaticamente">
            <a:extLst>
              <a:ext uri="{FF2B5EF4-FFF2-40B4-BE49-F238E27FC236}">
                <a16:creationId xmlns:a16="http://schemas.microsoft.com/office/drawing/2014/main" id="{EC316714-BE5C-4624-8B53-4B099EFE5319}"/>
              </a:ext>
            </a:extLst>
          </p:cNvPr>
          <p:cNvPicPr/>
          <p:nvPr/>
        </p:nvPicPr>
        <p:blipFill>
          <a:blip r:embed="rId2">
            <a:extLst>
              <a:ext uri="{28A0092B-C50C-407E-A947-70E740481C1C}">
                <a14:useLocalDpi xmlns:a14="http://schemas.microsoft.com/office/drawing/2010/main" val="0"/>
              </a:ext>
            </a:extLst>
          </a:blip>
          <a:stretch>
            <a:fillRect/>
          </a:stretch>
        </p:blipFill>
        <p:spPr>
          <a:xfrm>
            <a:off x="388307" y="425915"/>
            <a:ext cx="6325644" cy="3582414"/>
          </a:xfrm>
          <a:prstGeom prst="rect">
            <a:avLst/>
          </a:prstGeom>
        </p:spPr>
      </p:pic>
      <p:pic>
        <p:nvPicPr>
          <p:cNvPr id="3" name="Immagine 2">
            <a:extLst>
              <a:ext uri="{FF2B5EF4-FFF2-40B4-BE49-F238E27FC236}">
                <a16:creationId xmlns:a16="http://schemas.microsoft.com/office/drawing/2014/main" id="{EFF1E0AF-01E6-4C2C-860A-9E654D7152F4}"/>
              </a:ext>
            </a:extLst>
          </p:cNvPr>
          <p:cNvPicPr/>
          <p:nvPr/>
        </p:nvPicPr>
        <p:blipFill>
          <a:blip r:embed="rId3">
            <a:extLst>
              <a:ext uri="{28A0092B-C50C-407E-A947-70E740481C1C}">
                <a14:useLocalDpi xmlns:a14="http://schemas.microsoft.com/office/drawing/2010/main" val="0"/>
              </a:ext>
            </a:extLst>
          </a:blip>
          <a:stretch>
            <a:fillRect/>
          </a:stretch>
        </p:blipFill>
        <p:spPr>
          <a:xfrm>
            <a:off x="7290149" y="425915"/>
            <a:ext cx="4221270" cy="3582414"/>
          </a:xfrm>
          <a:prstGeom prst="rect">
            <a:avLst/>
          </a:prstGeom>
        </p:spPr>
      </p:pic>
      <p:sp>
        <p:nvSpPr>
          <p:cNvPr id="5" name="CasellaDiTesto 4">
            <a:extLst>
              <a:ext uri="{FF2B5EF4-FFF2-40B4-BE49-F238E27FC236}">
                <a16:creationId xmlns:a16="http://schemas.microsoft.com/office/drawing/2014/main" id="{1CFA4390-16A8-416F-AD77-011BE720F60A}"/>
              </a:ext>
            </a:extLst>
          </p:cNvPr>
          <p:cNvSpPr txBox="1"/>
          <p:nvPr/>
        </p:nvSpPr>
        <p:spPr>
          <a:xfrm>
            <a:off x="388307" y="4421688"/>
            <a:ext cx="11123112" cy="1477328"/>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Nella figura a sinistra vengono inizialmente i punti della traiettoria e attraverso le relazioni riportate vengono calcolati il vettore spostamento e il versore che ne definisce la direzione;  viene utilizzata l’ascissa curvilinea e vengono assegnate le leggi di moto a posizione e orientamento.</a:t>
            </a:r>
          </a:p>
          <a:p>
            <a:pPr marL="285750" indent="-285750">
              <a:buClr>
                <a:srgbClr val="C00000"/>
              </a:buClr>
              <a:buFont typeface="Arial" panose="020B0604020202020204" pitchFamily="34" charset="0"/>
              <a:buChar char="•"/>
            </a:pPr>
            <a:r>
              <a:rPr lang="it-IT" dirty="0"/>
              <a:t>La figura di destra mostra invece il passaggio dallo spazio di lavoro allo spazio dei giunti attraverso cinematica inversa.</a:t>
            </a:r>
          </a:p>
        </p:txBody>
      </p:sp>
    </p:spTree>
    <p:extLst>
      <p:ext uri="{BB962C8B-B14F-4D97-AF65-F5344CB8AC3E}">
        <p14:creationId xmlns:p14="http://schemas.microsoft.com/office/powerpoint/2010/main" val="723609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05008ED-C2F1-4C04-B069-D05D59DB1731}"/>
              </a:ext>
            </a:extLst>
          </p:cNvPr>
          <p:cNvSpPr txBox="1"/>
          <p:nvPr/>
        </p:nvSpPr>
        <p:spPr>
          <a:xfrm>
            <a:off x="463463" y="313151"/>
            <a:ext cx="11085534"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Anche in questo caso, come nel tratto precedente, viene calcolata la figura per passare dal punto iniziale a quello finale, tenendo sempre in considerazione le figure calcolate fino ad ora.</a:t>
            </a:r>
          </a:p>
          <a:p>
            <a:pPr marL="285750" indent="-285750">
              <a:buClr>
                <a:srgbClr val="C00000"/>
              </a:buClr>
              <a:buFont typeface="Arial" panose="020B0604020202020204" pitchFamily="34" charset="0"/>
              <a:buChar char="•"/>
            </a:pPr>
            <a:endParaRPr lang="it-IT" dirty="0"/>
          </a:p>
        </p:txBody>
      </p:sp>
      <p:pic>
        <p:nvPicPr>
          <p:cNvPr id="3" name="Immagine 2" descr="Immagine che contiene screenshot&#10;&#10;Descrizione generata automaticamente">
            <a:extLst>
              <a:ext uri="{FF2B5EF4-FFF2-40B4-BE49-F238E27FC236}">
                <a16:creationId xmlns:a16="http://schemas.microsoft.com/office/drawing/2014/main" id="{9292225A-9334-423E-97A5-C64A11ED894B}"/>
              </a:ext>
            </a:extLst>
          </p:cNvPr>
          <p:cNvPicPr/>
          <p:nvPr/>
        </p:nvPicPr>
        <p:blipFill>
          <a:blip r:embed="rId2">
            <a:extLst>
              <a:ext uri="{28A0092B-C50C-407E-A947-70E740481C1C}">
                <a14:useLocalDpi xmlns:a14="http://schemas.microsoft.com/office/drawing/2010/main" val="0"/>
              </a:ext>
            </a:extLst>
          </a:blip>
          <a:stretch>
            <a:fillRect/>
          </a:stretch>
        </p:blipFill>
        <p:spPr>
          <a:xfrm>
            <a:off x="2492679" y="1528175"/>
            <a:ext cx="7027101" cy="3294346"/>
          </a:xfrm>
          <a:prstGeom prst="rect">
            <a:avLst/>
          </a:prstGeom>
        </p:spPr>
      </p:pic>
    </p:spTree>
    <p:extLst>
      <p:ext uri="{BB962C8B-B14F-4D97-AF65-F5344CB8AC3E}">
        <p14:creationId xmlns:p14="http://schemas.microsoft.com/office/powerpoint/2010/main" val="152400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4B08992-20B6-45A9-A99A-336A66F5EB2C}"/>
              </a:ext>
            </a:extLst>
          </p:cNvPr>
          <p:cNvSpPr txBox="1"/>
          <p:nvPr/>
        </p:nvSpPr>
        <p:spPr>
          <a:xfrm>
            <a:off x="663879" y="438411"/>
            <a:ext cx="10784910"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La traiettoria che andremo ad ottenere alla fine e il numero di figure saranno i seguenti:</a:t>
            </a:r>
          </a:p>
        </p:txBody>
      </p:sp>
      <p:pic>
        <p:nvPicPr>
          <p:cNvPr id="3" name="Immagine 2" descr="Immagine che contiene bianco, largo&#10;&#10;Descrizione generata automaticamente">
            <a:extLst>
              <a:ext uri="{FF2B5EF4-FFF2-40B4-BE49-F238E27FC236}">
                <a16:creationId xmlns:a16="http://schemas.microsoft.com/office/drawing/2014/main" id="{27ACCC2D-B386-4113-A95A-4953C63952DE}"/>
              </a:ext>
            </a:extLst>
          </p:cNvPr>
          <p:cNvPicPr/>
          <p:nvPr/>
        </p:nvPicPr>
        <p:blipFill>
          <a:blip r:embed="rId2">
            <a:extLst>
              <a:ext uri="{28A0092B-C50C-407E-A947-70E740481C1C}">
                <a14:useLocalDpi xmlns:a14="http://schemas.microsoft.com/office/drawing/2010/main" val="0"/>
              </a:ext>
            </a:extLst>
          </a:blip>
          <a:stretch>
            <a:fillRect/>
          </a:stretch>
        </p:blipFill>
        <p:spPr>
          <a:xfrm>
            <a:off x="663878" y="1252603"/>
            <a:ext cx="5010411" cy="3633722"/>
          </a:xfrm>
          <a:prstGeom prst="rect">
            <a:avLst/>
          </a:prstGeom>
        </p:spPr>
      </p:pic>
      <p:pic>
        <p:nvPicPr>
          <p:cNvPr id="4" name="Immagine 3">
            <a:extLst>
              <a:ext uri="{FF2B5EF4-FFF2-40B4-BE49-F238E27FC236}">
                <a16:creationId xmlns:a16="http://schemas.microsoft.com/office/drawing/2014/main" id="{7AB20A38-E96B-47F9-AC3A-B15A96421477}"/>
              </a:ext>
            </a:extLst>
          </p:cNvPr>
          <p:cNvPicPr/>
          <p:nvPr/>
        </p:nvPicPr>
        <p:blipFill>
          <a:blip r:embed="rId3">
            <a:extLst>
              <a:ext uri="{28A0092B-C50C-407E-A947-70E740481C1C}">
                <a14:useLocalDpi xmlns:a14="http://schemas.microsoft.com/office/drawing/2010/main" val="0"/>
              </a:ext>
            </a:extLst>
          </a:blip>
          <a:stretch>
            <a:fillRect/>
          </a:stretch>
        </p:blipFill>
        <p:spPr>
          <a:xfrm>
            <a:off x="7473081" y="2512056"/>
            <a:ext cx="2857500" cy="1114816"/>
          </a:xfrm>
          <a:prstGeom prst="rect">
            <a:avLst/>
          </a:prstGeom>
        </p:spPr>
      </p:pic>
    </p:spTree>
    <p:extLst>
      <p:ext uri="{BB962C8B-B14F-4D97-AF65-F5344CB8AC3E}">
        <p14:creationId xmlns:p14="http://schemas.microsoft.com/office/powerpoint/2010/main" val="1305095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32787D-617E-46E9-A559-A9BA68878262}"/>
              </a:ext>
            </a:extLst>
          </p:cNvPr>
          <p:cNvSpPr>
            <a:spLocks noGrp="1"/>
          </p:cNvSpPr>
          <p:nvPr>
            <p:ph type="title"/>
          </p:nvPr>
        </p:nvSpPr>
        <p:spPr/>
        <p:txBody>
          <a:bodyPr/>
          <a:lstStyle/>
          <a:p>
            <a:br>
              <a:rPr lang="it-IT" dirty="0"/>
            </a:br>
            <a:r>
              <a:rPr lang="it-IT" dirty="0"/>
              <a:t>Tratto iii</a:t>
            </a:r>
          </a:p>
        </p:txBody>
      </p:sp>
      <p:sp>
        <p:nvSpPr>
          <p:cNvPr id="3" name="Segnaposto contenuto 2">
            <a:extLst>
              <a:ext uri="{FF2B5EF4-FFF2-40B4-BE49-F238E27FC236}">
                <a16:creationId xmlns:a16="http://schemas.microsoft.com/office/drawing/2014/main" id="{FFDEDC04-4FF0-49AA-8A0D-76CDEC3E217B}"/>
              </a:ext>
            </a:extLst>
          </p:cNvPr>
          <p:cNvSpPr>
            <a:spLocks noGrp="1"/>
          </p:cNvSpPr>
          <p:nvPr>
            <p:ph idx="1"/>
          </p:nvPr>
        </p:nvSpPr>
        <p:spPr/>
        <p:txBody>
          <a:bodyPr/>
          <a:lstStyle/>
          <a:p>
            <a:r>
              <a:rPr lang="it-IT" dirty="0"/>
              <a:t>Questo tratto si preoccupa di portare la piramide dal punto di superamento dell’ostacolo fino al nuovo punto di appoggio sul banco di lavoro</a:t>
            </a:r>
          </a:p>
          <a:p>
            <a:endParaRPr lang="it-IT" dirty="0"/>
          </a:p>
          <a:p>
            <a:r>
              <a:rPr lang="it-IT" dirty="0"/>
              <a:t>Si è deciso di utilizzare una traiettoria punto a punto quindi come quella utilizzata nel primo tratto; l’analisi perciò sarà identica al tratto iniziale cambieranno esclusivamente il punto di partenza e il punto di arrivo.</a:t>
            </a:r>
          </a:p>
        </p:txBody>
      </p:sp>
    </p:spTree>
    <p:extLst>
      <p:ext uri="{BB962C8B-B14F-4D97-AF65-F5344CB8AC3E}">
        <p14:creationId xmlns:p14="http://schemas.microsoft.com/office/powerpoint/2010/main" val="911533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10;&#10;Descrizione generata automaticamente">
            <a:extLst>
              <a:ext uri="{FF2B5EF4-FFF2-40B4-BE49-F238E27FC236}">
                <a16:creationId xmlns:a16="http://schemas.microsoft.com/office/drawing/2014/main" id="{8493FA21-2161-4424-AAEE-9D1AB8F66357}"/>
              </a:ext>
            </a:extLst>
          </p:cNvPr>
          <p:cNvPicPr/>
          <p:nvPr/>
        </p:nvPicPr>
        <p:blipFill>
          <a:blip r:embed="rId2">
            <a:extLst>
              <a:ext uri="{28A0092B-C50C-407E-A947-70E740481C1C}">
                <a14:useLocalDpi xmlns:a14="http://schemas.microsoft.com/office/drawing/2010/main" val="0"/>
              </a:ext>
            </a:extLst>
          </a:blip>
          <a:stretch>
            <a:fillRect/>
          </a:stretch>
        </p:blipFill>
        <p:spPr>
          <a:xfrm>
            <a:off x="3052174" y="678451"/>
            <a:ext cx="6087650" cy="3315306"/>
          </a:xfrm>
          <a:prstGeom prst="rect">
            <a:avLst/>
          </a:prstGeom>
        </p:spPr>
      </p:pic>
      <p:sp>
        <p:nvSpPr>
          <p:cNvPr id="3" name="CasellaDiTesto 2">
            <a:extLst>
              <a:ext uri="{FF2B5EF4-FFF2-40B4-BE49-F238E27FC236}">
                <a16:creationId xmlns:a16="http://schemas.microsoft.com/office/drawing/2014/main" id="{86A43D24-16B8-47E8-9082-A6A2FB3A879E}"/>
              </a:ext>
            </a:extLst>
          </p:cNvPr>
          <p:cNvSpPr txBox="1"/>
          <p:nvPr/>
        </p:nvSpPr>
        <p:spPr>
          <a:xfrm>
            <a:off x="991643" y="4521896"/>
            <a:ext cx="10208713"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Il punto iniziale di questo tratto coincide con il punto finale della traiettoria lineare mentre il punto finale, che corrisponde al nuovo punto di appoggio della piramide, sarà posizionato lungo l’asse Y della terna nell’origine del robot, distante 33,75 cm da quest’ultimo.</a:t>
            </a:r>
          </a:p>
        </p:txBody>
      </p:sp>
    </p:spTree>
    <p:extLst>
      <p:ext uri="{BB962C8B-B14F-4D97-AF65-F5344CB8AC3E}">
        <p14:creationId xmlns:p14="http://schemas.microsoft.com/office/powerpoint/2010/main" val="815198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0CAE196-6242-494F-9055-D47182995757}"/>
              </a:ext>
            </a:extLst>
          </p:cNvPr>
          <p:cNvSpPr txBox="1"/>
          <p:nvPr/>
        </p:nvSpPr>
        <p:spPr>
          <a:xfrm>
            <a:off x="588723" y="325677"/>
            <a:ext cx="11073009"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La traiettoria che andremo ad ottenere alla fine e il numero di figure saranno i seguenti:</a:t>
            </a:r>
          </a:p>
          <a:p>
            <a:pPr>
              <a:buClr>
                <a:srgbClr val="C00000"/>
              </a:buClr>
            </a:pPr>
            <a:endParaRPr lang="it-IT" dirty="0"/>
          </a:p>
        </p:txBody>
      </p:sp>
      <p:pic>
        <p:nvPicPr>
          <p:cNvPr id="3" name="Immagine 2">
            <a:extLst>
              <a:ext uri="{FF2B5EF4-FFF2-40B4-BE49-F238E27FC236}">
                <a16:creationId xmlns:a16="http://schemas.microsoft.com/office/drawing/2014/main" id="{D218BAF4-D1D3-4C8E-8854-CFBC004E9CB4}"/>
              </a:ext>
            </a:extLst>
          </p:cNvPr>
          <p:cNvPicPr/>
          <p:nvPr/>
        </p:nvPicPr>
        <p:blipFill>
          <a:blip r:embed="rId2"/>
          <a:stretch>
            <a:fillRect/>
          </a:stretch>
        </p:blipFill>
        <p:spPr>
          <a:xfrm>
            <a:off x="729053" y="1447738"/>
            <a:ext cx="4832503" cy="3474991"/>
          </a:xfrm>
          <a:prstGeom prst="rect">
            <a:avLst/>
          </a:prstGeom>
        </p:spPr>
      </p:pic>
      <p:pic>
        <p:nvPicPr>
          <p:cNvPr id="4" name="Immagine 3">
            <a:extLst>
              <a:ext uri="{FF2B5EF4-FFF2-40B4-BE49-F238E27FC236}">
                <a16:creationId xmlns:a16="http://schemas.microsoft.com/office/drawing/2014/main" id="{BE0D18C6-191F-4185-AF3C-05944EA245A9}"/>
              </a:ext>
            </a:extLst>
          </p:cNvPr>
          <p:cNvPicPr/>
          <p:nvPr/>
        </p:nvPicPr>
        <p:blipFill>
          <a:blip r:embed="rId3">
            <a:extLst>
              <a:ext uri="{28A0092B-C50C-407E-A947-70E740481C1C}">
                <a14:useLocalDpi xmlns:a14="http://schemas.microsoft.com/office/drawing/2010/main" val="0"/>
              </a:ext>
            </a:extLst>
          </a:blip>
          <a:stretch>
            <a:fillRect/>
          </a:stretch>
        </p:blipFill>
        <p:spPr>
          <a:xfrm>
            <a:off x="7214992" y="2768252"/>
            <a:ext cx="3219189" cy="1105912"/>
          </a:xfrm>
          <a:prstGeom prst="rect">
            <a:avLst/>
          </a:prstGeom>
        </p:spPr>
      </p:pic>
    </p:spTree>
    <p:extLst>
      <p:ext uri="{BB962C8B-B14F-4D97-AF65-F5344CB8AC3E}">
        <p14:creationId xmlns:p14="http://schemas.microsoft.com/office/powerpoint/2010/main" val="3036849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963FBA-4DDB-45E8-B003-D1BB7F5C014B}"/>
              </a:ext>
            </a:extLst>
          </p:cNvPr>
          <p:cNvSpPr>
            <a:spLocks noGrp="1"/>
          </p:cNvSpPr>
          <p:nvPr>
            <p:ph type="title"/>
          </p:nvPr>
        </p:nvSpPr>
        <p:spPr/>
        <p:txBody>
          <a:bodyPr/>
          <a:lstStyle/>
          <a:p>
            <a:br>
              <a:rPr lang="it-IT" dirty="0"/>
            </a:br>
            <a:r>
              <a:rPr lang="it-IT" dirty="0"/>
              <a:t>tratto iv</a:t>
            </a:r>
          </a:p>
        </p:txBody>
      </p:sp>
      <p:sp>
        <p:nvSpPr>
          <p:cNvPr id="3" name="Segnaposto contenuto 2">
            <a:extLst>
              <a:ext uri="{FF2B5EF4-FFF2-40B4-BE49-F238E27FC236}">
                <a16:creationId xmlns:a16="http://schemas.microsoft.com/office/drawing/2014/main" id="{D33E1980-982C-41C9-8665-9FAA78CC1B82}"/>
              </a:ext>
            </a:extLst>
          </p:cNvPr>
          <p:cNvSpPr>
            <a:spLocks noGrp="1"/>
          </p:cNvSpPr>
          <p:nvPr>
            <p:ph idx="1"/>
          </p:nvPr>
        </p:nvSpPr>
        <p:spPr/>
        <p:txBody>
          <a:bodyPr/>
          <a:lstStyle/>
          <a:p>
            <a:r>
              <a:rPr lang="it-IT" dirty="0"/>
              <a:t>Questo tratto si preoccupa di portare il robot dal punto in cui è stata posizionata la piramide, fino alla posizione definita di riposo in cui sarà possibile ripetere una nuova traiettoria</a:t>
            </a:r>
          </a:p>
          <a:p>
            <a:endParaRPr lang="it-IT" dirty="0"/>
          </a:p>
          <a:p>
            <a:r>
              <a:rPr lang="it-IT" dirty="0"/>
              <a:t>Si è deciso di utilizzare una traiettoria punto a punto quindi come quella utilizzata nel primo tratto; l’analisi perciò sarà identica al tratto iniziale cambieranno esclusivamente il punto di partenza e il punto di arrivo.</a:t>
            </a:r>
          </a:p>
          <a:p>
            <a:pPr marL="0" indent="0">
              <a:buNone/>
            </a:pPr>
            <a:endParaRPr lang="it-IT" dirty="0"/>
          </a:p>
        </p:txBody>
      </p:sp>
    </p:spTree>
    <p:extLst>
      <p:ext uri="{BB962C8B-B14F-4D97-AF65-F5344CB8AC3E}">
        <p14:creationId xmlns:p14="http://schemas.microsoft.com/office/powerpoint/2010/main" val="2480985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51789D6F-49BA-4DBD-AB93-DDB927BCF60D}"/>
              </a:ext>
            </a:extLst>
          </p:cNvPr>
          <p:cNvPicPr/>
          <p:nvPr/>
        </p:nvPicPr>
        <p:blipFill>
          <a:blip r:embed="rId2">
            <a:extLst>
              <a:ext uri="{28A0092B-C50C-407E-A947-70E740481C1C}">
                <a14:useLocalDpi xmlns:a14="http://schemas.microsoft.com/office/drawing/2010/main" val="0"/>
              </a:ext>
            </a:extLst>
          </a:blip>
          <a:stretch>
            <a:fillRect/>
          </a:stretch>
        </p:blipFill>
        <p:spPr>
          <a:xfrm>
            <a:off x="3176391" y="617794"/>
            <a:ext cx="5839217" cy="3240222"/>
          </a:xfrm>
          <a:prstGeom prst="rect">
            <a:avLst/>
          </a:prstGeom>
        </p:spPr>
      </p:pic>
      <p:sp>
        <p:nvSpPr>
          <p:cNvPr id="4" name="CasellaDiTesto 3">
            <a:extLst>
              <a:ext uri="{FF2B5EF4-FFF2-40B4-BE49-F238E27FC236}">
                <a16:creationId xmlns:a16="http://schemas.microsoft.com/office/drawing/2014/main" id="{38DC3671-8111-47ED-B441-1BDB83EF6D6E}"/>
              </a:ext>
            </a:extLst>
          </p:cNvPr>
          <p:cNvSpPr txBox="1"/>
          <p:nvPr/>
        </p:nvSpPr>
        <p:spPr>
          <a:xfrm>
            <a:off x="897697" y="4597052"/>
            <a:ext cx="10396603"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Il punto iniziale di questo tratto coincide con il punto finale del tratto di appoggio della piramide, mentre il punto finale coincide con il punto iniziale del tratto iniziale.</a:t>
            </a:r>
          </a:p>
        </p:txBody>
      </p:sp>
    </p:spTree>
    <p:extLst>
      <p:ext uri="{BB962C8B-B14F-4D97-AF65-F5344CB8AC3E}">
        <p14:creationId xmlns:p14="http://schemas.microsoft.com/office/powerpoint/2010/main" val="290421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531D22D-84A0-456B-8352-40067466BFC6}"/>
              </a:ext>
            </a:extLst>
          </p:cNvPr>
          <p:cNvSpPr txBox="1"/>
          <p:nvPr/>
        </p:nvSpPr>
        <p:spPr>
          <a:xfrm>
            <a:off x="588723" y="325677"/>
            <a:ext cx="11073009"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La traiettoria che andremo ad ottenere alla fine e il numero di figure saranno i seguenti:</a:t>
            </a:r>
          </a:p>
          <a:p>
            <a:pPr>
              <a:buClr>
                <a:srgbClr val="C00000"/>
              </a:buClr>
            </a:pPr>
            <a:endParaRPr lang="it-IT" dirty="0"/>
          </a:p>
        </p:txBody>
      </p:sp>
      <p:pic>
        <p:nvPicPr>
          <p:cNvPr id="5" name="Immagine 4">
            <a:extLst>
              <a:ext uri="{FF2B5EF4-FFF2-40B4-BE49-F238E27FC236}">
                <a16:creationId xmlns:a16="http://schemas.microsoft.com/office/drawing/2014/main" id="{DE1DFA07-C868-4FE7-BED7-74304555BD8B}"/>
              </a:ext>
            </a:extLst>
          </p:cNvPr>
          <p:cNvPicPr/>
          <p:nvPr/>
        </p:nvPicPr>
        <p:blipFill>
          <a:blip r:embed="rId2"/>
          <a:stretch>
            <a:fillRect/>
          </a:stretch>
        </p:blipFill>
        <p:spPr>
          <a:xfrm>
            <a:off x="751561" y="1265129"/>
            <a:ext cx="4919032" cy="3883068"/>
          </a:xfrm>
          <a:prstGeom prst="rect">
            <a:avLst/>
          </a:prstGeom>
        </p:spPr>
      </p:pic>
      <p:pic>
        <p:nvPicPr>
          <p:cNvPr id="6" name="Immagine 5">
            <a:extLst>
              <a:ext uri="{FF2B5EF4-FFF2-40B4-BE49-F238E27FC236}">
                <a16:creationId xmlns:a16="http://schemas.microsoft.com/office/drawing/2014/main" id="{C1D1C95B-67F3-4964-A00B-43EC77EC747D}"/>
              </a:ext>
            </a:extLst>
          </p:cNvPr>
          <p:cNvPicPr/>
          <p:nvPr/>
        </p:nvPicPr>
        <p:blipFill>
          <a:blip r:embed="rId3">
            <a:extLst>
              <a:ext uri="{28A0092B-C50C-407E-A947-70E740481C1C}">
                <a14:useLocalDpi xmlns:a14="http://schemas.microsoft.com/office/drawing/2010/main" val="0"/>
              </a:ext>
            </a:extLst>
          </a:blip>
          <a:stretch>
            <a:fillRect/>
          </a:stretch>
        </p:blipFill>
        <p:spPr>
          <a:xfrm>
            <a:off x="7214992" y="2329840"/>
            <a:ext cx="3174113" cy="1810011"/>
          </a:xfrm>
          <a:prstGeom prst="rect">
            <a:avLst/>
          </a:prstGeom>
        </p:spPr>
      </p:pic>
    </p:spTree>
    <p:extLst>
      <p:ext uri="{BB962C8B-B14F-4D97-AF65-F5344CB8AC3E}">
        <p14:creationId xmlns:p14="http://schemas.microsoft.com/office/powerpoint/2010/main" val="58244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EB7555-2698-4EBD-9841-5F9FA0E06FDB}"/>
              </a:ext>
            </a:extLst>
          </p:cNvPr>
          <p:cNvSpPr>
            <a:spLocks noGrp="1"/>
          </p:cNvSpPr>
          <p:nvPr>
            <p:ph type="title"/>
          </p:nvPr>
        </p:nvSpPr>
        <p:spPr/>
        <p:txBody>
          <a:bodyPr/>
          <a:lstStyle/>
          <a:p>
            <a:br>
              <a:rPr lang="it-IT" dirty="0"/>
            </a:br>
            <a:r>
              <a:rPr lang="it-IT" dirty="0"/>
              <a:t>Simulazione</a:t>
            </a:r>
          </a:p>
        </p:txBody>
      </p:sp>
      <p:sp>
        <p:nvSpPr>
          <p:cNvPr id="3" name="Segnaposto contenuto 2">
            <a:extLst>
              <a:ext uri="{FF2B5EF4-FFF2-40B4-BE49-F238E27FC236}">
                <a16:creationId xmlns:a16="http://schemas.microsoft.com/office/drawing/2014/main" id="{21009169-0B0D-4770-827A-1FE927CD2378}"/>
              </a:ext>
            </a:extLst>
          </p:cNvPr>
          <p:cNvSpPr>
            <a:spLocks noGrp="1"/>
          </p:cNvSpPr>
          <p:nvPr>
            <p:ph idx="1"/>
          </p:nvPr>
        </p:nvSpPr>
        <p:spPr/>
        <p:txBody>
          <a:bodyPr/>
          <a:lstStyle/>
          <a:p>
            <a:r>
              <a:rPr lang="it-IT" dirty="0"/>
              <a:t>Per quanto riguarda la fase di simulazione della traiettoria del manipolatore, si è scelto di lavorare utilizzando il software Adams, al quale è possibile passare le rotazioni ai giunti che vengono calcolate in </a:t>
            </a:r>
            <a:r>
              <a:rPr lang="it-IT" dirty="0" err="1"/>
              <a:t>Matlab</a:t>
            </a:r>
            <a:r>
              <a:rPr lang="it-IT" dirty="0"/>
              <a:t>.</a:t>
            </a:r>
          </a:p>
          <a:p>
            <a:endParaRPr lang="it-IT" dirty="0"/>
          </a:p>
          <a:p>
            <a:r>
              <a:rPr lang="it-IT" dirty="0"/>
              <a:t>La scelta dell’utilizzo di questo software piuttosto che </a:t>
            </a:r>
            <a:r>
              <a:rPr lang="it-IT" dirty="0" err="1"/>
              <a:t>Matlab</a:t>
            </a:r>
            <a:r>
              <a:rPr lang="it-IT" dirty="0"/>
              <a:t>, è dovuta al fatto che risulta essere più adatto a questo tipo di lavoro in quanto consente di avere una visione più chiara del movimento del robot.</a:t>
            </a:r>
          </a:p>
        </p:txBody>
      </p:sp>
    </p:spTree>
    <p:extLst>
      <p:ext uri="{BB962C8B-B14F-4D97-AF65-F5344CB8AC3E}">
        <p14:creationId xmlns:p14="http://schemas.microsoft.com/office/powerpoint/2010/main" val="52632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D10B8D-951D-4B96-A8B2-E261222394D4}"/>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END-EFFECTOR</a:t>
            </a:r>
          </a:p>
        </p:txBody>
      </p:sp>
      <p:pic>
        <p:nvPicPr>
          <p:cNvPr id="5" name="Immagine 4" descr="Immagine che contiene tavolo, uomo, cavalcando&#10;&#10;Descrizione generata automaticamente">
            <a:extLst>
              <a:ext uri="{FF2B5EF4-FFF2-40B4-BE49-F238E27FC236}">
                <a16:creationId xmlns:a16="http://schemas.microsoft.com/office/drawing/2014/main" id="{8A85D20F-4C25-4BE3-927E-3AD359B5A279}"/>
              </a:ext>
            </a:extLst>
          </p:cNvPr>
          <p:cNvPicPr/>
          <p:nvPr/>
        </p:nvPicPr>
        <p:blipFill>
          <a:blip r:embed="rId2"/>
          <a:stretch>
            <a:fillRect/>
          </a:stretch>
        </p:blipFill>
        <p:spPr>
          <a:xfrm>
            <a:off x="1450462" y="2421045"/>
            <a:ext cx="2926098" cy="2639990"/>
          </a:xfrm>
          <a:prstGeom prst="rect">
            <a:avLst/>
          </a:prstGeom>
        </p:spPr>
      </p:pic>
      <p:sp>
        <p:nvSpPr>
          <p:cNvPr id="4" name="CasellaDiTesto 3">
            <a:extLst>
              <a:ext uri="{FF2B5EF4-FFF2-40B4-BE49-F238E27FC236}">
                <a16:creationId xmlns:a16="http://schemas.microsoft.com/office/drawing/2014/main" id="{63171DC1-5594-49DF-BA54-42E3586DA4BC}"/>
              </a:ext>
            </a:extLst>
          </p:cNvPr>
          <p:cNvSpPr txBox="1"/>
          <p:nvPr/>
        </p:nvSpPr>
        <p:spPr>
          <a:xfrm>
            <a:off x="4859070" y="2015734"/>
            <a:ext cx="6195784"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L’End-Effector utilizzato è una ventosa con pompa a vuoto, necessaria ad afferrare l’oggetto da spostare.</a:t>
            </a:r>
          </a:p>
          <a:p>
            <a:pPr indent="-228600" defTabSz="914400">
              <a:lnSpc>
                <a:spcPct val="120000"/>
              </a:lnSpc>
              <a:spcAft>
                <a:spcPts val="600"/>
              </a:spcAft>
              <a:buClr>
                <a:schemeClr val="accent1"/>
              </a:buClr>
              <a:buSzPct val="100000"/>
              <a:buFont typeface="Arial" panose="020B0604020202020204" pitchFamily="34" charset="0"/>
              <a:buChar char="•"/>
            </a:pPr>
            <a:endParaRPr lang="en-US"/>
          </a:p>
          <a:p>
            <a:pPr marL="285750" indent="-228600" defTabSz="914400">
              <a:lnSpc>
                <a:spcPct val="120000"/>
              </a:lnSpc>
              <a:spcAft>
                <a:spcPts val="600"/>
              </a:spcAft>
              <a:buClr>
                <a:schemeClr val="accent1"/>
              </a:buClr>
              <a:buSzPct val="100000"/>
              <a:buFont typeface="Arial" panose="020B0604020202020204" pitchFamily="34" charset="0"/>
              <a:buChar char="•"/>
            </a:pPr>
            <a:r>
              <a:rPr lang="en-US"/>
              <a:t>Pompa a vuoto Piab 3010 con elettrovallvola di comando esterna;</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a:t>Pressione di 0,7 bar;</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a:t>Pressione dell’impianto di aria compressa di 2,6 bar;</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a:t>Alimentatore da laboratorio per alimentare il relè.</a:t>
            </a:r>
            <a:endParaRPr lang="en-US" dirty="0"/>
          </a:p>
        </p:txBody>
      </p:sp>
    </p:spTree>
    <p:extLst>
      <p:ext uri="{BB962C8B-B14F-4D97-AF65-F5344CB8AC3E}">
        <p14:creationId xmlns:p14="http://schemas.microsoft.com/office/powerpoint/2010/main" val="1853411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6636ACB-50DF-466E-AE11-FA4E6B64F78A}"/>
              </a:ext>
            </a:extLst>
          </p:cNvPr>
          <p:cNvSpPr txBox="1"/>
          <p:nvPr/>
        </p:nvSpPr>
        <p:spPr>
          <a:xfrm>
            <a:off x="651353" y="288099"/>
            <a:ext cx="10734806"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it-IT" dirty="0"/>
              <a:t>Per poter effettuare la simulazione del comportamento del manipolatore in Adams è stato necessario seguire due passaggi:</a:t>
            </a:r>
          </a:p>
        </p:txBody>
      </p:sp>
      <p:pic>
        <p:nvPicPr>
          <p:cNvPr id="3" name="Immagine 2">
            <a:extLst>
              <a:ext uri="{FF2B5EF4-FFF2-40B4-BE49-F238E27FC236}">
                <a16:creationId xmlns:a16="http://schemas.microsoft.com/office/drawing/2014/main" id="{924CB5CD-A2F8-4423-88D0-859C002C1A10}"/>
              </a:ext>
            </a:extLst>
          </p:cNvPr>
          <p:cNvPicPr/>
          <p:nvPr/>
        </p:nvPicPr>
        <p:blipFill>
          <a:blip r:embed="rId2"/>
          <a:stretch>
            <a:fillRect/>
          </a:stretch>
        </p:blipFill>
        <p:spPr>
          <a:xfrm>
            <a:off x="936515" y="1228789"/>
            <a:ext cx="3705225" cy="3248025"/>
          </a:xfrm>
          <a:prstGeom prst="rect">
            <a:avLst/>
          </a:prstGeom>
        </p:spPr>
      </p:pic>
      <p:pic>
        <p:nvPicPr>
          <p:cNvPr id="4" name="Immagine 3" descr="Immagine che contiene nero, donna, aria, blu&#10;&#10;Descrizione generata automaticamente">
            <a:extLst>
              <a:ext uri="{FF2B5EF4-FFF2-40B4-BE49-F238E27FC236}">
                <a16:creationId xmlns:a16="http://schemas.microsoft.com/office/drawing/2014/main" id="{8884671A-2BC8-422E-95A7-691A96EDF17A}"/>
              </a:ext>
            </a:extLst>
          </p:cNvPr>
          <p:cNvPicPr/>
          <p:nvPr/>
        </p:nvPicPr>
        <p:blipFill>
          <a:blip r:embed="rId3">
            <a:extLst>
              <a:ext uri="{28A0092B-C50C-407E-A947-70E740481C1C}">
                <a14:useLocalDpi xmlns:a14="http://schemas.microsoft.com/office/drawing/2010/main" val="0"/>
              </a:ext>
            </a:extLst>
          </a:blip>
          <a:stretch>
            <a:fillRect/>
          </a:stretch>
        </p:blipFill>
        <p:spPr>
          <a:xfrm>
            <a:off x="6568596" y="1228788"/>
            <a:ext cx="4053475" cy="3248025"/>
          </a:xfrm>
          <a:prstGeom prst="rect">
            <a:avLst/>
          </a:prstGeom>
        </p:spPr>
      </p:pic>
      <p:sp>
        <p:nvSpPr>
          <p:cNvPr id="5" name="CasellaDiTesto 4">
            <a:extLst>
              <a:ext uri="{FF2B5EF4-FFF2-40B4-BE49-F238E27FC236}">
                <a16:creationId xmlns:a16="http://schemas.microsoft.com/office/drawing/2014/main" id="{DE4F2B97-8AE9-4C08-A256-2B63DD3EAF84}"/>
              </a:ext>
            </a:extLst>
          </p:cNvPr>
          <p:cNvSpPr txBox="1"/>
          <p:nvPr/>
        </p:nvSpPr>
        <p:spPr>
          <a:xfrm>
            <a:off x="651353" y="4696017"/>
            <a:ext cx="4509370" cy="369332"/>
          </a:xfrm>
          <a:prstGeom prst="rect">
            <a:avLst/>
          </a:prstGeom>
          <a:noFill/>
        </p:spPr>
        <p:txBody>
          <a:bodyPr wrap="square" rtlCol="0">
            <a:spAutoFit/>
          </a:bodyPr>
          <a:lstStyle/>
          <a:p>
            <a:pPr marL="342900" indent="-342900">
              <a:buClr>
                <a:srgbClr val="C00000"/>
              </a:buClr>
              <a:buFont typeface="+mj-lt"/>
              <a:buAutoNum type="arabicPeriod"/>
            </a:pPr>
            <a:r>
              <a:rPr lang="it-IT" dirty="0"/>
              <a:t>Realizzare il modello CAD del robot.</a:t>
            </a:r>
          </a:p>
        </p:txBody>
      </p:sp>
      <p:sp>
        <p:nvSpPr>
          <p:cNvPr id="7" name="CasellaDiTesto 6">
            <a:extLst>
              <a:ext uri="{FF2B5EF4-FFF2-40B4-BE49-F238E27FC236}">
                <a16:creationId xmlns:a16="http://schemas.microsoft.com/office/drawing/2014/main" id="{4FA2355E-FE2F-406C-A4E6-4EA11A7694CA}"/>
              </a:ext>
            </a:extLst>
          </p:cNvPr>
          <p:cNvSpPr txBox="1"/>
          <p:nvPr/>
        </p:nvSpPr>
        <p:spPr>
          <a:xfrm>
            <a:off x="6465517" y="4696017"/>
            <a:ext cx="4509370" cy="369332"/>
          </a:xfrm>
          <a:prstGeom prst="rect">
            <a:avLst/>
          </a:prstGeom>
          <a:noFill/>
        </p:spPr>
        <p:txBody>
          <a:bodyPr wrap="square" rtlCol="0">
            <a:spAutoFit/>
          </a:bodyPr>
          <a:lstStyle/>
          <a:p>
            <a:pPr marL="342900" indent="-342900">
              <a:buClr>
                <a:srgbClr val="C00000"/>
              </a:buClr>
              <a:buFont typeface="+mj-lt"/>
              <a:buAutoNum type="arabicPeriod" startAt="2"/>
            </a:pPr>
            <a:r>
              <a:rPr lang="it-IT" dirty="0"/>
              <a:t>Completamento del modello in Adams.</a:t>
            </a:r>
          </a:p>
        </p:txBody>
      </p:sp>
    </p:spTree>
    <p:extLst>
      <p:ext uri="{BB962C8B-B14F-4D97-AF65-F5344CB8AC3E}">
        <p14:creationId xmlns:p14="http://schemas.microsoft.com/office/powerpoint/2010/main" val="4228775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517F9CE-4AC6-4F58-9346-BC2B0DBAEC42}"/>
              </a:ext>
            </a:extLst>
          </p:cNvPr>
          <p:cNvSpPr txBox="1"/>
          <p:nvPr/>
        </p:nvSpPr>
        <p:spPr>
          <a:xfrm>
            <a:off x="538619" y="1668442"/>
            <a:ext cx="11198269" cy="2585323"/>
          </a:xfrm>
          <a:prstGeom prst="rect">
            <a:avLst/>
          </a:prstGeom>
          <a:noFill/>
        </p:spPr>
        <p:txBody>
          <a:bodyPr wrap="square" rtlCol="0">
            <a:spAutoFit/>
          </a:bodyPr>
          <a:lstStyle/>
          <a:p>
            <a:r>
              <a:rPr lang="it-IT" dirty="0"/>
              <a:t>Con la fese di completamento del modello in Adams in particolare si intende l’aggiunta delle seguenti caratteristiche:</a:t>
            </a:r>
          </a:p>
          <a:p>
            <a:endParaRPr lang="it-IT" dirty="0"/>
          </a:p>
          <a:p>
            <a:pPr marL="285750" indent="-285750">
              <a:buClr>
                <a:srgbClr val="C00000"/>
              </a:buClr>
              <a:buFont typeface="Arial" panose="020B0604020202020204" pitchFamily="34" charset="0"/>
              <a:buChar char="•"/>
            </a:pPr>
            <a:r>
              <a:rPr lang="it-IT" dirty="0"/>
              <a:t>Individuazione delle terne di </a:t>
            </a:r>
            <a:r>
              <a:rPr lang="it-IT" dirty="0" err="1"/>
              <a:t>Denavit-Hartenberg</a:t>
            </a:r>
            <a:r>
              <a:rPr lang="it-IT" dirty="0"/>
              <a:t>, necessarie per individuare i punti in cui avverranno le rotazioni.</a:t>
            </a:r>
          </a:p>
          <a:p>
            <a:pPr marL="285750" indent="-285750">
              <a:buClr>
                <a:srgbClr val="C00000"/>
              </a:buClr>
              <a:buFont typeface="Arial" panose="020B0604020202020204" pitchFamily="34" charset="0"/>
              <a:buChar char="•"/>
            </a:pPr>
            <a:endParaRPr lang="it-IT" dirty="0"/>
          </a:p>
          <a:p>
            <a:pPr marL="285750" indent="-285750">
              <a:buClr>
                <a:srgbClr val="C00000"/>
              </a:buClr>
              <a:buFont typeface="Arial" panose="020B0604020202020204" pitchFamily="34" charset="0"/>
              <a:buChar char="•"/>
            </a:pPr>
            <a:r>
              <a:rPr lang="it-IT" dirty="0"/>
              <a:t>Creazione dei vincoli, in particolare si avranno sei cerniere in corrispondenza dei punti in cui si hanno le rotazioni dei giunti e un incastro tra la base e il terreno definito ‘ground’.</a:t>
            </a:r>
          </a:p>
          <a:p>
            <a:pPr marL="285750" indent="-285750">
              <a:buClr>
                <a:srgbClr val="C00000"/>
              </a:buClr>
              <a:buFont typeface="Arial" panose="020B0604020202020204" pitchFamily="34" charset="0"/>
              <a:buChar char="•"/>
            </a:pPr>
            <a:endParaRPr lang="it-IT" dirty="0"/>
          </a:p>
          <a:p>
            <a:pPr marL="285750" indent="-285750">
              <a:buClr>
                <a:srgbClr val="C00000"/>
              </a:buClr>
              <a:buFont typeface="Arial" panose="020B0604020202020204" pitchFamily="34" charset="0"/>
              <a:buChar char="•"/>
            </a:pPr>
            <a:r>
              <a:rPr lang="it-IT" dirty="0"/>
              <a:t>Assegnazione dei Motion, cioè la possibilità di compiere un movimento relativo tra due corpi. Sono state assegnate rotazioni relative tra i vari corpi in corrispondenza dei giunti.</a:t>
            </a:r>
          </a:p>
        </p:txBody>
      </p:sp>
    </p:spTree>
    <p:extLst>
      <p:ext uri="{BB962C8B-B14F-4D97-AF65-F5344CB8AC3E}">
        <p14:creationId xmlns:p14="http://schemas.microsoft.com/office/powerpoint/2010/main" val="1689259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0BD8BD-DC99-44E6-A110-DED52E73C2BC}"/>
              </a:ext>
            </a:extLst>
          </p:cNvPr>
          <p:cNvSpPr>
            <a:spLocks noGrp="1"/>
          </p:cNvSpPr>
          <p:nvPr>
            <p:ph type="title"/>
          </p:nvPr>
        </p:nvSpPr>
        <p:spPr/>
        <p:txBody>
          <a:bodyPr/>
          <a:lstStyle/>
          <a:p>
            <a:br>
              <a:rPr lang="it-IT" dirty="0"/>
            </a:br>
            <a:r>
              <a:rPr lang="it-IT" dirty="0"/>
              <a:t>Simulazione traiettoria</a:t>
            </a:r>
          </a:p>
        </p:txBody>
      </p:sp>
      <p:sp>
        <p:nvSpPr>
          <p:cNvPr id="3" name="Segnaposto contenuto 2">
            <a:extLst>
              <a:ext uri="{FF2B5EF4-FFF2-40B4-BE49-F238E27FC236}">
                <a16:creationId xmlns:a16="http://schemas.microsoft.com/office/drawing/2014/main" id="{94848602-85A4-4E1C-B8CF-902529430377}"/>
              </a:ext>
            </a:extLst>
          </p:cNvPr>
          <p:cNvSpPr>
            <a:spLocks noGrp="1"/>
          </p:cNvSpPr>
          <p:nvPr>
            <p:ph idx="1"/>
          </p:nvPr>
        </p:nvSpPr>
        <p:spPr/>
        <p:txBody>
          <a:bodyPr/>
          <a:lstStyle/>
          <a:p>
            <a:r>
              <a:rPr lang="it-IT" dirty="0"/>
              <a:t>Una volta ultimato il modello in Adams è stato necessario importare da </a:t>
            </a:r>
            <a:r>
              <a:rPr lang="it-IT" dirty="0" err="1"/>
              <a:t>Matlab</a:t>
            </a:r>
            <a:r>
              <a:rPr lang="it-IT" dirty="0"/>
              <a:t> le rotazioni ai giunti da imporre per poter eseguire la traiettoria.</a:t>
            </a:r>
          </a:p>
          <a:p>
            <a:r>
              <a:rPr lang="it-IT" dirty="0"/>
              <a:t>La prima simulazione che è stata eseguita riguardava esclusivamente la fase di ‘</a:t>
            </a:r>
            <a:r>
              <a:rPr lang="it-IT" dirty="0" err="1"/>
              <a:t>pick</a:t>
            </a:r>
            <a:r>
              <a:rPr lang="it-IT" dirty="0"/>
              <a:t>’ quindi il robot che afferra la piramide; una volta verificata la correttezza di questo primo tratto abbiamo esteso la traiettoria agli altri tratti e verificato che i calcoli in </a:t>
            </a:r>
            <a:r>
              <a:rPr lang="it-IT" dirty="0" err="1"/>
              <a:t>Matlab</a:t>
            </a:r>
            <a:r>
              <a:rPr lang="it-IT" dirty="0"/>
              <a:t> siano corretti.</a:t>
            </a:r>
          </a:p>
          <a:p>
            <a:r>
              <a:rPr lang="it-IT" dirty="0"/>
              <a:t>Di seguito viene proposta un’animazione della traiettoria completa del manipolatore.</a:t>
            </a:r>
          </a:p>
        </p:txBody>
      </p:sp>
    </p:spTree>
    <p:extLst>
      <p:ext uri="{BB962C8B-B14F-4D97-AF65-F5344CB8AC3E}">
        <p14:creationId xmlns:p14="http://schemas.microsoft.com/office/powerpoint/2010/main" val="394801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8A82ED-48FF-48C7-9437-7ADF4C58AE8D}"/>
              </a:ext>
            </a:extLst>
          </p:cNvPr>
          <p:cNvSpPr>
            <a:spLocks noGrp="1"/>
          </p:cNvSpPr>
          <p:nvPr>
            <p:ph type="title"/>
          </p:nvPr>
        </p:nvSpPr>
        <p:spPr/>
        <p:txBody>
          <a:bodyPr/>
          <a:lstStyle/>
          <a:p>
            <a:r>
              <a:rPr lang="it-IT" dirty="0"/>
              <a:t>Traiettoria ‘PICK AND PLACE’</a:t>
            </a:r>
          </a:p>
        </p:txBody>
      </p:sp>
      <p:pic>
        <p:nvPicPr>
          <p:cNvPr id="4" name="DENSO_1">
            <a:hlinkClick r:id="" action="ppaction://media"/>
            <a:extLst>
              <a:ext uri="{FF2B5EF4-FFF2-40B4-BE49-F238E27FC236}">
                <a16:creationId xmlns:a16="http://schemas.microsoft.com/office/drawing/2014/main" id="{D51717DF-048F-4F61-819D-4F2F8BD53EC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574925" y="2016125"/>
            <a:ext cx="7356475" cy="3449638"/>
          </a:xfrm>
        </p:spPr>
      </p:pic>
    </p:spTree>
    <p:extLst>
      <p:ext uri="{BB962C8B-B14F-4D97-AF65-F5344CB8AC3E}">
        <p14:creationId xmlns:p14="http://schemas.microsoft.com/office/powerpoint/2010/main" val="377265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1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A76D08-3317-4EF7-85AA-769D232D7FD9}"/>
              </a:ext>
            </a:extLst>
          </p:cNvPr>
          <p:cNvSpPr>
            <a:spLocks noGrp="1"/>
          </p:cNvSpPr>
          <p:nvPr>
            <p:ph type="title"/>
          </p:nvPr>
        </p:nvSpPr>
        <p:spPr/>
        <p:txBody>
          <a:bodyPr/>
          <a:lstStyle/>
          <a:p>
            <a:r>
              <a:rPr lang="it-IT" altLang="it-IT" dirty="0"/>
              <a:t>SISTEMA DI VISIONE</a:t>
            </a:r>
            <a:endParaRPr lang="it-IT" dirty="0"/>
          </a:p>
        </p:txBody>
      </p:sp>
    </p:spTree>
    <p:extLst>
      <p:ext uri="{BB962C8B-B14F-4D97-AF65-F5344CB8AC3E}">
        <p14:creationId xmlns:p14="http://schemas.microsoft.com/office/powerpoint/2010/main" val="3146529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8">
            <a:extLst>
              <a:ext uri="{FF2B5EF4-FFF2-40B4-BE49-F238E27FC236}">
                <a16:creationId xmlns:a16="http://schemas.microsoft.com/office/drawing/2014/main" id="{9A9472E8-4A3C-41D4-8E24-8913A9EB9A23}"/>
              </a:ext>
            </a:extLst>
          </p:cNvPr>
          <p:cNvSpPr>
            <a:spLocks noGrp="1" noRot="1" noChangeAspect="1" noMove="1" noResize="1" noEditPoints="1" noAdjustHandles="1" noChangeArrowheads="1" noChangeShapeType="1" noTextEdit="1"/>
          </p:cNvSpPr>
          <p:nvPr/>
        </p:nvSpPr>
        <p:spPr>
          <a:xfrm flipV="1">
            <a:off x="0" y="0"/>
            <a:ext cx="4403725" cy="6858000"/>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dirty="0">
              <a:solidFill>
                <a:prstClr val="black"/>
              </a:solidFill>
            </a:endParaRPr>
          </a:p>
        </p:txBody>
      </p:sp>
      <p:grpSp>
        <p:nvGrpSpPr>
          <p:cNvPr id="3075" name="Group 10">
            <a:extLst>
              <a:ext uri="{FF2B5EF4-FFF2-40B4-BE49-F238E27FC236}">
                <a16:creationId xmlns:a16="http://schemas.microsoft.com/office/drawing/2014/main" id="{F5E16D26-CD8C-4945-90DD-36600FCBED15}"/>
              </a:ext>
            </a:extLst>
          </p:cNvPr>
          <p:cNvGrpSpPr>
            <a:grpSpLocks noGrp="1" noUngrp="1" noRot="1" noChangeAspect="1" noMove="1" noResize="1"/>
          </p:cNvGrpSpPr>
          <p:nvPr/>
        </p:nvGrpSpPr>
        <p:grpSpPr bwMode="auto">
          <a:xfrm>
            <a:off x="3314700" y="0"/>
            <a:ext cx="2436813" cy="6858000"/>
            <a:chOff x="1320800" y="0"/>
            <a:chExt cx="2436813" cy="6858001"/>
          </a:xfrm>
        </p:grpSpPr>
        <p:sp>
          <p:nvSpPr>
            <p:cNvPr id="3078" name="Freeform 6">
              <a:extLst>
                <a:ext uri="{FF2B5EF4-FFF2-40B4-BE49-F238E27FC236}">
                  <a16:creationId xmlns:a16="http://schemas.microsoft.com/office/drawing/2014/main" id="{916F4B50-6204-48AD-9C43-41B0A574E195}"/>
                </a:ext>
              </a:extLst>
            </p:cNvPr>
            <p:cNvSpPr>
              <a:spLocks/>
            </p:cNvSpPr>
            <p:nvPr/>
          </p:nvSpPr>
          <p:spPr bwMode="auto">
            <a:xfrm>
              <a:off x="1627188" y="0"/>
              <a:ext cx="1122363" cy="5329238"/>
            </a:xfrm>
            <a:custGeom>
              <a:avLst/>
              <a:gdLst>
                <a:gd name="T0" fmla="*/ 0 w 707"/>
                <a:gd name="T1" fmla="*/ 3330 h 3357"/>
                <a:gd name="T2" fmla="*/ 156 w 707"/>
                <a:gd name="T3" fmla="*/ 3357 h 3357"/>
                <a:gd name="T4" fmla="*/ 707 w 707"/>
                <a:gd name="T5" fmla="*/ 0 h 3357"/>
                <a:gd name="T6" fmla="*/ 547 w 707"/>
                <a:gd name="T7" fmla="*/ 0 h 3357"/>
                <a:gd name="T8" fmla="*/ 0 w 707"/>
                <a:gd name="T9" fmla="*/ 3330 h 3357"/>
              </a:gdLst>
              <a:ahLst/>
              <a:cxnLst>
                <a:cxn ang="0">
                  <a:pos x="T0" y="T1"/>
                </a:cxn>
                <a:cxn ang="0">
                  <a:pos x="T2" y="T3"/>
                </a:cxn>
                <a:cxn ang="0">
                  <a:pos x="T4" y="T5"/>
                </a:cxn>
                <a:cxn ang="0">
                  <a:pos x="T6" y="T7"/>
                </a:cxn>
                <a:cxn ang="0">
                  <a:pos x="T8" y="T9"/>
                </a:cxn>
              </a:cxnLst>
              <a:rect l="0" t="0" r="r" b="b"/>
              <a:pathLst>
                <a:path w="707" h="3357">
                  <a:moveTo>
                    <a:pt x="0" y="3330"/>
                  </a:moveTo>
                  <a:lnTo>
                    <a:pt x="156" y="3357"/>
                  </a:lnTo>
                  <a:lnTo>
                    <a:pt x="707" y="0"/>
                  </a:lnTo>
                  <a:lnTo>
                    <a:pt x="547" y="0"/>
                  </a:lnTo>
                  <a:lnTo>
                    <a:pt x="0" y="333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3079" name="Freeform 7">
              <a:extLst>
                <a:ext uri="{FF2B5EF4-FFF2-40B4-BE49-F238E27FC236}">
                  <a16:creationId xmlns:a16="http://schemas.microsoft.com/office/drawing/2014/main" id="{8F61998F-082F-48EE-B629-A5A8C9BED418}"/>
                </a:ext>
              </a:extLst>
            </p:cNvPr>
            <p:cNvSpPr>
              <a:spLocks/>
            </p:cNvSpPr>
            <p:nvPr/>
          </p:nvSpPr>
          <p:spPr bwMode="auto">
            <a:xfrm>
              <a:off x="1320800" y="0"/>
              <a:ext cx="1117600" cy="5276850"/>
            </a:xfrm>
            <a:custGeom>
              <a:avLst/>
              <a:gdLst>
                <a:gd name="T0" fmla="*/ 704 w 704"/>
                <a:gd name="T1" fmla="*/ 0 h 3324"/>
                <a:gd name="T2" fmla="*/ 545 w 704"/>
                <a:gd name="T3" fmla="*/ 0 h 3324"/>
                <a:gd name="T4" fmla="*/ 0 w 704"/>
                <a:gd name="T5" fmla="*/ 3300 h 3324"/>
                <a:gd name="T6" fmla="*/ 157 w 704"/>
                <a:gd name="T7" fmla="*/ 3324 h 3324"/>
                <a:gd name="T8" fmla="*/ 704 w 704"/>
                <a:gd name="T9" fmla="*/ 0 h 3324"/>
              </a:gdLst>
              <a:ahLst/>
              <a:cxnLst>
                <a:cxn ang="0">
                  <a:pos x="T0" y="T1"/>
                </a:cxn>
                <a:cxn ang="0">
                  <a:pos x="T2" y="T3"/>
                </a:cxn>
                <a:cxn ang="0">
                  <a:pos x="T4" y="T5"/>
                </a:cxn>
                <a:cxn ang="0">
                  <a:pos x="T6" y="T7"/>
                </a:cxn>
                <a:cxn ang="0">
                  <a:pos x="T8" y="T9"/>
                </a:cxn>
              </a:cxnLst>
              <a:rect l="0" t="0" r="r" b="b"/>
              <a:pathLst>
                <a:path w="704" h="3324">
                  <a:moveTo>
                    <a:pt x="704" y="0"/>
                  </a:moveTo>
                  <a:lnTo>
                    <a:pt x="545" y="0"/>
                  </a:lnTo>
                  <a:lnTo>
                    <a:pt x="0" y="3300"/>
                  </a:lnTo>
                  <a:lnTo>
                    <a:pt x="157" y="3324"/>
                  </a:lnTo>
                  <a:lnTo>
                    <a:pt x="704"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3080" name="Freeform 8">
              <a:extLst>
                <a:ext uri="{FF2B5EF4-FFF2-40B4-BE49-F238E27FC236}">
                  <a16:creationId xmlns:a16="http://schemas.microsoft.com/office/drawing/2014/main" id="{22BBC9B2-4AF0-4F03-B3C1-1D175CF1B51D}"/>
                </a:ext>
              </a:extLst>
            </p:cNvPr>
            <p:cNvSpPr>
              <a:spLocks/>
            </p:cNvSpPr>
            <p:nvPr/>
          </p:nvSpPr>
          <p:spPr bwMode="auto">
            <a:xfrm>
              <a:off x="1320800" y="5238750"/>
              <a:ext cx="1228725" cy="1619250"/>
            </a:xfrm>
            <a:custGeom>
              <a:avLst/>
              <a:gdLst>
                <a:gd name="T0" fmla="*/ 0 w 774"/>
                <a:gd name="T1" fmla="*/ 0 h 1020"/>
                <a:gd name="T2" fmla="*/ 740 w 774"/>
                <a:gd name="T3" fmla="*/ 1020 h 1020"/>
                <a:gd name="T4" fmla="*/ 774 w 774"/>
                <a:gd name="T5" fmla="*/ 1020 h 1020"/>
                <a:gd name="T6" fmla="*/ 0 w 774"/>
                <a:gd name="T7" fmla="*/ 0 h 1020"/>
              </a:gdLst>
              <a:ahLst/>
              <a:cxnLst>
                <a:cxn ang="0">
                  <a:pos x="T0" y="T1"/>
                </a:cxn>
                <a:cxn ang="0">
                  <a:pos x="T2" y="T3"/>
                </a:cxn>
                <a:cxn ang="0">
                  <a:pos x="T4" y="T5"/>
                </a:cxn>
                <a:cxn ang="0">
                  <a:pos x="T6" y="T7"/>
                </a:cxn>
              </a:cxnLst>
              <a:rect l="0" t="0" r="r" b="b"/>
              <a:pathLst>
                <a:path w="774" h="1020">
                  <a:moveTo>
                    <a:pt x="0" y="0"/>
                  </a:moveTo>
                  <a:lnTo>
                    <a:pt x="740" y="1020"/>
                  </a:lnTo>
                  <a:lnTo>
                    <a:pt x="774" y="1020"/>
                  </a:lnTo>
                  <a:lnTo>
                    <a:pt x="0"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5" name="Freeform 9">
              <a:extLst>
                <a:ext uri="{FF2B5EF4-FFF2-40B4-BE49-F238E27FC236}">
                  <a16:creationId xmlns:a16="http://schemas.microsoft.com/office/drawing/2014/main" id="{42272D91-97E7-471E-81D9-426A2C70D696}"/>
                </a:ext>
              </a:extLst>
            </p:cNvPr>
            <p:cNvSpPr/>
            <p:nvPr/>
          </p:nvSpPr>
          <p:spPr bwMode="auto">
            <a:xfrm>
              <a:off x="1627188" y="5291139"/>
              <a:ext cx="1495425" cy="1566862"/>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D5F44EB-C985-4006-B888-539B041A893B}"/>
                </a:ext>
              </a:extLst>
            </p:cNvPr>
            <p:cNvSpPr/>
            <p:nvPr/>
          </p:nvSpPr>
          <p:spPr bwMode="auto">
            <a:xfrm>
              <a:off x="1627188" y="5286376"/>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83" name="Freeform 11">
              <a:extLst>
                <a:ext uri="{FF2B5EF4-FFF2-40B4-BE49-F238E27FC236}">
                  <a16:creationId xmlns:a16="http://schemas.microsoft.com/office/drawing/2014/main" id="{58234F2B-1385-474D-A631-234023CE8123}"/>
                </a:ext>
              </a:extLst>
            </p:cNvPr>
            <p:cNvSpPr>
              <a:spLocks/>
            </p:cNvSpPr>
            <p:nvPr/>
          </p:nvSpPr>
          <p:spPr bwMode="auto">
            <a:xfrm>
              <a:off x="1320800" y="5238750"/>
              <a:ext cx="1695450" cy="1619250"/>
            </a:xfrm>
            <a:custGeom>
              <a:avLst/>
              <a:gdLst>
                <a:gd name="T0" fmla="*/ 1068 w 1068"/>
                <a:gd name="T1" fmla="*/ 1020 h 1020"/>
                <a:gd name="T2" fmla="*/ 184 w 1068"/>
                <a:gd name="T3" fmla="*/ 60 h 1020"/>
                <a:gd name="T4" fmla="*/ 154 w 1068"/>
                <a:gd name="T5" fmla="*/ 27 h 1020"/>
                <a:gd name="T6" fmla="*/ 157 w 1068"/>
                <a:gd name="T7" fmla="*/ 27 h 1020"/>
                <a:gd name="T8" fmla="*/ 157 w 1068"/>
                <a:gd name="T9" fmla="*/ 24 h 1020"/>
                <a:gd name="T10" fmla="*/ 154 w 1068"/>
                <a:gd name="T11" fmla="*/ 24 h 1020"/>
                <a:gd name="T12" fmla="*/ 0 w 1068"/>
                <a:gd name="T13" fmla="*/ 0 h 1020"/>
                <a:gd name="T14" fmla="*/ 0 w 1068"/>
                <a:gd name="T15" fmla="*/ 0 h 1020"/>
                <a:gd name="T16" fmla="*/ 774 w 1068"/>
                <a:gd name="T17" fmla="*/ 1020 h 1020"/>
                <a:gd name="T18" fmla="*/ 1068 w 1068"/>
                <a:gd name="T19"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8" h="1020">
                  <a:moveTo>
                    <a:pt x="1068" y="1020"/>
                  </a:moveTo>
                  <a:lnTo>
                    <a:pt x="184" y="60"/>
                  </a:lnTo>
                  <a:lnTo>
                    <a:pt x="154" y="27"/>
                  </a:lnTo>
                  <a:lnTo>
                    <a:pt x="157" y="27"/>
                  </a:lnTo>
                  <a:lnTo>
                    <a:pt x="157" y="24"/>
                  </a:lnTo>
                  <a:lnTo>
                    <a:pt x="154" y="24"/>
                  </a:lnTo>
                  <a:lnTo>
                    <a:pt x="0" y="0"/>
                  </a:lnTo>
                  <a:lnTo>
                    <a:pt x="774" y="1020"/>
                  </a:lnTo>
                  <a:lnTo>
                    <a:pt x="1068" y="102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grpSp>
      <p:sp>
        <p:nvSpPr>
          <p:cNvPr id="3076" name="Titolo 1">
            <a:extLst>
              <a:ext uri="{FF2B5EF4-FFF2-40B4-BE49-F238E27FC236}">
                <a16:creationId xmlns:a16="http://schemas.microsoft.com/office/drawing/2014/main" id="{B49D5FA3-7EB3-4B82-A81C-4B566DA6EF75}"/>
              </a:ext>
            </a:extLst>
          </p:cNvPr>
          <p:cNvSpPr>
            <a:spLocks noGrp="1" noChangeArrowheads="1"/>
          </p:cNvSpPr>
          <p:nvPr>
            <p:ph type="title"/>
          </p:nvPr>
        </p:nvSpPr>
        <p:spPr>
          <a:xfrm>
            <a:off x="534988" y="685800"/>
            <a:ext cx="2779712" cy="5105400"/>
          </a:xfrm>
        </p:spPr>
        <p:txBody>
          <a:bodyPr/>
          <a:lstStyle/>
          <a:p>
            <a:r>
              <a:rPr lang="it-IT" altLang="it-IT" sz="4000" dirty="0">
                <a:solidFill>
                  <a:srgbClr val="FFFFFF"/>
                </a:solidFill>
              </a:rPr>
              <a:t>QUATTRO FASI</a:t>
            </a:r>
          </a:p>
        </p:txBody>
      </p:sp>
      <p:graphicFrame>
        <p:nvGraphicFramePr>
          <p:cNvPr id="19" name="Segnaposto contenuto 2">
            <a:extLst>
              <a:ext uri="{FF2B5EF4-FFF2-40B4-BE49-F238E27FC236}">
                <a16:creationId xmlns:a16="http://schemas.microsoft.com/office/drawing/2014/main" id="{4AA03CAC-9310-46E3-90A6-2406066C47A4}"/>
              </a:ext>
            </a:extLst>
          </p:cNvPr>
          <p:cNvGraphicFramePr>
            <a:graphicFrameLocks noGrp="1"/>
          </p:cNvGraphicFramePr>
          <p:nvPr>
            <p:ph idx="1"/>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C6E5910-377B-425E-856B-D4AA149D7987}"/>
              </a:ext>
            </a:extLst>
          </p:cNvPr>
          <p:cNvSpPr>
            <a:spLocks noGrp="1" noRot="1" noChangeAspect="1" noMove="1" noResize="1" noEditPoints="1" noAdjustHandles="1" noChangeArrowheads="1" noChangeShapeType="1" noTextEdit="1"/>
          </p:cNvSpPr>
          <p:nvPr/>
        </p:nvSpPr>
        <p:spPr>
          <a:xfrm>
            <a:off x="0" y="0"/>
            <a:ext cx="2012950" cy="6858000"/>
          </a:xfrm>
          <a:prstGeom prst="rect">
            <a:avLst/>
          </a:prstGeom>
          <a:solidFill>
            <a:srgbClr val="B593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4099" name="Titolo 1">
            <a:extLst>
              <a:ext uri="{FF2B5EF4-FFF2-40B4-BE49-F238E27FC236}">
                <a16:creationId xmlns:a16="http://schemas.microsoft.com/office/drawing/2014/main" id="{23F0D8F2-387B-4265-A183-FC4F247DAF56}"/>
              </a:ext>
            </a:extLst>
          </p:cNvPr>
          <p:cNvSpPr>
            <a:spLocks noGrp="1"/>
          </p:cNvSpPr>
          <p:nvPr>
            <p:ph type="title"/>
          </p:nvPr>
        </p:nvSpPr>
        <p:spPr>
          <a:xfrm>
            <a:off x="430351" y="1450975"/>
            <a:ext cx="3165198" cy="2790897"/>
          </a:xfrm>
          <a:prstGeom prst="ellipse">
            <a:avLst/>
          </a:prstGeom>
          <a:solidFill>
            <a:srgbClr val="262626"/>
          </a:solidFill>
          <a:ln w="174625" cmpd="thinThick">
            <a:solidFill>
              <a:srgbClr val="262626"/>
            </a:solidFill>
            <a:round/>
            <a:headEnd/>
            <a:tailEnd/>
          </a:ln>
        </p:spPr>
        <p:txBody>
          <a:bodyPr/>
          <a:lstStyle/>
          <a:p>
            <a:pPr algn="ctr"/>
            <a:r>
              <a:rPr lang="en-US" altLang="it-IT" sz="2200" dirty="0">
                <a:solidFill>
                  <a:srgbClr val="FFFFFF"/>
                </a:solidFill>
              </a:rPr>
              <a:t>ACQUISIZIONE</a:t>
            </a:r>
          </a:p>
        </p:txBody>
      </p:sp>
      <p:pic>
        <p:nvPicPr>
          <p:cNvPr id="4100" name="Immagine 9">
            <a:extLst>
              <a:ext uri="{FF2B5EF4-FFF2-40B4-BE49-F238E27FC236}">
                <a16:creationId xmlns:a16="http://schemas.microsoft.com/office/drawing/2014/main" id="{BA2D11CF-AA2E-4BDA-91CF-E0788551E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676" r="-3" b="19466"/>
          <a:stretch>
            <a:fillRect/>
          </a:stretch>
        </p:blipFill>
        <p:spPr bwMode="auto">
          <a:xfrm>
            <a:off x="4038600" y="1450975"/>
            <a:ext cx="3457575"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Segnaposto contenuto 7">
            <a:extLst>
              <a:ext uri="{FF2B5EF4-FFF2-40B4-BE49-F238E27FC236}">
                <a16:creationId xmlns:a16="http://schemas.microsoft.com/office/drawing/2014/main" id="{99AE97A7-28D3-407B-BC22-9D380466F996}"/>
              </a:ext>
            </a:extLst>
          </p:cNvPr>
          <p:cNvPicPr>
            <a:picLocks noChangeArrowheads="1"/>
          </p:cNvPicPr>
          <p:nvPr/>
        </p:nvPicPr>
        <p:blipFill>
          <a:blip r:embed="rId3">
            <a:extLst>
              <a:ext uri="{28A0092B-C50C-407E-A947-70E740481C1C}">
                <a14:useLocalDpi xmlns:a14="http://schemas.microsoft.com/office/drawing/2010/main" val="0"/>
              </a:ext>
            </a:extLst>
          </a:blip>
          <a:srcRect l="13612" r="25764" b="-2"/>
          <a:stretch>
            <a:fillRect/>
          </a:stretch>
        </p:blipFill>
        <p:spPr bwMode="auto">
          <a:xfrm>
            <a:off x="7770813" y="1450975"/>
            <a:ext cx="3455987"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Content Placeholder 18">
            <a:extLst>
              <a:ext uri="{FF2B5EF4-FFF2-40B4-BE49-F238E27FC236}">
                <a16:creationId xmlns:a16="http://schemas.microsoft.com/office/drawing/2014/main" id="{3C17D25E-9A4A-4682-BCF2-78C0859C7E3F}"/>
              </a:ext>
            </a:extLst>
          </p:cNvPr>
          <p:cNvSpPr>
            <a:spLocks noGrp="1" noChangeArrowheads="1"/>
          </p:cNvSpPr>
          <p:nvPr>
            <p:ph idx="1"/>
          </p:nvPr>
        </p:nvSpPr>
        <p:spPr>
          <a:xfrm>
            <a:off x="4038600" y="4884738"/>
            <a:ext cx="7188200" cy="1292225"/>
          </a:xfrm>
        </p:spPr>
        <p:txBody>
          <a:bodyPr/>
          <a:lstStyle/>
          <a:p>
            <a:pPr marL="0" indent="0">
              <a:buFont typeface="Arial" panose="020B0604020202020204" pitchFamily="34" charset="0"/>
              <a:buNone/>
            </a:pPr>
            <a:r>
              <a:rPr lang="en-US" altLang="it-IT" sz="1800"/>
              <a:t>A destra è rappresentata l’immagine 3D di partenza, mentre a sinistra si ha la relativa rappresentazione in formato PLY, in cui ogni riga è una coordinata della nuvola di punti con la quale sarà acquisita dal sistema di elaborazione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6E61CB-923F-4AFF-AC1A-DC15A4AF98E6}"/>
              </a:ext>
            </a:extLst>
          </p:cNvPr>
          <p:cNvSpPr>
            <a:spLocks noGrp="1" noRot="1" noChangeAspect="1" noMove="1" noResize="1" noEditPoints="1" noAdjustHandles="1" noChangeArrowheads="1" noChangeShapeType="1" noTextEdit="1"/>
          </p:cNvSpPr>
          <p:nvPr/>
        </p:nvSpPr>
        <p:spPr bwMode="ltGray">
          <a:xfrm>
            <a:off x="374650" y="395288"/>
            <a:ext cx="5721350" cy="6067425"/>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5123" name="Titolo 1">
            <a:extLst>
              <a:ext uri="{FF2B5EF4-FFF2-40B4-BE49-F238E27FC236}">
                <a16:creationId xmlns:a16="http://schemas.microsoft.com/office/drawing/2014/main" id="{444C181B-E697-4542-8F2F-2B64878A866A}"/>
              </a:ext>
            </a:extLst>
          </p:cNvPr>
          <p:cNvSpPr>
            <a:spLocks noGrp="1" noChangeArrowheads="1"/>
          </p:cNvSpPr>
          <p:nvPr>
            <p:ph type="title"/>
          </p:nvPr>
        </p:nvSpPr>
        <p:spPr>
          <a:xfrm>
            <a:off x="842710" y="1093789"/>
            <a:ext cx="5076825" cy="1603374"/>
          </a:xfrm>
        </p:spPr>
        <p:txBody>
          <a:bodyPr anchor="b">
            <a:normAutofit fontScale="90000"/>
          </a:bodyPr>
          <a:lstStyle/>
          <a:p>
            <a:r>
              <a:rPr lang="en-US" altLang="it-IT" sz="6000" dirty="0">
                <a:solidFill>
                  <a:srgbClr val="FFFFFF"/>
                </a:solidFill>
              </a:rPr>
              <a:t>ACQUSIZIONE</a:t>
            </a:r>
          </a:p>
        </p:txBody>
      </p:sp>
      <p:pic>
        <p:nvPicPr>
          <p:cNvPr id="5124" name="Immagine 3">
            <a:extLst>
              <a:ext uri="{FF2B5EF4-FFF2-40B4-BE49-F238E27FC236}">
                <a16:creationId xmlns:a16="http://schemas.microsoft.com/office/drawing/2014/main" id="{1C24A95E-2EA3-47CC-BE0E-2A2E713B8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595" y="299203"/>
            <a:ext cx="5337175"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a:extLst>
              <a:ext uri="{FF2B5EF4-FFF2-40B4-BE49-F238E27FC236}">
                <a16:creationId xmlns:a16="http://schemas.microsoft.com/office/drawing/2014/main" id="{686463D3-B0B9-443A-96C6-5870FBD4713D}"/>
              </a:ext>
            </a:extLst>
          </p:cNvPr>
          <p:cNvCxnSpPr>
            <a:cxnSpLocks noGrp="1" noRot="1" noChangeAspect="1" noMove="1" noResize="1" noEditPoints="1" noAdjustHandles="1" noChangeArrowheads="1" noChangeShapeType="1"/>
          </p:cNvCxnSpPr>
          <p:nvPr/>
        </p:nvCxnSpPr>
        <p:spPr>
          <a:xfrm rot="16200000">
            <a:off x="9184482" y="1874043"/>
            <a:ext cx="0" cy="3109913"/>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575F1C-3CB9-4D81-97F5-2372F9CBAE12}"/>
              </a:ext>
            </a:extLst>
          </p:cNvPr>
          <p:cNvCxnSpPr>
            <a:cxnSpLocks noGrp="1" noRot="1" noChangeAspect="1" noMove="1" noResize="1" noEditPoints="1" noAdjustHandles="1" noChangeArrowheads="1" noChangeShapeType="1"/>
          </p:cNvCxnSpPr>
          <p:nvPr/>
        </p:nvCxnSpPr>
        <p:spPr>
          <a:xfrm>
            <a:off x="1114425" y="420211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7" name="Immagine 5">
            <a:extLst>
              <a:ext uri="{FF2B5EF4-FFF2-40B4-BE49-F238E27FC236}">
                <a16:creationId xmlns:a16="http://schemas.microsoft.com/office/drawing/2014/main" id="{B6BB4607-F141-434E-AD48-3224A836A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253" t="3732" r="22968" b="29475"/>
          <a:stretch>
            <a:fillRect/>
          </a:stretch>
        </p:blipFill>
        <p:spPr bwMode="auto">
          <a:xfrm>
            <a:off x="6559550" y="3043988"/>
            <a:ext cx="48926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a:extLst>
              <a:ext uri="{FF2B5EF4-FFF2-40B4-BE49-F238E27FC236}">
                <a16:creationId xmlns:a16="http://schemas.microsoft.com/office/drawing/2014/main" id="{2B073253-B6C1-45C4-B32D-48076DA1FF39}"/>
              </a:ext>
            </a:extLst>
          </p:cNvPr>
          <p:cNvSpPr>
            <a:spLocks noGrp="1" noChangeArrowheads="1"/>
          </p:cNvSpPr>
          <p:nvPr>
            <p:ph type="title"/>
          </p:nvPr>
        </p:nvSpPr>
        <p:spPr>
          <a:xfrm>
            <a:off x="838200" y="365125"/>
            <a:ext cx="5340350" cy="1146175"/>
          </a:xfrm>
        </p:spPr>
        <p:txBody>
          <a:bodyPr/>
          <a:lstStyle/>
          <a:p>
            <a:r>
              <a:rPr lang="en-US" altLang="it-IT" sz="3700"/>
              <a:t>SEGMENTAZIONE – ALGORITMO RANSAC</a:t>
            </a:r>
          </a:p>
        </p:txBody>
      </p:sp>
      <p:sp>
        <p:nvSpPr>
          <p:cNvPr id="10" name="Freeform: Shape 9">
            <a:extLst>
              <a:ext uri="{FF2B5EF4-FFF2-40B4-BE49-F238E27FC236}">
                <a16:creationId xmlns:a16="http://schemas.microsoft.com/office/drawing/2014/main" id="{284DA2CA-2BEF-4785-B19F-318FFCE7B2A0}"/>
              </a:ext>
            </a:extLst>
          </p:cNvPr>
          <p:cNvSpPr>
            <a:spLocks noGrp="1" noRot="1" noChangeAspect="1" noMove="1" noResize="1" noEditPoints="1" noAdjustHandles="1" noChangeArrowheads="1" noChangeShapeType="1" noTextEdit="1"/>
          </p:cNvSpPr>
          <p:nvPr/>
        </p:nvSpPr>
        <p:spPr>
          <a:xfrm>
            <a:off x="6178550" y="0"/>
            <a:ext cx="6013450" cy="1511300"/>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Freeform: Shape 11">
            <a:extLst>
              <a:ext uri="{FF2B5EF4-FFF2-40B4-BE49-F238E27FC236}">
                <a16:creationId xmlns:a16="http://schemas.microsoft.com/office/drawing/2014/main" id="{E91DC038-77EE-488E-A49F-3DF798FD058D}"/>
              </a:ext>
            </a:extLst>
          </p:cNvPr>
          <p:cNvSpPr>
            <a:spLocks noGrp="1" noRot="1" noChangeAspect="1" noMove="1" noResize="1" noEditPoints="1" noAdjustHandles="1" noChangeArrowheads="1" noChangeShapeType="1" noTextEdit="1"/>
          </p:cNvSpPr>
          <p:nvPr/>
        </p:nvSpPr>
        <p:spPr>
          <a:xfrm>
            <a:off x="3481388" y="1690688"/>
            <a:ext cx="871061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Freeform: Shape 13">
            <a:extLst>
              <a:ext uri="{FF2B5EF4-FFF2-40B4-BE49-F238E27FC236}">
                <a16:creationId xmlns:a16="http://schemas.microsoft.com/office/drawing/2014/main" id="{3716B94D-A5FE-44DD-9E42-CEAF0F7A0521}"/>
              </a:ext>
            </a:extLst>
          </p:cNvPr>
          <p:cNvSpPr>
            <a:spLocks noGrp="1" noRot="1" noChangeAspect="1" noMove="1" noResize="1" noEditPoints="1" noAdjustHandles="1" noChangeArrowheads="1" noChangeShapeType="1" noTextEdit="1"/>
          </p:cNvSpPr>
          <p:nvPr/>
        </p:nvSpPr>
        <p:spPr>
          <a:xfrm>
            <a:off x="0" y="1692275"/>
            <a:ext cx="5930900" cy="5165725"/>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50" name="CasellaDiTesto 4">
            <a:extLst>
              <a:ext uri="{FF2B5EF4-FFF2-40B4-BE49-F238E27FC236}">
                <a16:creationId xmlns:a16="http://schemas.microsoft.com/office/drawing/2014/main" id="{3BFBB4D1-B59A-4DF8-B654-ACD2CAAC8B24}"/>
              </a:ext>
            </a:extLst>
          </p:cNvPr>
          <p:cNvSpPr txBox="1">
            <a:spLocks noChangeArrowheads="1"/>
          </p:cNvSpPr>
          <p:nvPr/>
        </p:nvSpPr>
        <p:spPr bwMode="auto">
          <a:xfrm>
            <a:off x="838200" y="2173288"/>
            <a:ext cx="36036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Aft>
                <a:spcPts val="600"/>
              </a:spcAft>
              <a:buFont typeface="Arial" panose="020B0604020202020204" pitchFamily="34" charset="0"/>
              <a:buChar char="•"/>
            </a:pPr>
            <a:r>
              <a:rPr lang="en-US" altLang="it-IT" sz="2000">
                <a:solidFill>
                  <a:srgbClr val="FFFFFF"/>
                </a:solidFill>
              </a:rPr>
              <a:t>in maniera iterativa, estrae e cerca di valutare quali punti possano essere considerati inliers e quali invece outliers e quindi esterni al piano che si sta cercando di segmentare a partire dall’immagine di partenza. </a:t>
            </a:r>
          </a:p>
        </p:txBody>
      </p:sp>
      <p:pic>
        <p:nvPicPr>
          <p:cNvPr id="4" name="Segnaposto contenuto 3" descr="Immagine che contiene screenshot&#10;&#10;Descrizione generata automaticamente">
            <a:extLst>
              <a:ext uri="{FF2B5EF4-FFF2-40B4-BE49-F238E27FC236}">
                <a16:creationId xmlns:a16="http://schemas.microsoft.com/office/drawing/2014/main" id="{BFD8800B-FE43-490B-95CF-920C532355EE}"/>
              </a:ext>
            </a:extLst>
          </p:cNvPr>
          <p:cNvPicPr>
            <a:picLocks noGrp="1"/>
          </p:cNvPicPr>
          <p:nvPr>
            <p:ph idx="1"/>
          </p:nvPr>
        </p:nvPicPr>
        <p:blipFill>
          <a:blip r:embed="rId2"/>
          <a:stretch>
            <a:fillRect/>
          </a:stretch>
        </p:blipFill>
        <p:spPr>
          <a:xfrm>
            <a:off x="6615930" y="2173287"/>
            <a:ext cx="4305026" cy="4003675"/>
          </a:xfrm>
          <a:custGeom>
            <a:avLst/>
            <a:gdLst/>
            <a:ahLst/>
            <a:cxnLst/>
            <a:rect l="l" t="t" r="r" b="b"/>
            <a:pathLst>
              <a:path w="4636009" h="5032375">
                <a:moveTo>
                  <a:pt x="0" y="0"/>
                </a:moveTo>
                <a:lnTo>
                  <a:pt x="4636009" y="0"/>
                </a:lnTo>
                <a:lnTo>
                  <a:pt x="4636009" y="5032375"/>
                </a:lnTo>
                <a:lnTo>
                  <a:pt x="0" y="5032375"/>
                </a:lnTo>
                <a:close/>
              </a:path>
            </a:pathLst>
          </a:cu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603C6-EB16-4D5D-95D0-47D0FA7A42E8}"/>
              </a:ext>
            </a:extLst>
          </p:cNvPr>
          <p:cNvSpPr>
            <a:spLocks noGrp="1"/>
          </p:cNvSpPr>
          <p:nvPr>
            <p:ph type="title"/>
          </p:nvPr>
        </p:nvSpPr>
        <p:spPr/>
        <p:txBody>
          <a:bodyPr/>
          <a:lstStyle/>
          <a:p>
            <a:r>
              <a:rPr lang="it-IT" dirty="0"/>
              <a:t>SEGMENTAZIONE</a:t>
            </a:r>
          </a:p>
        </p:txBody>
      </p:sp>
      <p:pic>
        <p:nvPicPr>
          <p:cNvPr id="6" name="Segnaposto contenuto 3">
            <a:extLst>
              <a:ext uri="{FF2B5EF4-FFF2-40B4-BE49-F238E27FC236}">
                <a16:creationId xmlns:a16="http://schemas.microsoft.com/office/drawing/2014/main" id="{179B373E-F288-4C3D-AC1F-520AB2A0CC1E}"/>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r="16238" b="2"/>
          <a:stretch>
            <a:fillRect/>
          </a:stretch>
        </p:blipFill>
        <p:spPr>
          <a:xfrm>
            <a:off x="1451579" y="2069432"/>
            <a:ext cx="9603275" cy="3449052"/>
          </a:xfrm>
        </p:spPr>
      </p:pic>
    </p:spTree>
    <p:extLst>
      <p:ext uri="{BB962C8B-B14F-4D97-AF65-F5344CB8AC3E}">
        <p14:creationId xmlns:p14="http://schemas.microsoft.com/office/powerpoint/2010/main" val="179074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C7D9C-7057-4336-9F13-666A16C16C16}"/>
              </a:ext>
            </a:extLst>
          </p:cNvPr>
          <p:cNvSpPr>
            <a:spLocks noGrp="1"/>
          </p:cNvSpPr>
          <p:nvPr>
            <p:ph type="title"/>
          </p:nvPr>
        </p:nvSpPr>
        <p:spPr>
          <a:xfrm>
            <a:off x="1451580" y="804520"/>
            <a:ext cx="6640860" cy="1049235"/>
          </a:xfrm>
        </p:spPr>
        <p:txBody>
          <a:bodyPr vert="horz" lIns="91440" tIns="45720" rIns="91440" bIns="45720" rtlCol="0" anchor="t">
            <a:normAutofit/>
          </a:bodyPr>
          <a:lstStyle/>
          <a:p>
            <a:r>
              <a:rPr lang="en-US" dirty="0"/>
              <a:t>TELECAMERA</a:t>
            </a:r>
          </a:p>
        </p:txBody>
      </p:sp>
      <p:sp>
        <p:nvSpPr>
          <p:cNvPr id="5" name="CasellaDiTesto 4">
            <a:extLst>
              <a:ext uri="{FF2B5EF4-FFF2-40B4-BE49-F238E27FC236}">
                <a16:creationId xmlns:a16="http://schemas.microsoft.com/office/drawing/2014/main" id="{C414D418-EFCB-4F74-B40B-8DC759A54701}"/>
              </a:ext>
            </a:extLst>
          </p:cNvPr>
          <p:cNvSpPr txBox="1"/>
          <p:nvPr/>
        </p:nvSpPr>
        <p:spPr>
          <a:xfrm>
            <a:off x="1451580" y="2015732"/>
            <a:ext cx="5269259"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La </a:t>
            </a:r>
            <a:r>
              <a:rPr lang="en-US" dirty="0" err="1"/>
              <a:t>telecamera</a:t>
            </a:r>
            <a:r>
              <a:rPr lang="en-US" dirty="0"/>
              <a:t> </a:t>
            </a:r>
            <a:r>
              <a:rPr lang="en-US" dirty="0" err="1"/>
              <a:t>utilizzata</a:t>
            </a:r>
            <a:r>
              <a:rPr lang="en-US" dirty="0"/>
              <a:t> è una </a:t>
            </a:r>
            <a:r>
              <a:rPr lang="en-US" dirty="0" err="1"/>
              <a:t>telecamera</a:t>
            </a:r>
            <a:r>
              <a:rPr lang="en-US" dirty="0"/>
              <a:t> Intel Real Sense.</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r>
              <a:rPr lang="en-US" dirty="0" err="1"/>
              <a:t>Scelta</a:t>
            </a:r>
            <a:r>
              <a:rPr lang="en-US" dirty="0"/>
              <a:t> da </a:t>
            </a:r>
            <a:r>
              <a:rPr lang="en-US" dirty="0" err="1"/>
              <a:t>effettuare</a:t>
            </a:r>
            <a:r>
              <a:rPr lang="en-US" dirty="0"/>
              <a:t>: </a:t>
            </a:r>
            <a:r>
              <a:rPr lang="en-US" dirty="0" err="1"/>
              <a:t>Eye.Out</a:t>
            </a:r>
            <a:r>
              <a:rPr lang="en-US" dirty="0"/>
              <a:t>-Hand o Eye In-Hand?</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r>
              <a:rPr lang="en-US" dirty="0"/>
              <a:t>Per </a:t>
            </a:r>
            <a:r>
              <a:rPr lang="en-US" dirty="0" err="1"/>
              <a:t>comodità</a:t>
            </a:r>
            <a:r>
              <a:rPr lang="en-US" dirty="0"/>
              <a:t> </a:t>
            </a:r>
            <a:r>
              <a:rPr lang="en-US" dirty="0" err="1"/>
              <a:t>si</a:t>
            </a:r>
            <a:r>
              <a:rPr lang="en-US" dirty="0"/>
              <a:t> è </a:t>
            </a:r>
            <a:r>
              <a:rPr lang="en-US" dirty="0" err="1"/>
              <a:t>scelto</a:t>
            </a:r>
            <a:r>
              <a:rPr lang="en-US" dirty="0"/>
              <a:t> di </a:t>
            </a:r>
            <a:r>
              <a:rPr lang="en-US" dirty="0" err="1"/>
              <a:t>optare</a:t>
            </a:r>
            <a:r>
              <a:rPr lang="en-US" dirty="0"/>
              <a:t> per </a:t>
            </a:r>
            <a:r>
              <a:rPr lang="en-US" dirty="0" err="1"/>
              <a:t>un’installazione</a:t>
            </a:r>
            <a:r>
              <a:rPr lang="en-US" dirty="0"/>
              <a:t> Eye Out- Hand</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6" name="Immagine 5" descr="Immagine che contiene elettronico, interni, sedendo, tavolo&#10;&#10;Descrizione generata automaticamente">
            <a:extLst>
              <a:ext uri="{FF2B5EF4-FFF2-40B4-BE49-F238E27FC236}">
                <a16:creationId xmlns:a16="http://schemas.microsoft.com/office/drawing/2014/main" id="{00EFFC4A-97BC-4F87-8EF3-CB8637FA26B8}"/>
              </a:ext>
            </a:extLst>
          </p:cNvPr>
          <p:cNvPicPr/>
          <p:nvPr/>
        </p:nvPicPr>
        <p:blipFill>
          <a:blip r:embed="rId2">
            <a:extLst>
              <a:ext uri="{28A0092B-C50C-407E-A947-70E740481C1C}">
                <a14:useLocalDpi xmlns:a14="http://schemas.microsoft.com/office/drawing/2010/main" val="0"/>
              </a:ext>
            </a:extLst>
          </a:blip>
          <a:stretch>
            <a:fillRect/>
          </a:stretch>
        </p:blipFill>
        <p:spPr>
          <a:xfrm>
            <a:off x="7578291" y="2026142"/>
            <a:ext cx="3979481" cy="3096549"/>
          </a:xfrm>
          <a:prstGeom prst="rect">
            <a:avLst/>
          </a:prstGeom>
        </p:spPr>
      </p:pic>
    </p:spTree>
    <p:extLst>
      <p:ext uri="{BB962C8B-B14F-4D97-AF65-F5344CB8AC3E}">
        <p14:creationId xmlns:p14="http://schemas.microsoft.com/office/powerpoint/2010/main" val="2296454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a:extLst>
              <a:ext uri="{FF2B5EF4-FFF2-40B4-BE49-F238E27FC236}">
                <a16:creationId xmlns:a16="http://schemas.microsoft.com/office/drawing/2014/main" id="{749C2602-7B4A-47E1-B5BA-B66B64E7CA0C}"/>
              </a:ext>
            </a:extLst>
          </p:cNvPr>
          <p:cNvSpPr>
            <a:spLocks noGrp="1" noChangeArrowheads="1"/>
          </p:cNvSpPr>
          <p:nvPr>
            <p:ph type="title"/>
          </p:nvPr>
        </p:nvSpPr>
        <p:spPr/>
        <p:txBody>
          <a:bodyPr/>
          <a:lstStyle/>
          <a:p>
            <a:r>
              <a:rPr lang="it-IT" altLang="it-IT"/>
              <a:t>CLUSTER – VOXEL GRID &amp; KNN</a:t>
            </a:r>
          </a:p>
        </p:txBody>
      </p:sp>
      <p:sp>
        <p:nvSpPr>
          <p:cNvPr id="3" name="Segnaposto contenuto 2">
            <a:extLst>
              <a:ext uri="{FF2B5EF4-FFF2-40B4-BE49-F238E27FC236}">
                <a16:creationId xmlns:a16="http://schemas.microsoft.com/office/drawing/2014/main" id="{8FE1A523-23F0-4995-980E-0C091BBBB858}"/>
              </a:ext>
            </a:extLst>
          </p:cNvPr>
          <p:cNvSpPr>
            <a:spLocks noGrp="1"/>
          </p:cNvSpPr>
          <p:nvPr>
            <p:ph idx="1"/>
          </p:nvPr>
        </p:nvSpPr>
        <p:spPr/>
        <p:txBody>
          <a:bodyPr rtlCol="0">
            <a:normAutofit/>
          </a:bodyPr>
          <a:lstStyle/>
          <a:p>
            <a:pPr fontAlgn="auto">
              <a:spcAft>
                <a:spcPts val="0"/>
              </a:spcAft>
              <a:defRPr/>
            </a:pPr>
            <a:r>
              <a:rPr lang="it-IT" i="1" dirty="0" err="1"/>
              <a:t>VoxelGrid</a:t>
            </a:r>
            <a:r>
              <a:rPr lang="it-IT" dirty="0"/>
              <a:t>, con la quale si definisce un solido 3D, come, ad esempio, un cubo, in cui ogni punto della nuvola di punti all’interno di questo viene sostituito con il punto che descrive il centro di questo solido appena definito. Così facendo si riducono i punti ulteriormente. </a:t>
            </a:r>
          </a:p>
          <a:p>
            <a:pPr fontAlgn="auto">
              <a:spcAft>
                <a:spcPts val="0"/>
              </a:spcAft>
              <a:defRPr/>
            </a:pPr>
            <a:r>
              <a:rPr lang="it-IT" dirty="0"/>
              <a:t>KNN, acronimo di K </a:t>
            </a:r>
            <a:r>
              <a:rPr lang="it-IT" dirty="0" err="1"/>
              <a:t>Nearest</a:t>
            </a:r>
            <a:r>
              <a:rPr lang="it-IT" dirty="0"/>
              <a:t> </a:t>
            </a:r>
            <a:r>
              <a:rPr lang="it-IT" dirty="0" err="1"/>
              <a:t>Neighbour</a:t>
            </a:r>
            <a:r>
              <a:rPr lang="it-IT" dirty="0"/>
              <a:t> è uno dei metodi di classificazione più utilizzati, attraverso il quale, è possibile creare gruppi di elementi in relazione a due fattori, come il numero di elementi K e la distanza tra l’elemento da classificare e gli altri che sono, invece, già stati classificati.  Il suo funzionamento si basa sulla somiglianza delle caratteristiche: più un’istanza è vicina a un data point, più il KNN li considererà simili.</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AFE473AF-DFE5-4C4C-98C9-224CB4354782}"/>
              </a:ext>
            </a:extLst>
          </p:cNvPr>
          <p:cNvSpPr>
            <a:spLocks noGrp="1" noRot="1" noChangeAspect="1" noMove="1" noResize="1" noEditPoints="1" noAdjustHandles="1" noChangeArrowheads="1" noChangeShapeType="1" noTextEdit="1"/>
          </p:cNvSpPr>
          <p:nvPr/>
        </p:nvSpPr>
        <p:spPr>
          <a:xfrm>
            <a:off x="0" y="0"/>
            <a:ext cx="2012950"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219" name="Titolo 1">
            <a:extLst>
              <a:ext uri="{FF2B5EF4-FFF2-40B4-BE49-F238E27FC236}">
                <a16:creationId xmlns:a16="http://schemas.microsoft.com/office/drawing/2014/main" id="{9CA80DEF-9246-4C25-B660-E4F1AB997AF6}"/>
              </a:ext>
            </a:extLst>
          </p:cNvPr>
          <p:cNvSpPr>
            <a:spLocks noGrp="1"/>
          </p:cNvSpPr>
          <p:nvPr>
            <p:ph type="title"/>
          </p:nvPr>
        </p:nvSpPr>
        <p:spPr>
          <a:xfrm>
            <a:off x="693738" y="1487488"/>
            <a:ext cx="2743200" cy="2743200"/>
          </a:xfrm>
          <a:prstGeom prst="ellipse">
            <a:avLst/>
          </a:prstGeom>
          <a:solidFill>
            <a:srgbClr val="262626"/>
          </a:solidFill>
          <a:ln w="174625" cmpd="thinThick">
            <a:solidFill>
              <a:srgbClr val="262626"/>
            </a:solidFill>
            <a:round/>
            <a:headEnd/>
            <a:tailEnd/>
          </a:ln>
        </p:spPr>
        <p:txBody>
          <a:bodyPr/>
          <a:lstStyle/>
          <a:p>
            <a:pPr algn="ctr"/>
            <a:r>
              <a:rPr lang="it-IT" altLang="it-IT" sz="2600">
                <a:solidFill>
                  <a:srgbClr val="FFFFFF"/>
                </a:solidFill>
              </a:rPr>
              <a:t>CLUSTER</a:t>
            </a:r>
          </a:p>
        </p:txBody>
      </p:sp>
      <p:pic>
        <p:nvPicPr>
          <p:cNvPr id="9220" name="Immagine 4">
            <a:extLst>
              <a:ext uri="{FF2B5EF4-FFF2-40B4-BE49-F238E27FC236}">
                <a16:creationId xmlns:a16="http://schemas.microsoft.com/office/drawing/2014/main" id="{C42EA01B-EE2A-41DA-A2DB-00B3A5C0B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450975"/>
            <a:ext cx="1677987"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Immagine 3">
            <a:extLst>
              <a:ext uri="{FF2B5EF4-FFF2-40B4-BE49-F238E27FC236}">
                <a16:creationId xmlns:a16="http://schemas.microsoft.com/office/drawing/2014/main" id="{74148AD0-9022-4C01-AA9B-8BDAE3D3D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25" y="1450975"/>
            <a:ext cx="3205163"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1">
            <a:extLst>
              <a:ext uri="{FF2B5EF4-FFF2-40B4-BE49-F238E27FC236}">
                <a16:creationId xmlns:a16="http://schemas.microsoft.com/office/drawing/2014/main" id="{E9A6C4E4-74DD-4AFA-8F7B-396E114FF93F}"/>
              </a:ext>
            </a:extLst>
          </p:cNvPr>
          <p:cNvSpPr>
            <a:spLocks noGrp="1" noChangeArrowheads="1"/>
          </p:cNvSpPr>
          <p:nvPr>
            <p:ph type="title"/>
          </p:nvPr>
        </p:nvSpPr>
        <p:spPr/>
        <p:txBody>
          <a:bodyPr/>
          <a:lstStyle/>
          <a:p>
            <a:r>
              <a:rPr lang="it-IT" altLang="it-IT"/>
              <a:t>MATCHING – SHOT352</a:t>
            </a:r>
          </a:p>
        </p:txBody>
      </p:sp>
      <p:sp>
        <p:nvSpPr>
          <p:cNvPr id="3" name="Segnaposto contenuto 2">
            <a:extLst>
              <a:ext uri="{FF2B5EF4-FFF2-40B4-BE49-F238E27FC236}">
                <a16:creationId xmlns:a16="http://schemas.microsoft.com/office/drawing/2014/main" id="{BF1CB098-F5BA-42E9-A572-8263BAE47D97}"/>
              </a:ext>
            </a:extLst>
          </p:cNvPr>
          <p:cNvSpPr>
            <a:spLocks noGrp="1"/>
          </p:cNvSpPr>
          <p:nvPr>
            <p:ph idx="1"/>
          </p:nvPr>
        </p:nvSpPr>
        <p:spPr/>
        <p:txBody>
          <a:bodyPr rtlCol="0">
            <a:normAutofit fontScale="77500" lnSpcReduction="20000"/>
          </a:bodyPr>
          <a:lstStyle/>
          <a:p>
            <a:pPr fontAlgn="auto">
              <a:spcAft>
                <a:spcPts val="0"/>
              </a:spcAft>
              <a:defRPr/>
            </a:pPr>
            <a:r>
              <a:rPr lang="it-IT" dirty="0"/>
              <a:t>Attraverso questo algoritmo, estrarre i </a:t>
            </a:r>
            <a:r>
              <a:rPr lang="it-IT" dirty="0" err="1"/>
              <a:t>keypoints</a:t>
            </a:r>
            <a:r>
              <a:rPr lang="it-IT" dirty="0"/>
              <a:t> significa in pratica estrarre solo i punti all’interno di una sfera il cui raggio è definito come parametro dell’algoritmo che procederà a questo tipo di operazione. Ricorda quindi l’operazione svolta in fase di clustering con la costruzione delle voxel </a:t>
            </a:r>
            <a:r>
              <a:rPr lang="it-IT" dirty="0" err="1"/>
              <a:t>grid</a:t>
            </a:r>
            <a:r>
              <a:rPr lang="it-IT" dirty="0"/>
              <a:t> e l’estrazione dei centri dei cubi al posto dei punti della nuvola considerata. Oltre a questo, si determinano le normali al punto e si estraggono i descrittori, sulla base dei quali l’algoritmo SHOT lavorerà. Ogni </a:t>
            </a:r>
            <a:r>
              <a:rPr lang="it-IT" dirty="0" err="1"/>
              <a:t>keypoint</a:t>
            </a:r>
            <a:r>
              <a:rPr lang="it-IT" dirty="0"/>
              <a:t>, infatti è rappresentato da descrittori, ossia da un parametro che consentirà di effettuare una comparazione tra i punti chiave estratti dalla scena completa e quelli ottenuti dalla analisi solo del modello. Il vantaggio di utilizzare i descrittori come fattore per questo tipo di elaborazione deriva dal fatto che risultano robusti a fronte di trasformazione dell’immagine e non dipendono dalla posizione dei </a:t>
            </a:r>
            <a:r>
              <a:rPr lang="it-IT" dirty="0" err="1"/>
              <a:t>keypoints</a:t>
            </a:r>
            <a:r>
              <a:rPr lang="it-IT" dirty="0"/>
              <a:t>.</a:t>
            </a:r>
          </a:p>
          <a:p>
            <a:pPr fontAlgn="auto">
              <a:spcAft>
                <a:spcPts val="0"/>
              </a:spcAft>
              <a:defRPr/>
            </a:pPr>
            <a:r>
              <a:rPr lang="it-IT" dirty="0"/>
              <a:t>L’algoritmo SHOT352 quindi riceve i descrittori, le normali e i punti sia della scena/modello completa/o che i medesimi parametri della nuvola costituita solo dai </a:t>
            </a:r>
            <a:r>
              <a:rPr lang="it-IT" dirty="0" err="1"/>
              <a:t>keypoints</a:t>
            </a:r>
            <a:r>
              <a:rPr lang="it-IT" dirty="0"/>
              <a:t>. In relazione a queste, infatti, l’algoritmo valuta le corrispondenze, in particolare, tra i descrittori della scena e i descrittori del modello valutati ai passaggi precedenti e vengono selezionati solo i punti in cui, tra le due vi è una corrispondenza.</a:t>
            </a:r>
          </a:p>
          <a:p>
            <a:pPr marL="0" indent="0" fontAlgn="auto">
              <a:spcAft>
                <a:spcPts val="0"/>
              </a:spcAft>
              <a:buFont typeface="Arial" panose="020B0604020202020204" pitchFamily="34" charset="0"/>
              <a:buNone/>
              <a:defRPr/>
            </a:pPr>
            <a:endParaRPr lang="it-IT"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a:extLst>
              <a:ext uri="{FF2B5EF4-FFF2-40B4-BE49-F238E27FC236}">
                <a16:creationId xmlns:a16="http://schemas.microsoft.com/office/drawing/2014/main" id="{B723029F-BC5E-4002-84D9-2425ACFD0826}"/>
              </a:ext>
            </a:extLst>
          </p:cNvPr>
          <p:cNvSpPr>
            <a:spLocks noGrp="1" noChangeArrowheads="1"/>
          </p:cNvSpPr>
          <p:nvPr>
            <p:ph type="title"/>
          </p:nvPr>
        </p:nvSpPr>
        <p:spPr/>
        <p:txBody>
          <a:bodyPr/>
          <a:lstStyle/>
          <a:p>
            <a:r>
              <a:rPr lang="it-IT" altLang="it-IT"/>
              <a:t>MATCHING</a:t>
            </a:r>
          </a:p>
        </p:txBody>
      </p:sp>
      <p:pic>
        <p:nvPicPr>
          <p:cNvPr id="11267" name="Segnaposto contenuto 3">
            <a:extLst>
              <a:ext uri="{FF2B5EF4-FFF2-40B4-BE49-F238E27FC236}">
                <a16:creationId xmlns:a16="http://schemas.microsoft.com/office/drawing/2014/main" id="{5EDBF666-C81A-44B6-865A-873165F1FE23}"/>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l="-2280" b="25418"/>
          <a:stretch>
            <a:fillRect/>
          </a:stretch>
        </p:blipFill>
        <p:spPr>
          <a:xfrm>
            <a:off x="730250" y="1535113"/>
            <a:ext cx="10723813" cy="379086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46F9C5-27CF-4761-8FFC-AB12146C6CE9}"/>
              </a:ext>
            </a:extLst>
          </p:cNvPr>
          <p:cNvSpPr>
            <a:spLocks noGrp="1"/>
          </p:cNvSpPr>
          <p:nvPr>
            <p:ph type="title"/>
          </p:nvPr>
        </p:nvSpPr>
        <p:spPr/>
        <p:txBody>
          <a:bodyPr vert="horz" lIns="91440" tIns="45720" rIns="91440" bIns="45720" rtlCol="0" anchor="t">
            <a:normAutofit/>
          </a:bodyPr>
          <a:lstStyle/>
          <a:p>
            <a:r>
              <a:rPr lang="en-US"/>
              <a:t>TERNE DENAVIT-HARTEMBERG</a:t>
            </a:r>
            <a:endParaRPr lang="en-US" dirty="0"/>
          </a:p>
        </p:txBody>
      </p:sp>
      <p:sp>
        <p:nvSpPr>
          <p:cNvPr id="4" name="CasellaDiTesto 3">
            <a:extLst>
              <a:ext uri="{FF2B5EF4-FFF2-40B4-BE49-F238E27FC236}">
                <a16:creationId xmlns:a16="http://schemas.microsoft.com/office/drawing/2014/main" id="{FDEE998D-411A-4D81-AF2F-CBAEC1CFAFCC}"/>
              </a:ext>
            </a:extLst>
          </p:cNvPr>
          <p:cNvSpPr txBox="1"/>
          <p:nvPr/>
        </p:nvSpPr>
        <p:spPr>
          <a:xfrm>
            <a:off x="1451579" y="2346158"/>
            <a:ext cx="4158849"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Per </a:t>
            </a:r>
            <a:r>
              <a:rPr lang="en-US" dirty="0" err="1"/>
              <a:t>poter</a:t>
            </a:r>
            <a:r>
              <a:rPr lang="en-US" dirty="0"/>
              <a:t> </a:t>
            </a:r>
            <a:r>
              <a:rPr lang="en-US" dirty="0" err="1"/>
              <a:t>studiare</a:t>
            </a:r>
            <a:r>
              <a:rPr lang="en-US" dirty="0"/>
              <a:t> la </a:t>
            </a:r>
            <a:r>
              <a:rPr lang="en-US" dirty="0" err="1"/>
              <a:t>cinematica</a:t>
            </a:r>
            <a:r>
              <a:rPr lang="en-US" dirty="0"/>
              <a:t> del robot è </a:t>
            </a:r>
            <a:r>
              <a:rPr lang="en-US" dirty="0" err="1"/>
              <a:t>necessario</a:t>
            </a:r>
            <a:r>
              <a:rPr lang="en-US" dirty="0"/>
              <a:t> </a:t>
            </a:r>
            <a:r>
              <a:rPr lang="en-US" dirty="0" err="1"/>
              <a:t>definire</a:t>
            </a:r>
            <a:r>
              <a:rPr lang="en-US" dirty="0"/>
              <a:t> </a:t>
            </a:r>
            <a:r>
              <a:rPr lang="en-US" dirty="0" err="1"/>
              <a:t>dei</a:t>
            </a:r>
            <a:r>
              <a:rPr lang="en-US" dirty="0"/>
              <a:t> </a:t>
            </a:r>
            <a:r>
              <a:rPr lang="en-US" dirty="0" err="1"/>
              <a:t>riferimenti</a:t>
            </a:r>
            <a:r>
              <a:rPr lang="en-US" dirty="0"/>
              <a:t>. A </a:t>
            </a:r>
            <a:r>
              <a:rPr lang="en-US" dirty="0" err="1"/>
              <a:t>tal</a:t>
            </a:r>
            <a:r>
              <a:rPr lang="en-US" dirty="0"/>
              <a:t> </a:t>
            </a:r>
            <a:r>
              <a:rPr lang="en-US" dirty="0" err="1"/>
              <a:t>proposito</a:t>
            </a:r>
            <a:r>
              <a:rPr lang="en-US" dirty="0"/>
              <a:t>, </a:t>
            </a:r>
            <a:r>
              <a:rPr lang="en-US" dirty="0" err="1"/>
              <a:t>vengono</a:t>
            </a:r>
            <a:r>
              <a:rPr lang="en-US" dirty="0"/>
              <a:t> </a:t>
            </a:r>
            <a:r>
              <a:rPr lang="en-US" dirty="0" err="1"/>
              <a:t>fissate</a:t>
            </a:r>
            <a:r>
              <a:rPr lang="en-US" dirty="0"/>
              <a:t> le terne di </a:t>
            </a:r>
            <a:r>
              <a:rPr lang="en-US" dirty="0" err="1"/>
              <a:t>Denavit-Hartenberg</a:t>
            </a:r>
            <a:r>
              <a:rPr lang="en-US" dirty="0"/>
              <a:t> e </a:t>
            </a:r>
            <a:r>
              <a:rPr lang="en-US" dirty="0" err="1"/>
              <a:t>i</a:t>
            </a:r>
            <a:r>
              <a:rPr lang="en-US" dirty="0"/>
              <a:t> </a:t>
            </a:r>
            <a:r>
              <a:rPr lang="en-US" dirty="0" err="1"/>
              <a:t>relativi</a:t>
            </a:r>
            <a:r>
              <a:rPr lang="en-US" dirty="0"/>
              <a:t> </a:t>
            </a:r>
            <a:r>
              <a:rPr lang="en-US" dirty="0" err="1"/>
              <a:t>parametri</a:t>
            </a:r>
            <a:endParaRPr lang="en-US" dirty="0"/>
          </a:p>
        </p:txBody>
      </p:sp>
      <p:pic>
        <p:nvPicPr>
          <p:cNvPr id="5" name="Immagine 4">
            <a:extLst>
              <a:ext uri="{FF2B5EF4-FFF2-40B4-BE49-F238E27FC236}">
                <a16:creationId xmlns:a16="http://schemas.microsoft.com/office/drawing/2014/main" id="{4C3D2796-C642-4287-AEFF-223F07B8CEF1}"/>
              </a:ext>
            </a:extLst>
          </p:cNvPr>
          <p:cNvPicPr/>
          <p:nvPr/>
        </p:nvPicPr>
        <p:blipFill>
          <a:blip r:embed="rId2"/>
          <a:stretch>
            <a:fillRect/>
          </a:stretch>
        </p:blipFill>
        <p:spPr>
          <a:xfrm>
            <a:off x="6377939" y="2174242"/>
            <a:ext cx="4042621" cy="3124351"/>
          </a:xfrm>
          <a:prstGeom prst="rect">
            <a:avLst/>
          </a:prstGeom>
        </p:spPr>
      </p:pic>
    </p:spTree>
    <p:extLst>
      <p:ext uri="{BB962C8B-B14F-4D97-AF65-F5344CB8AC3E}">
        <p14:creationId xmlns:p14="http://schemas.microsoft.com/office/powerpoint/2010/main" val="226465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F58A1F-5025-4C13-99A2-CF9A2261B46C}"/>
              </a:ext>
            </a:extLst>
          </p:cNvPr>
          <p:cNvSpPr>
            <a:spLocks noGrp="1"/>
          </p:cNvSpPr>
          <p:nvPr>
            <p:ph type="title"/>
          </p:nvPr>
        </p:nvSpPr>
        <p:spPr/>
        <p:txBody>
          <a:bodyPr/>
          <a:lstStyle/>
          <a:p>
            <a:r>
              <a:rPr lang="it-IT" dirty="0"/>
              <a:t>Modellazione matematica</a:t>
            </a:r>
            <a:endParaRPr lang="en-US" dirty="0"/>
          </a:p>
        </p:txBody>
      </p:sp>
      <p:sp>
        <p:nvSpPr>
          <p:cNvPr id="4" name="CasellaDiTesto 3">
            <a:extLst>
              <a:ext uri="{FF2B5EF4-FFF2-40B4-BE49-F238E27FC236}">
                <a16:creationId xmlns:a16="http://schemas.microsoft.com/office/drawing/2014/main" id="{38AF0FFB-17EF-4CB8-8998-BD79B635BEAF}"/>
              </a:ext>
            </a:extLst>
          </p:cNvPr>
          <p:cNvSpPr txBox="1"/>
          <p:nvPr/>
        </p:nvSpPr>
        <p:spPr>
          <a:xfrm>
            <a:off x="1451579" y="2423160"/>
            <a:ext cx="9603275" cy="3139321"/>
          </a:xfrm>
          <a:prstGeom prst="rect">
            <a:avLst/>
          </a:prstGeom>
          <a:noFill/>
        </p:spPr>
        <p:txBody>
          <a:bodyPr wrap="square" rtlCol="0">
            <a:spAutoFit/>
          </a:bodyPr>
          <a:lstStyle/>
          <a:p>
            <a:pPr marL="285750" indent="-285750">
              <a:buFont typeface="Arial" panose="020B0604020202020204" pitchFamily="34" charset="0"/>
              <a:buChar char="•"/>
            </a:pPr>
            <a:r>
              <a:rPr lang="it-IT" dirty="0"/>
              <a:t>Modellazione in ambiente Matlab;</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Utilizzo libreria </a:t>
            </a:r>
            <a:r>
              <a:rPr lang="it-IT" dirty="0" err="1"/>
              <a:t>Spacelib</a:t>
            </a:r>
            <a:r>
              <a:rPr lang="it-IT"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Calcolo</a:t>
            </a:r>
            <a:r>
              <a:rPr lang="en-US" dirty="0"/>
              <a:t> </a:t>
            </a:r>
            <a:r>
              <a:rPr lang="en-US" dirty="0" err="1"/>
              <a:t>della</a:t>
            </a:r>
            <a:r>
              <a:rPr lang="en-US" dirty="0"/>
              <a:t> </a:t>
            </a:r>
            <a:r>
              <a:rPr lang="en-US" dirty="0" err="1"/>
              <a:t>traiettoria</a:t>
            </a:r>
            <a:r>
              <a:rPr lang="en-US" dirty="0"/>
              <a:t> </a:t>
            </a:r>
            <a:r>
              <a:rPr lang="en-US" dirty="0" err="1"/>
              <a:t>che</a:t>
            </a:r>
            <a:r>
              <a:rPr lang="en-US" dirty="0"/>
              <a:t> </a:t>
            </a:r>
            <a:r>
              <a:rPr lang="en-US" dirty="0" err="1"/>
              <a:t>il</a:t>
            </a:r>
            <a:r>
              <a:rPr lang="en-US" dirty="0"/>
              <a:t> </a:t>
            </a:r>
            <a:r>
              <a:rPr lang="en-US" dirty="0" err="1"/>
              <a:t>manipolatore</a:t>
            </a:r>
            <a:r>
              <a:rPr lang="en-US" dirty="0"/>
              <a:t> </a:t>
            </a:r>
            <a:r>
              <a:rPr lang="en-US" dirty="0" err="1"/>
              <a:t>dovrà</a:t>
            </a:r>
            <a:r>
              <a:rPr lang="en-US" dirty="0"/>
              <a:t> </a:t>
            </a:r>
            <a:r>
              <a:rPr lang="en-US" dirty="0" err="1"/>
              <a:t>compiere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Ulteriore</a:t>
            </a:r>
            <a:r>
              <a:rPr lang="en-US" dirty="0"/>
              <a:t> </a:t>
            </a:r>
            <a:r>
              <a:rPr lang="en-US" dirty="0" err="1"/>
              <a:t>controllo</a:t>
            </a:r>
            <a:r>
              <a:rPr lang="en-US" dirty="0"/>
              <a:t> </a:t>
            </a:r>
            <a:r>
              <a:rPr lang="en-US" dirty="0" err="1"/>
              <a:t>sul</a:t>
            </a:r>
            <a:r>
              <a:rPr lang="en-US" dirty="0"/>
              <a:t> </a:t>
            </a:r>
            <a:r>
              <a:rPr lang="en-US" dirty="0" err="1"/>
              <a:t>movimento</a:t>
            </a:r>
            <a:r>
              <a:rPr lang="en-US" dirty="0"/>
              <a:t> </a:t>
            </a:r>
            <a:r>
              <a:rPr lang="en-US" dirty="0" err="1"/>
              <a:t>dei</a:t>
            </a:r>
            <a:r>
              <a:rPr lang="en-US" dirty="0"/>
              <a:t> links.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err="1"/>
              <a:t>Sono</a:t>
            </a:r>
            <a:r>
              <a:rPr lang="en-US" dirty="0"/>
              <a:t> </a:t>
            </a:r>
            <a:r>
              <a:rPr lang="en-US" dirty="0" err="1"/>
              <a:t>presentate</a:t>
            </a:r>
            <a:r>
              <a:rPr lang="en-US" dirty="0"/>
              <a:t> </a:t>
            </a:r>
            <a:r>
              <a:rPr lang="en-US" dirty="0" err="1"/>
              <a:t>ora</a:t>
            </a:r>
            <a:r>
              <a:rPr lang="en-US" dirty="0"/>
              <a:t> </a:t>
            </a:r>
            <a:r>
              <a:rPr lang="en-US" dirty="0" err="1"/>
              <a:t>tutte</a:t>
            </a:r>
            <a:r>
              <a:rPr lang="en-US" dirty="0"/>
              <a:t> le </a:t>
            </a:r>
            <a:r>
              <a:rPr lang="en-US" dirty="0" err="1"/>
              <a:t>funzioni</a:t>
            </a:r>
            <a:r>
              <a:rPr lang="en-US" dirty="0"/>
              <a:t> </a:t>
            </a:r>
            <a:r>
              <a:rPr lang="en-US" dirty="0" err="1"/>
              <a:t>scritte</a:t>
            </a:r>
            <a:r>
              <a:rPr lang="en-US" dirty="0"/>
              <a:t> e </a:t>
            </a:r>
            <a:r>
              <a:rPr lang="en-US" dirty="0" err="1"/>
              <a:t>utilizzate</a:t>
            </a:r>
            <a:r>
              <a:rPr lang="en-US" dirty="0"/>
              <a:t>.</a:t>
            </a:r>
          </a:p>
          <a:p>
            <a:pPr marL="285750" indent="-285750">
              <a:buFont typeface="Arial" panose="020B0604020202020204" pitchFamily="34" charset="0"/>
              <a:buChar char="•"/>
            </a:pPr>
            <a:endParaRPr lang="it-IT" dirty="0"/>
          </a:p>
        </p:txBody>
      </p:sp>
      <p:pic>
        <p:nvPicPr>
          <p:cNvPr id="1028" name="Picture 4" descr="MATLAB and Simulink Academic Tour 2018 | Dipartimento di ...">
            <a:extLst>
              <a:ext uri="{FF2B5EF4-FFF2-40B4-BE49-F238E27FC236}">
                <a16:creationId xmlns:a16="http://schemas.microsoft.com/office/drawing/2014/main" id="{40464D33-0077-4330-8D05-0D08BB126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2278966"/>
            <a:ext cx="3390167" cy="3404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89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2B23CA4-0A8E-4C61-9A5E-98959D091DD9}"/>
              </a:ext>
            </a:extLst>
          </p:cNvPr>
          <p:cNvSpPr txBox="1"/>
          <p:nvPr/>
        </p:nvSpPr>
        <p:spPr>
          <a:xfrm>
            <a:off x="993913" y="636105"/>
            <a:ext cx="6586330" cy="800219"/>
          </a:xfrm>
          <a:prstGeom prst="rect">
            <a:avLst/>
          </a:prstGeom>
          <a:noFill/>
        </p:spPr>
        <p:txBody>
          <a:bodyPr wrap="square" rtlCol="0">
            <a:spAutoFit/>
          </a:bodyPr>
          <a:lstStyle/>
          <a:p>
            <a:r>
              <a:rPr lang="en-US" sz="2800" dirty="0" err="1"/>
              <a:t>Funzione</a:t>
            </a:r>
            <a:r>
              <a:rPr lang="en-US" sz="2800" dirty="0"/>
              <a:t>  “</a:t>
            </a:r>
            <a:r>
              <a:rPr lang="en-US" sz="2800" dirty="0" err="1"/>
              <a:t>defineDENSO</a:t>
            </a:r>
            <a:r>
              <a:rPr lang="en-US" sz="2800" dirty="0"/>
              <a:t>”</a:t>
            </a:r>
          </a:p>
          <a:p>
            <a:endParaRPr lang="en-US" dirty="0"/>
          </a:p>
        </p:txBody>
      </p:sp>
      <p:sp>
        <p:nvSpPr>
          <p:cNvPr id="3" name="CasellaDiTesto 2">
            <a:extLst>
              <a:ext uri="{FF2B5EF4-FFF2-40B4-BE49-F238E27FC236}">
                <a16:creationId xmlns:a16="http://schemas.microsoft.com/office/drawing/2014/main" id="{25515168-BCDF-4647-A775-C5EBBE9CF410}"/>
              </a:ext>
            </a:extLst>
          </p:cNvPr>
          <p:cNvSpPr txBox="1"/>
          <p:nvPr/>
        </p:nvSpPr>
        <p:spPr>
          <a:xfrm>
            <a:off x="1025923" y="1815548"/>
            <a:ext cx="8666717" cy="2585323"/>
          </a:xfrm>
          <a:prstGeom prst="rect">
            <a:avLst/>
          </a:prstGeom>
          <a:noFill/>
        </p:spPr>
        <p:txBody>
          <a:bodyPr wrap="square" rtlCol="0">
            <a:spAutoFit/>
          </a:bodyPr>
          <a:lstStyle/>
          <a:p>
            <a:r>
              <a:rPr lang="it-IT" dirty="0"/>
              <a:t>Questa funzione non riceve INPUT in ingresso e serve a determinare i parametri del robot.</a:t>
            </a:r>
          </a:p>
          <a:p>
            <a:endParaRPr lang="it-IT" dirty="0"/>
          </a:p>
          <a:p>
            <a:r>
              <a:rPr lang="it-IT" dirty="0"/>
              <a:t>Particolare importanza hanno i parametri di </a:t>
            </a:r>
            <a:r>
              <a:rPr lang="it-IT" dirty="0" err="1"/>
              <a:t>Denavit-Hartenberg</a:t>
            </a:r>
            <a:r>
              <a:rPr lang="it-IT" dirty="0"/>
              <a:t>:</a:t>
            </a:r>
          </a:p>
          <a:p>
            <a:endParaRPr lang="it-IT" dirty="0"/>
          </a:p>
          <a:p>
            <a:r>
              <a:rPr lang="it-IT" dirty="0"/>
              <a:t>-   d;</a:t>
            </a:r>
          </a:p>
          <a:p>
            <a:r>
              <a:rPr lang="it-IT" dirty="0"/>
              <a:t>-   </a:t>
            </a:r>
            <a:r>
              <a:rPr lang="it-IT" dirty="0">
                <a:latin typeface="Calibri" panose="020F0502020204030204" pitchFamily="34" charset="0"/>
                <a:cs typeface="Calibri" panose="020F0502020204030204" pitchFamily="34" charset="0"/>
              </a:rPr>
              <a:t>ϴ;</a:t>
            </a:r>
          </a:p>
          <a:p>
            <a:pPr marL="285750" indent="-285750">
              <a:buFontTx/>
              <a:buChar char="-"/>
            </a:pPr>
            <a:r>
              <a:rPr lang="it-IT" dirty="0">
                <a:latin typeface="Calibri" panose="020F0502020204030204" pitchFamily="34" charset="0"/>
                <a:cs typeface="Calibri" panose="020F0502020204030204" pitchFamily="34" charset="0"/>
              </a:rPr>
              <a:t>a;</a:t>
            </a:r>
          </a:p>
          <a:p>
            <a:pPr marL="285750" indent="-285750">
              <a:buFontTx/>
              <a:buChar char="-"/>
            </a:pPr>
            <a:r>
              <a:rPr lang="it-IT" dirty="0">
                <a:latin typeface="Calibri" panose="020F0502020204030204" pitchFamily="34" charset="0"/>
                <a:cs typeface="Calibri" panose="020F0502020204030204" pitchFamily="34" charset="0"/>
              </a:rPr>
              <a:t>α;</a:t>
            </a:r>
          </a:p>
          <a:p>
            <a:pPr marL="285750" indent="-285750">
              <a:buFontTx/>
              <a:buChar char="-"/>
            </a:pPr>
            <a:endParaRPr lang="it-IT" dirty="0"/>
          </a:p>
        </p:txBody>
      </p:sp>
      <p:pic>
        <p:nvPicPr>
          <p:cNvPr id="8" name="Immagine 7">
            <a:extLst>
              <a:ext uri="{FF2B5EF4-FFF2-40B4-BE49-F238E27FC236}">
                <a16:creationId xmlns:a16="http://schemas.microsoft.com/office/drawing/2014/main" id="{B99C5312-87C5-41F0-AAA8-CE02DDFEECC3}"/>
              </a:ext>
            </a:extLst>
          </p:cNvPr>
          <p:cNvPicPr/>
          <p:nvPr/>
        </p:nvPicPr>
        <p:blipFill>
          <a:blip r:embed="rId2">
            <a:extLst>
              <a:ext uri="{28A0092B-C50C-407E-A947-70E740481C1C}">
                <a14:useLocalDpi xmlns:a14="http://schemas.microsoft.com/office/drawing/2010/main" val="0"/>
              </a:ext>
            </a:extLst>
          </a:blip>
          <a:stretch>
            <a:fillRect/>
          </a:stretch>
        </p:blipFill>
        <p:spPr>
          <a:xfrm>
            <a:off x="4287078" y="3108209"/>
            <a:ext cx="5433079" cy="1933107"/>
          </a:xfrm>
          <a:prstGeom prst="rect">
            <a:avLst/>
          </a:prstGeom>
        </p:spPr>
      </p:pic>
    </p:spTree>
    <p:extLst>
      <p:ext uri="{BB962C8B-B14F-4D97-AF65-F5344CB8AC3E}">
        <p14:creationId xmlns:p14="http://schemas.microsoft.com/office/powerpoint/2010/main" val="400954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2B23CA4-0A8E-4C61-9A5E-98959D091DD9}"/>
              </a:ext>
            </a:extLst>
          </p:cNvPr>
          <p:cNvSpPr txBox="1"/>
          <p:nvPr/>
        </p:nvSpPr>
        <p:spPr>
          <a:xfrm>
            <a:off x="993913" y="636105"/>
            <a:ext cx="6586330" cy="800219"/>
          </a:xfrm>
          <a:prstGeom prst="rect">
            <a:avLst/>
          </a:prstGeom>
          <a:noFill/>
        </p:spPr>
        <p:txBody>
          <a:bodyPr wrap="square" rtlCol="0">
            <a:spAutoFit/>
          </a:bodyPr>
          <a:lstStyle/>
          <a:p>
            <a:r>
              <a:rPr lang="en-US" sz="2800" dirty="0" err="1"/>
              <a:t>Funzione</a:t>
            </a:r>
            <a:r>
              <a:rPr lang="en-US" sz="2800" dirty="0"/>
              <a:t>  “</a:t>
            </a:r>
            <a:r>
              <a:rPr lang="en-US" sz="2800" dirty="0" err="1"/>
              <a:t>CinInvWrist_DENSO</a:t>
            </a:r>
            <a:r>
              <a:rPr lang="en-US" sz="2800" dirty="0"/>
              <a:t>”</a:t>
            </a:r>
          </a:p>
          <a:p>
            <a:endParaRPr lang="en-US" dirty="0"/>
          </a:p>
        </p:txBody>
      </p:sp>
      <p:sp>
        <p:nvSpPr>
          <p:cNvPr id="3" name="CasellaDiTesto 2">
            <a:extLst>
              <a:ext uri="{FF2B5EF4-FFF2-40B4-BE49-F238E27FC236}">
                <a16:creationId xmlns:a16="http://schemas.microsoft.com/office/drawing/2014/main" id="{25515168-BCDF-4647-A775-C5EBBE9CF410}"/>
              </a:ext>
            </a:extLst>
          </p:cNvPr>
          <p:cNvSpPr txBox="1"/>
          <p:nvPr/>
        </p:nvSpPr>
        <p:spPr>
          <a:xfrm>
            <a:off x="993913" y="1815548"/>
            <a:ext cx="8666717" cy="3416320"/>
          </a:xfrm>
          <a:prstGeom prst="rect">
            <a:avLst/>
          </a:prstGeom>
          <a:noFill/>
        </p:spPr>
        <p:txBody>
          <a:bodyPr wrap="square" rtlCol="0">
            <a:spAutoFit/>
          </a:bodyPr>
          <a:lstStyle/>
          <a:p>
            <a:r>
              <a:rPr lang="it-IT" dirty="0"/>
              <a:t>INPUT:  </a:t>
            </a:r>
          </a:p>
          <a:p>
            <a:pPr marL="285750" indent="-285750">
              <a:buFontTx/>
              <a:buChar char="-"/>
            </a:pPr>
            <a:r>
              <a:rPr lang="it-IT" dirty="0"/>
              <a:t>Robot;</a:t>
            </a:r>
          </a:p>
          <a:p>
            <a:pPr marL="285750" indent="-285750">
              <a:buFontTx/>
              <a:buChar char="-"/>
            </a:pPr>
            <a:r>
              <a:rPr lang="it-IT" dirty="0"/>
              <a:t>Posizione del centro del polso rispetto a terna base (W1);</a:t>
            </a:r>
          </a:p>
          <a:p>
            <a:pPr marL="285750" indent="-285750">
              <a:buFontTx/>
              <a:buChar char="-"/>
            </a:pPr>
            <a:endParaRPr lang="it-IT" dirty="0"/>
          </a:p>
          <a:p>
            <a:r>
              <a:rPr lang="it-IT" dirty="0"/>
              <a:t>OUTPUT:</a:t>
            </a:r>
          </a:p>
          <a:p>
            <a:pPr marL="285750" indent="-285750">
              <a:buFontTx/>
              <a:buChar char="-"/>
            </a:pPr>
            <a:r>
              <a:rPr lang="it-IT" dirty="0"/>
              <a:t>Q1, Q2, Q3, Q4;</a:t>
            </a:r>
          </a:p>
          <a:p>
            <a:pPr marL="285750" indent="-285750">
              <a:buFontTx/>
              <a:buChar char="-"/>
            </a:pPr>
            <a:endParaRPr lang="it-IT" dirty="0"/>
          </a:p>
          <a:p>
            <a:r>
              <a:rPr lang="it-IT" dirty="0"/>
              <a:t>Processo di calcolo:</a:t>
            </a:r>
          </a:p>
          <a:p>
            <a:r>
              <a:rPr lang="it-IT" dirty="0"/>
              <a:t>Viene svolta una cinematica inversa che dalla posizione desiderata porta alle rotazioni dei giunti necessarie</a:t>
            </a:r>
          </a:p>
          <a:p>
            <a:endParaRPr lang="it-IT" dirty="0"/>
          </a:p>
          <a:p>
            <a:pPr marL="285750" indent="-285750">
              <a:buFontTx/>
              <a:buChar char="-"/>
            </a:pPr>
            <a:endParaRPr lang="it-IT" dirty="0"/>
          </a:p>
        </p:txBody>
      </p:sp>
    </p:spTree>
    <p:extLst>
      <p:ext uri="{BB962C8B-B14F-4D97-AF65-F5344CB8AC3E}">
        <p14:creationId xmlns:p14="http://schemas.microsoft.com/office/powerpoint/2010/main" val="450678998"/>
      </p:ext>
    </p:extLst>
  </p:cSld>
  <p:clrMapOvr>
    <a:masterClrMapping/>
  </p:clrMapOvr>
</p:sld>
</file>

<file path=ppt/theme/theme1.xml><?xml version="1.0" encoding="utf-8"?>
<a:theme xmlns:a="http://schemas.openxmlformats.org/drawingml/2006/main" name="Raccolta">
  <a:themeElements>
    <a:clrScheme name="Raccolt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Raccolt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accolt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2643</Words>
  <Application>Microsoft Office PowerPoint</Application>
  <PresentationFormat>Widescreen</PresentationFormat>
  <Paragraphs>235</Paragraphs>
  <Slides>53</Slides>
  <Notes>0</Notes>
  <HiddenSlides>0</HiddenSlides>
  <MMClips>1</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53</vt:i4>
      </vt:variant>
    </vt:vector>
  </HeadingPairs>
  <TitlesOfParts>
    <vt:vector size="57" baseType="lpstr">
      <vt:lpstr>Arial</vt:lpstr>
      <vt:lpstr>Calibri</vt:lpstr>
      <vt:lpstr>Gill Sans MT</vt:lpstr>
      <vt:lpstr>Raccolta</vt:lpstr>
      <vt:lpstr>Sistemi meccatronici 2  Modellazione, simulazione e controllo di un robot con sistema di visione</vt:lpstr>
      <vt:lpstr>OBIETTIVI</vt:lpstr>
      <vt:lpstr>ROBOT</vt:lpstr>
      <vt:lpstr>END-EFFECTOR</vt:lpstr>
      <vt:lpstr>TELECAMERA</vt:lpstr>
      <vt:lpstr>TERNE DENAVIT-HARTEMBERG</vt:lpstr>
      <vt:lpstr>Modellazione matematica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 DEFINIZIONE DEI PUNTI DI PASSAGGIO</vt:lpstr>
      <vt:lpstr> Analisi contatto robot-piramide</vt:lpstr>
      <vt:lpstr>Presentazione standard di PowerPoint</vt:lpstr>
      <vt:lpstr>Presentazione standard di PowerPoint</vt:lpstr>
      <vt:lpstr>Presentazione standard di PowerPoint</vt:lpstr>
      <vt:lpstr>Presentazione standard di PowerPoint</vt:lpstr>
      <vt:lpstr> TRAIETTORIA</vt:lpstr>
      <vt:lpstr> TRATTO I</vt:lpstr>
      <vt:lpstr>Presentazione standard di PowerPoint</vt:lpstr>
      <vt:lpstr>Presentazione standard di PowerPoint</vt:lpstr>
      <vt:lpstr>Presentazione standard di PowerPoint</vt:lpstr>
      <vt:lpstr>Presentazione standard di PowerPoint</vt:lpstr>
      <vt:lpstr> tratto ii</vt:lpstr>
      <vt:lpstr>Presentazione standard di PowerPoint</vt:lpstr>
      <vt:lpstr>Presentazione standard di PowerPoint</vt:lpstr>
      <vt:lpstr>Presentazione standard di PowerPoint</vt:lpstr>
      <vt:lpstr>Presentazione standard di PowerPoint</vt:lpstr>
      <vt:lpstr> Tratto iii</vt:lpstr>
      <vt:lpstr>Presentazione standard di PowerPoint</vt:lpstr>
      <vt:lpstr>Presentazione standard di PowerPoint</vt:lpstr>
      <vt:lpstr> tratto iv</vt:lpstr>
      <vt:lpstr>Presentazione standard di PowerPoint</vt:lpstr>
      <vt:lpstr>Presentazione standard di PowerPoint</vt:lpstr>
      <vt:lpstr> Simulazione</vt:lpstr>
      <vt:lpstr>Presentazione standard di PowerPoint</vt:lpstr>
      <vt:lpstr>Presentazione standard di PowerPoint</vt:lpstr>
      <vt:lpstr> Simulazione traiettoria</vt:lpstr>
      <vt:lpstr>Traiettoria ‘PICK AND PLACE’</vt:lpstr>
      <vt:lpstr>SISTEMA DI VISIONE</vt:lpstr>
      <vt:lpstr>QUATTRO FASI</vt:lpstr>
      <vt:lpstr>ACQUISIZIONE</vt:lpstr>
      <vt:lpstr>ACQUSIZIONE</vt:lpstr>
      <vt:lpstr>SEGMENTAZIONE – ALGORITMO RANSAC</vt:lpstr>
      <vt:lpstr>SEGMENTAZIONE</vt:lpstr>
      <vt:lpstr>CLUSTER – VOXEL GRID &amp; KNN</vt:lpstr>
      <vt:lpstr>CLUSTER</vt:lpstr>
      <vt:lpstr>MATCHING – SHOT352</vt:lpstr>
      <vt:lpstr>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Sistemi meccatronici 2  Modellazione, simulazione e controllo di un robot con sistema di visione</dc:title>
  <dc:creator>Matteo Rota Graziosi</dc:creator>
  <cp:lastModifiedBy>Matteo Rota Graziosi</cp:lastModifiedBy>
  <cp:revision>5</cp:revision>
  <dcterms:created xsi:type="dcterms:W3CDTF">2020-08-02T07:12:48Z</dcterms:created>
  <dcterms:modified xsi:type="dcterms:W3CDTF">2020-08-03T14:26:06Z</dcterms:modified>
</cp:coreProperties>
</file>