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72" r:id="rId5"/>
    <p:sldId id="271" r:id="rId6"/>
    <p:sldId id="278" r:id="rId7"/>
    <p:sldId id="279" r:id="rId8"/>
    <p:sldId id="280" r:id="rId9"/>
    <p:sldId id="282" r:id="rId10"/>
    <p:sldId id="283" r:id="rId11"/>
    <p:sldId id="286" r:id="rId12"/>
    <p:sldId id="284" r:id="rId13"/>
    <p:sldId id="285" r:id="rId14"/>
    <p:sldId id="281" r:id="rId15"/>
    <p:sldId id="258" r:id="rId16"/>
    <p:sldId id="260" r:id="rId17"/>
    <p:sldId id="262" r:id="rId18"/>
    <p:sldId id="263" r:id="rId19"/>
    <p:sldId id="264" r:id="rId20"/>
    <p:sldId id="265" r:id="rId21"/>
    <p:sldId id="266" r:id="rId22"/>
    <p:sldId id="268" r:id="rId23"/>
    <p:sldId id="267" r:id="rId24"/>
    <p:sldId id="274" r:id="rId25"/>
    <p:sldId id="288" r:id="rId26"/>
    <p:sldId id="277" r:id="rId27"/>
    <p:sldId id="287" r:id="rId28"/>
    <p:sldId id="289" r:id="rId29"/>
    <p:sldId id="290" r:id="rId30"/>
    <p:sldId id="276" r:id="rId31"/>
    <p:sldId id="291" r:id="rId32"/>
    <p:sldId id="292" r:id="rId33"/>
    <p:sldId id="294" r:id="rId34"/>
    <p:sldId id="293" r:id="rId35"/>
    <p:sldId id="296" r:id="rId36"/>
    <p:sldId id="295" r:id="rId37"/>
    <p:sldId id="297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Piffari" initials="MP" lastIdx="1" clrIdx="0">
    <p:extLst>
      <p:ext uri="{19B8F6BF-5375-455C-9EA6-DF929625EA0E}">
        <p15:presenceInfo xmlns:p15="http://schemas.microsoft.com/office/powerpoint/2012/main" userId="b6d0602a24d341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/>
    <p:restoredTop sz="93323" autoAdjust="0"/>
  </p:normalViewPr>
  <p:slideViewPr>
    <p:cSldViewPr snapToGrid="0">
      <p:cViewPr varScale="1">
        <p:scale>
          <a:sx n="101" d="100"/>
          <a:sy n="10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14130-6DE0-4058-955F-50E582727B09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A990-74FB-448B-A3A1-C0B8635303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9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depends</a:t>
            </a:r>
            <a:r>
              <a:rPr lang="it-IT" dirty="0"/>
              <a:t> on the </a:t>
            </a:r>
            <a:r>
              <a:rPr lang="it-IT" dirty="0" err="1"/>
              <a:t>distribution</a:t>
            </a:r>
            <a:r>
              <a:rPr lang="it-IT" dirty="0"/>
              <a:t>: for </a:t>
            </a:r>
            <a:r>
              <a:rPr lang="it-IT" dirty="0" err="1"/>
              <a:t>example</a:t>
            </a:r>
            <a:r>
              <a:rPr lang="it-IT" dirty="0"/>
              <a:t>, if the first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, epsilon == 0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the best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8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Focus </a:t>
            </a:r>
            <a:r>
              <a:rPr lang="it-IT" dirty="0" err="1"/>
              <a:t>needed</a:t>
            </a:r>
            <a:r>
              <a:rPr lang="it-IT" dirty="0"/>
              <a:t> on the </a:t>
            </a:r>
            <a:r>
              <a:rPr lang="it-IT" dirty="0" err="1"/>
              <a:t>dimensionality</a:t>
            </a:r>
            <a:r>
              <a:rPr lang="it-IT" dirty="0"/>
              <a:t> of the matrix.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66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0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set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0,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fall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case of the epsilon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(look </a:t>
            </a:r>
            <a:r>
              <a:rPr lang="it-IT" dirty="0" err="1"/>
              <a:t>at</a:t>
            </a:r>
            <a:r>
              <a:rPr lang="it-IT" dirty="0"/>
              <a:t> the curve).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9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notice</a:t>
            </a:r>
            <a:r>
              <a:rPr lang="it-IT" dirty="0"/>
              <a:t> a </a:t>
            </a:r>
            <a:r>
              <a:rPr lang="it-IT" dirty="0" err="1"/>
              <a:t>peak</a:t>
            </a:r>
            <a:r>
              <a:rPr lang="it-IT" dirty="0"/>
              <a:t> on the 11° step (more or </a:t>
            </a:r>
            <a:r>
              <a:rPr lang="it-IT" dirty="0" err="1"/>
              <a:t>less</a:t>
            </a:r>
            <a:r>
              <a:rPr lang="it-IT" dirty="0"/>
              <a:t>)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why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04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4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in the </a:t>
            </a:r>
            <a:r>
              <a:rPr lang="it-IT" dirty="0" err="1"/>
              <a:t>legend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43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epsilon to make epsilon-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outperform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90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 = estimate state action </a:t>
            </a:r>
            <a:r>
              <a:rPr lang="it-IT" dirty="0" err="1"/>
              <a:t>value</a:t>
            </a:r>
            <a:r>
              <a:rPr lang="it-IT" dirty="0"/>
              <a:t> =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discounted</a:t>
            </a:r>
            <a:r>
              <a:rPr lang="it-IT" dirty="0"/>
              <a:t> </a:t>
            </a:r>
            <a:r>
              <a:rPr lang="it-IT" dirty="0" err="1"/>
              <a:t>reward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57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A990-74FB-448B-A3A1-C0B86353038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21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16/08/19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89584" y="828171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86CA0-325C-B848-B151-A88D2640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0"/>
            <a:ext cx="9158287" cy="6858000"/>
          </a:xfrm>
        </p:spPr>
      </p:pic>
    </p:spTree>
    <p:extLst>
      <p:ext uri="{BB962C8B-B14F-4D97-AF65-F5344CB8AC3E}">
        <p14:creationId xmlns:p14="http://schemas.microsoft.com/office/powerpoint/2010/main" val="172932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282735" y="866930"/>
            <a:ext cx="294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2 but </a:t>
            </a:r>
          </a:p>
          <a:p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epsilon</a:t>
            </a:r>
            <a:r>
              <a:rPr lang="de-DE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540537-B0EC-7F48-BEF9-46415997F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23" y="-7407"/>
            <a:ext cx="9139277" cy="6858000"/>
          </a:xfrm>
        </p:spPr>
      </p:pic>
    </p:spTree>
    <p:extLst>
      <p:ext uri="{BB962C8B-B14F-4D97-AF65-F5344CB8AC3E}">
        <p14:creationId xmlns:p14="http://schemas.microsoft.com/office/powerpoint/2010/main" val="23606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137050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D4882-2CC4-324A-8305-7F23EC78B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97" y="-7407"/>
            <a:ext cx="9031803" cy="6858000"/>
          </a:xfrm>
        </p:spPr>
      </p:pic>
    </p:spTree>
    <p:extLst>
      <p:ext uri="{BB962C8B-B14F-4D97-AF65-F5344CB8AC3E}">
        <p14:creationId xmlns:p14="http://schemas.microsoft.com/office/powerpoint/2010/main" val="21183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75476" y="692704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3 + 1000 </a:t>
            </a:r>
            <a:r>
              <a:rPr lang="de-DE" dirty="0" err="1"/>
              <a:t>bandits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B99C1-594E-A947-A747-295E646D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05" y="0"/>
            <a:ext cx="9172396" cy="6858000"/>
          </a:xfrm>
        </p:spPr>
      </p:pic>
    </p:spTree>
    <p:extLst>
      <p:ext uri="{BB962C8B-B14F-4D97-AF65-F5344CB8AC3E}">
        <p14:creationId xmlns:p14="http://schemas.microsoft.com/office/powerpoint/2010/main" val="185366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0A7BD-6365-7942-A5AA-5C042590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21" y="1446145"/>
            <a:ext cx="1766015" cy="13240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Parameters ≈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ε-greedy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optimistic-greedy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conclude</a:t>
            </a:r>
            <a:r>
              <a:rPr lang="de-DE" dirty="0"/>
              <a:t> UBC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  <a:p>
            <a:pPr lvl="1"/>
            <a:r>
              <a:rPr lang="de-DE" dirty="0"/>
              <a:t>UBC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tweaked</a:t>
            </a:r>
            <a:r>
              <a:rPr lang="de-DE" dirty="0"/>
              <a:t> 𝒄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0A554-B25B-2642-B4D0-3B73B41A6D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92705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45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 (and some </a:t>
            </a:r>
            <a:r>
              <a:rPr lang="it-IT" dirty="0" err="1"/>
              <a:t>other</a:t>
            </a:r>
            <a:r>
              <a:rPr lang="it-IT" dirty="0"/>
              <a:t>), agent </a:t>
            </a:r>
            <a:r>
              <a:rPr lang="it-IT" dirty="0" err="1"/>
              <a:t>bumps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480572"/>
            <a:ext cx="3226338" cy="23489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47" y="3859677"/>
            <a:ext cx="9252464" cy="19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3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</a:t>
            </a:r>
            <a:r>
              <a:rPr lang="it-IT" dirty="0" err="1"/>
              <a:t>that</a:t>
            </a:r>
            <a:r>
              <a:rPr lang="it-IT" dirty="0"/>
              <a:t>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stuck</a:t>
            </a:r>
            <a:r>
              <a:rPr lang="it-IT" dirty="0"/>
              <a:t>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VIOLATES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3 – </a:t>
            </a:r>
            <a:r>
              <a:rPr lang="it-IT" sz="2800" dirty="0" err="1">
                <a:solidFill>
                  <a:schemeClr val="bg1"/>
                </a:solidFill>
              </a:rPr>
              <a:t>BackPropagation</a:t>
            </a:r>
            <a:r>
              <a:rPr lang="it-IT" sz="2800" dirty="0">
                <a:solidFill>
                  <a:schemeClr val="bg1"/>
                </a:solidFill>
              </a:rPr>
              <a:t> XOR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𝑝𝑒𝑟𝑐𝑒𝑝𝑡𝑟𝑜𝑛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h𝑖𝑔h𝑙𝑖𝑔h𝑡𝑠</m:t>
                    </m:r>
                    <m:r>
                      <a:rPr lang="it-IT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452" t="-1071" r="-6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isultati immagini per meme neural network">
            <a:extLst>
              <a:ext uri="{FF2B5EF4-FFF2-40B4-BE49-F238E27FC236}">
                <a16:creationId xmlns:a16="http://schemas.microsoft.com/office/drawing/2014/main" id="{A5C93303-5282-45E8-8445-C79E0DB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05" y="1460289"/>
            <a:ext cx="5162843" cy="3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3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2B383-7279-4902-A527-C849D93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mbria Math" panose="02040503050406030204" pitchFamily="18" charset="0"/>
              </a:rPr>
              <a:t>Single perceptron highlights</a:t>
            </a:r>
            <a:br>
              <a:rPr lang="it-IT" i="1" dirty="0">
                <a:solidFill>
                  <a:schemeClr val="bg1"/>
                </a:solidFill>
                <a:latin typeface="Cambria Math" panose="02040503050406030204" pitchFamily="18" charset="0"/>
              </a:rPr>
            </a:br>
            <a:r>
              <a:rPr lang="it-IT" sz="3600" dirty="0" err="1"/>
              <a:t>Try</a:t>
            </a:r>
            <a:r>
              <a:rPr lang="it-IT" sz="3600" dirty="0"/>
              <a:t> simple first: &amp;&amp; and ||</a:t>
            </a:r>
            <a:endParaRPr lang="it-IT" dirty="0"/>
          </a:p>
        </p:txBody>
      </p:sp>
      <p:pic>
        <p:nvPicPr>
          <p:cNvPr id="5" name="Segnaposto contenuto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B4072D-CA9B-4ABC-971B-9C1DE64B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577"/>
            <a:ext cx="4895850" cy="3895725"/>
          </a:xfr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EF44E48-F66D-4376-856E-D7D73D36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2" y="2001477"/>
            <a:ext cx="4733925" cy="39338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AAD5F3-85C4-49D2-B133-CB58A8E58DDF}"/>
              </a:ext>
            </a:extLst>
          </p:cNvPr>
          <p:cNvSpPr txBox="1"/>
          <p:nvPr/>
        </p:nvSpPr>
        <p:spPr>
          <a:xfrm>
            <a:off x="1828800" y="29673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0</a:t>
            </a:r>
            <a:endParaRPr lang="it-IT" sz="2000" b="1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24E95A3-42D3-4EBB-90E1-40827B75E4F3}"/>
              </a:ext>
            </a:extLst>
          </p:cNvPr>
          <p:cNvSpPr/>
          <p:nvPr/>
        </p:nvSpPr>
        <p:spPr>
          <a:xfrm>
            <a:off x="7067375" y="413102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0</a:t>
            </a:r>
            <a:endParaRPr lang="it-IT" sz="2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7B04BE-93CD-482F-9802-7126C6806777}"/>
              </a:ext>
            </a:extLst>
          </p:cNvPr>
          <p:cNvSpPr/>
          <p:nvPr/>
        </p:nvSpPr>
        <p:spPr>
          <a:xfrm>
            <a:off x="4975339" y="439263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/>
              <a:t>1</a:t>
            </a:r>
            <a:endParaRPr lang="it-IT" sz="1400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C8C51E-B096-4C03-AE20-FCB854D3B943}"/>
              </a:ext>
            </a:extLst>
          </p:cNvPr>
          <p:cNvSpPr/>
          <p:nvPr/>
        </p:nvSpPr>
        <p:spPr>
          <a:xfrm>
            <a:off x="10614139" y="442727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554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69284-7676-4D36-94CC-AC9F98B2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52843"/>
            <a:ext cx="91440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100" dirty="0"/>
            </a:br>
            <a:br>
              <a:rPr lang="en-US" sz="5100" dirty="0"/>
            </a:br>
            <a:br>
              <a:rPr lang="en-US" sz="5100" dirty="0"/>
            </a:br>
            <a:r>
              <a:rPr lang="en-US" sz="5100" dirty="0"/>
              <a:t>Let’s increase the difficulty…</a:t>
            </a:r>
            <a:br>
              <a:rPr lang="en-US" sz="5100" dirty="0"/>
            </a:br>
            <a:r>
              <a:rPr lang="en-US" sz="5100" dirty="0"/>
              <a:t>Single perceptron with </a:t>
            </a:r>
            <a:r>
              <a:rPr lang="en-US" sz="5100" dirty="0" err="1"/>
              <a:t>irisDataset</a:t>
            </a:r>
            <a:endParaRPr lang="en-US" sz="5100" dirty="0"/>
          </a:p>
        </p:txBody>
      </p:sp>
      <p:sp>
        <p:nvSpPr>
          <p:cNvPr id="54" name="Rectangle 20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7D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C345535-5CEB-41FA-ADA4-54B89240C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98" y="640080"/>
            <a:ext cx="4127699" cy="3291840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72FD80A2-F1BC-4E96-BF86-DF8C6D03E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974019"/>
            <a:ext cx="4974336" cy="26239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394B3-22E1-4398-AE04-7AED32966616}"/>
              </a:ext>
            </a:extLst>
          </p:cNvPr>
          <p:cNvSpPr txBox="1"/>
          <p:nvPr/>
        </p:nvSpPr>
        <p:spPr>
          <a:xfrm>
            <a:off x="1107809" y="4651310"/>
            <a:ext cx="408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50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/>
              <a:t>One points of the dataset </a:t>
            </a:r>
            <a:r>
              <a:rPr lang="it-IT" dirty="0" err="1"/>
              <a:t>misclassificated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9C343-8931-43C5-8B0B-C84BD22CABA2}"/>
              </a:ext>
            </a:extLst>
          </p:cNvPr>
          <p:cNvSpPr txBox="1"/>
          <p:nvPr/>
        </p:nvSpPr>
        <p:spPr>
          <a:xfrm>
            <a:off x="6932459" y="4572000"/>
            <a:ext cx="425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With 1500 </a:t>
            </a:r>
            <a:r>
              <a:rPr lang="it-IT" dirty="0" err="1"/>
              <a:t>epochs</a:t>
            </a:r>
            <a:endParaRPr lang="it-IT" dirty="0"/>
          </a:p>
          <a:p>
            <a:pPr algn="ctr"/>
            <a:r>
              <a:rPr lang="it-IT" dirty="0" err="1"/>
              <a:t>All</a:t>
            </a:r>
            <a:r>
              <a:rPr lang="it-IT" dirty="0"/>
              <a:t> the points are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(YEAH)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57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1C8E7C-7298-4502-840E-16284F7B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Even more difficult… XOR port!!!</a:t>
            </a:r>
          </a:p>
        </p:txBody>
      </p:sp>
      <p:pic>
        <p:nvPicPr>
          <p:cNvPr id="5" name="Segnaposto contenuto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3B59158-16B0-41F3-BD7E-1EA2BD8A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4" y="307731"/>
            <a:ext cx="4920168" cy="3997637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E614948-4208-4A73-B1F6-EA597DB64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24" y="307731"/>
            <a:ext cx="4935354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1DA10-0D2F-4C60-812F-B94E6733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bound to </a:t>
            </a:r>
            <a:r>
              <a:rPr lang="it-IT" dirty="0" err="1"/>
              <a:t>evaluate</a:t>
            </a:r>
            <a:r>
              <a:rPr lang="it-IT" dirty="0"/>
              <a:t> the points, and so more </a:t>
            </a:r>
            <a:r>
              <a:rPr lang="it-IT" dirty="0" err="1"/>
              <a:t>neurons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So… multi </a:t>
            </a:r>
            <a:r>
              <a:rPr lang="it-IT" dirty="0" err="1"/>
              <a:t>layer</a:t>
            </a:r>
            <a:r>
              <a:rPr lang="it-IT" dirty="0"/>
              <a:t> perceptron!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1F76E-6A26-4C39-A681-41CB4AEE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Key parts:</a:t>
            </a:r>
          </a:p>
          <a:p>
            <a:r>
              <a:rPr lang="it-IT" dirty="0"/>
              <a:t>Weigths stored in a matrix cause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neurons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664C8F-03B1-4C7B-B4C3-2A853700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4" y="3429000"/>
            <a:ext cx="10007991" cy="1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7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7B5732-6EC4-4DBE-B750-0DEE66485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465" y="2149953"/>
            <a:ext cx="8317476" cy="4475930"/>
          </a:xfrm>
          <a:prstGeom prst="rect">
            <a:avLst/>
          </a:prstGeom>
        </p:spPr>
      </p:pic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F4F2864-8676-4FF7-A523-B04969CB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" y="384296"/>
            <a:ext cx="3925830" cy="1936873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D4BB20C-F4E2-4514-9D52-AEB459016F3D}"/>
              </a:ext>
            </a:extLst>
          </p:cNvPr>
          <p:cNvSpPr/>
          <p:nvPr/>
        </p:nvSpPr>
        <p:spPr>
          <a:xfrm>
            <a:off x="5711483" y="3094892"/>
            <a:ext cx="759655" cy="520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3E9B625-6919-481F-93C3-BDA849EDBD7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170889" y="633046"/>
            <a:ext cx="1920422" cy="246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39022DB-BE99-4DC0-BF4E-5E937E251584}"/>
              </a:ext>
            </a:extLst>
          </p:cNvPr>
          <p:cNvCxnSpPr>
            <a:stCxn id="6" idx="2"/>
            <a:endCxn id="5" idx="2"/>
          </p:cNvCxnSpPr>
          <p:nvPr/>
        </p:nvCxnSpPr>
        <p:spPr>
          <a:xfrm flipH="1" flipV="1">
            <a:off x="2207974" y="2321169"/>
            <a:ext cx="3503509" cy="1033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5665B9-651B-4B8F-BE19-52999847989D}"/>
              </a:ext>
            </a:extLst>
          </p:cNvPr>
          <p:cNvSpPr txBox="1"/>
          <p:nvPr/>
        </p:nvSpPr>
        <p:spPr>
          <a:xfrm>
            <a:off x="4867021" y="1123486"/>
            <a:ext cx="5588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ZOOM… </a:t>
            </a:r>
            <a:r>
              <a:rPr lang="it-IT" sz="2800" dirty="0" err="1"/>
              <a:t>Correctly</a:t>
            </a:r>
            <a:r>
              <a:rPr lang="it-IT" sz="2800" dirty="0"/>
              <a:t> </a:t>
            </a:r>
            <a:r>
              <a:rPr lang="it-IT" sz="2800" dirty="0" err="1"/>
              <a:t>classified</a:t>
            </a:r>
            <a:r>
              <a:rPr lang="it-IT" sz="2800" dirty="0"/>
              <a:t>: trust </a:t>
            </a:r>
            <a:r>
              <a:rPr lang="it-IT" sz="2800" dirty="0" err="1"/>
              <a:t>us</a:t>
            </a:r>
            <a:r>
              <a:rPr lang="it-IT" sz="2800" dirty="0"/>
              <a:t>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1DA357-485E-4830-A342-E8684D6DCE18}"/>
              </a:ext>
            </a:extLst>
          </p:cNvPr>
          <p:cNvSpPr txBox="1"/>
          <p:nvPr/>
        </p:nvSpPr>
        <p:spPr>
          <a:xfrm>
            <a:off x="224716" y="2802504"/>
            <a:ext cx="121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/>
              <a:t>Result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530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0 - 5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/>
              <a:t>Exercise 4 – SARSA in continuous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isultati immagini per hill climb racing">
            <a:extLst>
              <a:ext uri="{FF2B5EF4-FFF2-40B4-BE49-F238E27FC236}">
                <a16:creationId xmlns:a16="http://schemas.microsoft.com/office/drawing/2014/main" id="{C3BCF0F2-546A-43C2-A104-D7048FC1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73336"/>
            <a:ext cx="6250769" cy="37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9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4FE3-F249-472E-BF2B-91B201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Key parts</a:t>
            </a:r>
            <a:br>
              <a:rPr lang="it-IT" sz="3600" dirty="0"/>
            </a:br>
            <a:br>
              <a:rPr lang="it-IT" sz="3600" dirty="0"/>
            </a:b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F3C5D-A563-4751-939B-0C4D7A8B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08"/>
            <a:ext cx="10515600" cy="4351338"/>
          </a:xfrm>
        </p:spPr>
        <p:txBody>
          <a:bodyPr/>
          <a:lstStyle/>
          <a:p>
            <a:r>
              <a:rPr lang="it-IT" dirty="0" err="1"/>
              <a:t>Discretization</a:t>
            </a:r>
            <a:r>
              <a:rPr lang="it-IT" dirty="0"/>
              <a:t> of the state </a:t>
            </a:r>
            <a:r>
              <a:rPr lang="it-IT" dirty="0" err="1"/>
              <a:t>space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Randomization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</a:rPr>
              <a:t>NO</a:t>
            </a:r>
            <a:r>
              <a:rPr lang="it-IT" dirty="0"/>
              <a:t>				  </a:t>
            </a:r>
            <a:r>
              <a:rPr lang="it-IT" dirty="0">
                <a:solidFill>
                  <a:schemeClr val="accent6"/>
                </a:solidFill>
              </a:rPr>
              <a:t>‘’YES’’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DE8A9E-70DD-486D-8F6F-E1590D84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52987"/>
            <a:ext cx="4924425" cy="3867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C1E19D-87CB-4E2C-8D51-4BA30805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72" y="4612970"/>
            <a:ext cx="1936359" cy="11087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0FAF051-0D35-49A4-8109-512103E9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459" y="4834450"/>
            <a:ext cx="2501832" cy="6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23D59F-AA25-488C-B5C7-61BA0B4E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80" y="1647000"/>
            <a:ext cx="7313374" cy="126656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A13935B-A155-4C2B-9595-72564AE8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06" y="690636"/>
            <a:ext cx="3344934" cy="4629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0E936A1-5C80-42E5-BBB9-B0FD0C04801D}"/>
              </a:ext>
            </a:extLst>
          </p:cNvPr>
          <p:cNvCxnSpPr>
            <a:endCxn id="4" idx="1"/>
          </p:cNvCxnSpPr>
          <p:nvPr/>
        </p:nvCxnSpPr>
        <p:spPr>
          <a:xfrm>
            <a:off x="2546252" y="1153551"/>
            <a:ext cx="1218828" cy="1126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FF1E02E1-34ED-460E-9AF4-F8F851138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335" y="2913567"/>
            <a:ext cx="3848100" cy="38195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915D7D-6DE0-47BD-A4B9-EC6561C3B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386" y="3429000"/>
            <a:ext cx="2839729" cy="171111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A80800-3A5B-4FB1-85D4-C37D9BE36B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66115" y="4284560"/>
            <a:ext cx="909220" cy="538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4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F3E98-DA20-4868-AFEF-5E044109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617"/>
            <a:ext cx="10515600" cy="530476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Video </a:t>
            </a:r>
            <a:r>
              <a:rPr lang="it-IT" dirty="0" err="1"/>
              <a:t>demonstration</a:t>
            </a:r>
            <a:r>
              <a:rPr lang="it-IT" dirty="0"/>
              <a:t>....</a:t>
            </a:r>
          </a:p>
        </p:txBody>
      </p:sp>
      <p:sp>
        <p:nvSpPr>
          <p:cNvPr id="4" name="Pulsante di azione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0A726E-68E5-46A2-879B-025A65DF2D1D}"/>
              </a:ext>
            </a:extLst>
          </p:cNvPr>
          <p:cNvSpPr/>
          <p:nvPr/>
        </p:nvSpPr>
        <p:spPr>
          <a:xfrm>
            <a:off x="5134708" y="2321169"/>
            <a:ext cx="1814732" cy="1350499"/>
          </a:xfrm>
          <a:prstGeom prst="actionButtonMovi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5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734C4B8-C61E-4BC2-BCEB-CEDAE37F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586" y="1858242"/>
            <a:ext cx="8173941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15318C-FF1F-4E73-A36E-09A39D19A48A}"/>
              </a:ext>
            </a:extLst>
          </p:cNvPr>
          <p:cNvSpPr txBox="1"/>
          <p:nvPr/>
        </p:nvSpPr>
        <p:spPr>
          <a:xfrm>
            <a:off x="1223888" y="858129"/>
            <a:ext cx="692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reward</a:t>
            </a:r>
            <a:r>
              <a:rPr lang="it-IT" sz="2400" dirty="0"/>
              <a:t> </a:t>
            </a:r>
            <a:r>
              <a:rPr lang="it-IT" sz="2400" dirty="0" err="1"/>
              <a:t>obtained</a:t>
            </a:r>
            <a:r>
              <a:rPr lang="it-IT" sz="2400" dirty="0"/>
              <a:t> by the agent (the car) </a:t>
            </a:r>
            <a:r>
              <a:rPr lang="it-IT" sz="2400" dirty="0" err="1"/>
              <a:t>decreases</a:t>
            </a:r>
            <a:r>
              <a:rPr lang="it-IT" sz="2400" dirty="0"/>
              <a:t> </a:t>
            </a:r>
          </a:p>
          <a:p>
            <a:r>
              <a:rPr lang="it-IT" sz="2400"/>
              <a:t>with </a:t>
            </a:r>
            <a:r>
              <a:rPr lang="it-IT" sz="2400" dirty="0"/>
              <a:t>the </a:t>
            </a:r>
            <a:r>
              <a:rPr lang="it-IT" sz="2400" dirty="0" err="1"/>
              <a:t>number</a:t>
            </a:r>
            <a:r>
              <a:rPr lang="it-IT" sz="2400" dirty="0"/>
              <a:t> of the </a:t>
            </a:r>
            <a:r>
              <a:rPr lang="it-IT" sz="2400" dirty="0" err="1"/>
              <a:t>episodes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794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it-IT" sz="2800" dirty="0" err="1"/>
              <a:t>Exercise</a:t>
            </a:r>
            <a:r>
              <a:rPr lang="it-IT" sz="2800" dirty="0"/>
              <a:t> 4 – Control of </a:t>
            </a:r>
            <a:r>
              <a:rPr lang="it-IT" sz="2800" dirty="0" err="1"/>
              <a:t>invers</a:t>
            </a:r>
            <a:r>
              <a:rPr lang="it-IT" sz="2800" dirty="0"/>
              <a:t> </a:t>
            </a:r>
            <a:r>
              <a:rPr lang="it-IT" sz="2800" dirty="0" err="1"/>
              <a:t>pendulum</a:t>
            </a:r>
            <a:r>
              <a:rPr lang="it-IT" sz="2800" dirty="0"/>
              <a:t> with FD</a:t>
            </a:r>
          </a:p>
        </p:txBody>
      </p:sp>
      <p:pic>
        <p:nvPicPr>
          <p:cNvPr id="2050" name="Picture 2" descr="Risultati immagini per invert pendulum real">
            <a:extLst>
              <a:ext uri="{FF2B5EF4-FFF2-40B4-BE49-F238E27FC236}">
                <a16:creationId xmlns:a16="http://schemas.microsoft.com/office/drawing/2014/main" id="{516E839A-12E6-4FF4-8D32-3F45E857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41" y="1367227"/>
            <a:ext cx="2830183" cy="41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8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8C399B-1722-4863-B7C0-12321A2CDBA7}"/>
              </a:ext>
            </a:extLst>
          </p:cNvPr>
          <p:cNvSpPr txBox="1"/>
          <p:nvPr/>
        </p:nvSpPr>
        <p:spPr>
          <a:xfrm>
            <a:off x="1055076" y="2844225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Still under </a:t>
            </a:r>
            <a:r>
              <a:rPr lang="it-IT" sz="3200" dirty="0" err="1"/>
              <a:t>construction</a:t>
            </a:r>
            <a:r>
              <a:rPr lang="it-IT" sz="32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6854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ile 4">
            <a:extLst>
              <a:ext uri="{FF2B5EF4-FFF2-40B4-BE49-F238E27FC236}">
                <a16:creationId xmlns:a16="http://schemas.microsoft.com/office/drawing/2014/main" id="{C5813784-AB46-49E3-A9F2-35ACD33B0C73}"/>
              </a:ext>
            </a:extLst>
          </p:cNvPr>
          <p:cNvSpPr/>
          <p:nvPr/>
        </p:nvSpPr>
        <p:spPr>
          <a:xfrm>
            <a:off x="-782219" y="-929764"/>
            <a:ext cx="14001750" cy="8410388"/>
          </a:xfrm>
          <a:prstGeom prst="smileyFac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61950"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183F09-43AF-40EA-9774-864843E95221}"/>
              </a:ext>
            </a:extLst>
          </p:cNvPr>
          <p:cNvSpPr txBox="1"/>
          <p:nvPr/>
        </p:nvSpPr>
        <p:spPr>
          <a:xfrm>
            <a:off x="3941141" y="0"/>
            <a:ext cx="4555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u="sng" dirty="0">
                <a:solidFill>
                  <a:srgbClr val="FFFF00"/>
                </a:solidFill>
              </a:rPr>
              <a:t>Thank </a:t>
            </a:r>
            <a:r>
              <a:rPr lang="it-IT" sz="6000" u="sng" dirty="0" err="1">
                <a:solidFill>
                  <a:srgbClr val="FFFF00"/>
                </a:solidFill>
              </a:rPr>
              <a:t>you</a:t>
            </a:r>
            <a:r>
              <a:rPr lang="it-IT" sz="6000" u="sng" dirty="0">
                <a:solidFill>
                  <a:srgbClr val="FFFF00"/>
                </a:solidFill>
              </a:rPr>
              <a:t> </a:t>
            </a:r>
            <a:r>
              <a:rPr lang="it-IT" sz="6000" u="sng" dirty="0" err="1">
                <a:solidFill>
                  <a:srgbClr val="FFFF00"/>
                </a:solidFill>
              </a:rPr>
              <a:t>all</a:t>
            </a:r>
            <a:r>
              <a:rPr lang="it-IT" sz="6000" u="sng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08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30D5C2-3616-D24C-9A3A-1665DC98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279399"/>
            <a:ext cx="8041859" cy="6028267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2136A414-ED32-8341-9EB5-2EDDC11342A8}"/>
              </a:ext>
            </a:extLst>
          </p:cNvPr>
          <p:cNvSpPr txBox="1">
            <a:spLocks/>
          </p:cNvSpPr>
          <p:nvPr/>
        </p:nvSpPr>
        <p:spPr>
          <a:xfrm>
            <a:off x="838200" y="-135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algorithm2,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A7BC-7785-744D-A2AA-0FFE207C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1570-0CD9-2D44-A44E-0221FFB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55" y="1"/>
            <a:ext cx="9186345" cy="68505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85AEA-E85E-F842-B602-6F30C44DBA93}"/>
              </a:ext>
            </a:extLst>
          </p:cNvPr>
          <p:cNvSpPr txBox="1"/>
          <p:nvPr/>
        </p:nvSpPr>
        <p:spPr>
          <a:xfrm>
            <a:off x="143926" y="897466"/>
            <a:ext cx="215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 </a:t>
            </a:r>
            <a:r>
              <a:rPr lang="de-DE" dirty="0" err="1"/>
              <a:t>Bandits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Fixed </a:t>
            </a:r>
            <a:r>
              <a:rPr lang="de-DE" dirty="0" err="1"/>
              <a:t>distribution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33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6CD25A-C3D9-654A-B24A-66D8302E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3" y="-12480"/>
            <a:ext cx="9136847" cy="6845520"/>
          </a:xfrm>
        </p:spPr>
      </p:pic>
    </p:spTree>
    <p:extLst>
      <p:ext uri="{BB962C8B-B14F-4D97-AF65-F5344CB8AC3E}">
        <p14:creationId xmlns:p14="http://schemas.microsoft.com/office/powerpoint/2010/main" val="408076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5D2EC4-3816-DD4F-B3C6-9CA956CA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98" y="7407"/>
            <a:ext cx="9172102" cy="6850593"/>
          </a:xfrm>
        </p:spPr>
      </p:pic>
    </p:spTree>
    <p:extLst>
      <p:ext uri="{BB962C8B-B14F-4D97-AF65-F5344CB8AC3E}">
        <p14:creationId xmlns:p14="http://schemas.microsoft.com/office/powerpoint/2010/main" val="25273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99" y="-263527"/>
            <a:ext cx="10515600" cy="1325563"/>
          </a:xfrm>
        </p:spPr>
        <p:txBody>
          <a:bodyPr/>
          <a:lstStyle/>
          <a:p>
            <a:r>
              <a:rPr lang="it-IT" dirty="0"/>
              <a:t>Experiment 2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FD5982F-52A0-C241-AEEF-CBB12B1E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55" y="12016"/>
            <a:ext cx="9103945" cy="683857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02E77B-29C3-3442-AAE1-5E63BEEBEF70}"/>
              </a:ext>
            </a:extLst>
          </p:cNvPr>
          <p:cNvSpPr txBox="1"/>
          <p:nvPr/>
        </p:nvSpPr>
        <p:spPr>
          <a:xfrm>
            <a:off x="27064" y="877370"/>
            <a:ext cx="29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1</a:t>
            </a:r>
          </a:p>
        </p:txBody>
      </p:sp>
    </p:spTree>
    <p:extLst>
      <p:ext uri="{BB962C8B-B14F-4D97-AF65-F5344CB8AC3E}">
        <p14:creationId xmlns:p14="http://schemas.microsoft.com/office/powerpoint/2010/main" val="330811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681</Words>
  <Application>Microsoft Macintosh PowerPoint</Application>
  <PresentationFormat>Widescreen</PresentationFormat>
  <Paragraphs>180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PowerPoint Presentation</vt:lpstr>
      <vt:lpstr>Experiments</vt:lpstr>
      <vt:lpstr>Experiment 1</vt:lpstr>
      <vt:lpstr>PowerPoint Presentation</vt:lpstr>
      <vt:lpstr>PowerPoint Presentation</vt:lpstr>
      <vt:lpstr>Experiment 2</vt:lpstr>
      <vt:lpstr>Experiment 2</vt:lpstr>
      <vt:lpstr>Experiment 2</vt:lpstr>
      <vt:lpstr>Experiment 2</vt:lpstr>
      <vt:lpstr>Experiment 2</vt:lpstr>
      <vt:lpstr>Conclusions</vt:lpstr>
      <vt:lpstr>Exercise 2 – Q learning</vt:lpstr>
      <vt:lpstr>Key Parts</vt:lpstr>
      <vt:lpstr>Experimental setup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3 – BackPropagation XOR problem</vt:lpstr>
      <vt:lpstr>Single perceptron highlights Try simple first: &amp;&amp; and ||</vt:lpstr>
      <vt:lpstr>   Let’s increase the difficulty… Single perceptron with irisDataset</vt:lpstr>
      <vt:lpstr>Even more difficult… XOR port!!!</vt:lpstr>
      <vt:lpstr>We need another bound to evaluate the points, and so more neurons. So… multi layer perceptron!</vt:lpstr>
      <vt:lpstr>PowerPoint Presentation</vt:lpstr>
      <vt:lpstr>Exercise 4 – SARSA in continuous space</vt:lpstr>
      <vt:lpstr>Key parts  </vt:lpstr>
      <vt:lpstr>PowerPoint Presentation</vt:lpstr>
      <vt:lpstr>PowerPoint Presentation</vt:lpstr>
      <vt:lpstr>PowerPoint Presentation</vt:lpstr>
      <vt:lpstr>Exercise 4 – Control of invers pendulum with FD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Microsoft Office User</cp:lastModifiedBy>
  <cp:revision>18</cp:revision>
  <dcterms:created xsi:type="dcterms:W3CDTF">2019-08-14T23:02:21Z</dcterms:created>
  <dcterms:modified xsi:type="dcterms:W3CDTF">2019-08-16T10:16:54Z</dcterms:modified>
</cp:coreProperties>
</file>