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2" r:id="rId5"/>
    <p:sldId id="271" r:id="rId6"/>
    <p:sldId id="258" r:id="rId7"/>
    <p:sldId id="260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67" r:id="rId16"/>
    <p:sldId id="274" r:id="rId17"/>
    <p:sldId id="277" r:id="rId18"/>
    <p:sldId id="276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/>
  </p:normalViewPr>
  <p:slideViewPr>
    <p:cSldViewPr snapToGrid="0">
      <p:cViewPr varScale="1">
        <p:scale>
          <a:sx n="69" d="100"/>
          <a:sy n="69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456E2-A01E-488A-AB13-F69BE2FC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49DA98E-7064-4211-B718-3059E1C49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6BCCE6-9674-4878-9371-19960197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14/08/2019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A923BA-3AC6-4E4D-8E59-5A6CE57D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C016AB-47F2-4D79-B0A7-60ED8E93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190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3CA5F-D7F2-4109-B771-53D684A2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A2BE4A3-078B-4F79-8D9B-6154623A2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EAF2B7-CCC7-4204-B039-FD5AD9C2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14/08/2019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E34F90-14C0-4F2D-BFFB-071525A8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62C138-AB24-492B-9EAD-F9A4B52D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37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52A324F-B5BE-4BDD-8C4A-2F2A62FAD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8E24477-2887-4494-9F95-037446376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D6849F-35C5-49C4-9277-9CE3A177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14/08/2019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F27D76-E9C4-4423-81D6-7B3AA786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3DD069-5E91-4292-B9AB-4BDBF196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96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466BE9-C0FE-4C17-818B-D126AD07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E23514-C24E-4990-83E0-DAE0AD9D0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1B5652-9DB4-41D5-8162-AED2E03E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14/08/2019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421610-2296-4759-8C4C-0203C984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9C512A-9F53-42E4-8E61-518827C1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82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91DE48-0344-4FCB-959F-B1D8D1B4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FD46FB-E696-4254-AA2C-22538ECA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EFBD33-472F-4698-9D5D-C60D8022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14/08/2019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C1E333-9BEA-441B-9D9A-F5073D68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D42F6F-8615-4213-BE63-5E50DF42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6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4CA86-6AA5-4391-B7E4-D5710E48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E5D19-9C94-478F-A874-CA79B813B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D56C28A-0948-4361-847F-013D5568D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BD98B9-6AD9-4C1A-BFFD-8435FE47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14/08/2019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028C77-4172-49F4-BBFE-87579DC0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6EBD2D-9461-4A57-84FA-57D3FA6D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429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7DE000-F447-4530-9C1E-81A18E35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84F82E-8BF0-40FC-BD17-582DC7B46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F61938-8598-45A4-8AEE-B049B9FA4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2FBA289-7A44-44C9-AC90-D6FE026FE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9CC9A6F-F440-4445-BC34-D04A70AB7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10F0C44-84CC-4976-AF4C-AD299AAE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14/08/2019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64C16A1-7E1B-4E88-8E9E-CB11D65E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8A38DFD-CF7B-4684-BD43-D0048DB7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09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0E098D-F4F5-4ED7-B1DD-66A2B57E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7DD7196-7186-4970-AA60-895814C1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14/08/2019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CA11A3-F3DA-48D2-A343-87D11A2E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AB8A35-2B7B-458B-A0AE-31EC90C5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06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CA0D501-72FE-4D35-8684-5B22FEE8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14/08/2019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FE4278-C657-41E7-9F67-FCEBC239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2B9D9F-23B6-4357-9A6A-C64C19FE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9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6226E-3B87-45D8-825C-E3F334BF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CC5D24-BD05-4542-9751-A623BB137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B2800B-86E2-4E3C-8E25-7A259AF83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27837E-D0F0-4376-B692-C3AD0859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14/08/2019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A95CA9-481F-4587-88F0-D60B4A88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032542-D86A-4D66-88F9-1E16FBA9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36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B66653-0FF0-44CE-9CDE-4F7FE96E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F7636DE-9DE0-4394-930E-3E5C24A8E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C8AE70-4A57-4C6C-8DEE-15D4307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1ADC1C-0610-4E73-B29F-CC6C5C3A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14/08/2019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9EAFC-CB23-4F5F-B7F0-F82AE64A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C3C80D-5770-43D8-B9C6-BDE6F2F3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01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5EE8DD0-17D4-47F1-85BB-79AF9C19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A3CB76-B9A3-4BA5-8336-531556B77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6264C-125E-4A23-8812-C8C37F350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3B6D1-B9A7-4F74-ADCF-EF56F696349F}" type="datetimeFigureOut">
              <a:rPr lang="it-IT" smtClean="0"/>
              <a:t>14/08/2019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7D91CC-C306-4D60-9659-12B8865C0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3905BF-DD11-40E1-BDB3-FF8299029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696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9FC62-D579-4799-9F02-527818FE8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Reinforcement</a:t>
            </a:r>
            <a:r>
              <a:rPr lang="it-IT" dirty="0"/>
              <a:t> learning 2019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F6F090-5246-4A23-A851-FA32BC9A6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Group 7</a:t>
            </a:r>
          </a:p>
        </p:txBody>
      </p:sp>
    </p:spTree>
    <p:extLst>
      <p:ext uri="{BB962C8B-B14F-4D97-AF65-F5344CB8AC3E}">
        <p14:creationId xmlns:p14="http://schemas.microsoft.com/office/powerpoint/2010/main" val="6411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84799D-8E84-4A6B-A8EB-386742D8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97" y="621872"/>
            <a:ext cx="10515600" cy="5614255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/>
              <a:t>Yet</a:t>
            </a:r>
            <a:r>
              <a:rPr lang="it-IT" dirty="0"/>
              <a:t> with the simple </a:t>
            </a:r>
            <a:r>
              <a:rPr lang="it-IT" dirty="0" err="1"/>
              <a:t>environment</a:t>
            </a:r>
            <a:r>
              <a:rPr lang="it-IT" dirty="0"/>
              <a:t> at the end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episodes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	The </a:t>
            </a:r>
            <a:r>
              <a:rPr lang="it-IT" dirty="0" err="1"/>
              <a:t>estimates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propagate back from the state </a:t>
            </a:r>
            <a:r>
              <a:rPr lang="it-IT" dirty="0" err="1"/>
              <a:t>near</a:t>
            </a:r>
            <a:r>
              <a:rPr lang="it-IT" dirty="0"/>
              <a:t> the cake to 	the start point.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502B3A2-BD17-47B6-B109-24D30940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45" y="1044525"/>
            <a:ext cx="10358621" cy="4315266"/>
          </a:xfrm>
          <a:prstGeom prst="rect">
            <a:avLst/>
          </a:prstGeom>
        </p:spPr>
      </p:pic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25EDBC42-CA2C-4436-B1BE-4C8CB19ABF1C}"/>
              </a:ext>
            </a:extLst>
          </p:cNvPr>
          <p:cNvCxnSpPr>
            <a:cxnSpLocks/>
          </p:cNvCxnSpPr>
          <p:nvPr/>
        </p:nvCxnSpPr>
        <p:spPr>
          <a:xfrm flipV="1">
            <a:off x="829993" y="4290647"/>
            <a:ext cx="8173330" cy="1181685"/>
          </a:xfrm>
          <a:prstGeom prst="bentConnector3">
            <a:avLst>
              <a:gd name="adj1" fmla="val 8003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5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362BC4-1F3D-48EC-B054-A15887D4B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302"/>
            <a:ext cx="10515600" cy="5698661"/>
          </a:xfrm>
        </p:spPr>
        <p:txBody>
          <a:bodyPr/>
          <a:lstStyle/>
          <a:p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environment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lvl="1"/>
            <a:r>
              <a:rPr lang="it-IT" dirty="0" err="1"/>
              <a:t>Also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case, for the first </a:t>
            </a:r>
            <a:r>
              <a:rPr lang="it-IT" dirty="0" err="1"/>
              <a:t>episode</a:t>
            </a:r>
            <a:r>
              <a:rPr lang="it-IT" dirty="0"/>
              <a:t>, agent </a:t>
            </a:r>
            <a:r>
              <a:rPr lang="it-IT" dirty="0" err="1"/>
              <a:t>bumps</a:t>
            </a:r>
            <a:endParaRPr lang="it-IT" dirty="0"/>
          </a:p>
          <a:p>
            <a:pPr marL="457200" lvl="1" indent="0">
              <a:buNone/>
            </a:pPr>
            <a:r>
              <a:rPr lang="it-IT" dirty="0"/>
              <a:t>   </a:t>
            </a:r>
            <a:r>
              <a:rPr lang="it-IT" dirty="0" err="1"/>
              <a:t>many</a:t>
            </a:r>
            <a:r>
              <a:rPr lang="it-IT" dirty="0"/>
              <a:t> times </a:t>
            </a:r>
            <a:r>
              <a:rPr lang="it-IT" dirty="0" err="1"/>
              <a:t>against</a:t>
            </a:r>
            <a:r>
              <a:rPr lang="it-IT" dirty="0"/>
              <a:t> a </a:t>
            </a:r>
            <a:r>
              <a:rPr lang="it-IT" dirty="0" err="1"/>
              <a:t>wall</a:t>
            </a:r>
            <a:r>
              <a:rPr lang="it-IT" dirty="0"/>
              <a:t>, </a:t>
            </a:r>
            <a:r>
              <a:rPr lang="it-IT" dirty="0" err="1"/>
              <a:t>obtaining</a:t>
            </a:r>
            <a:r>
              <a:rPr lang="it-IT" dirty="0"/>
              <a:t> at the end </a:t>
            </a:r>
            <a:r>
              <a:rPr lang="it-IT" dirty="0" err="1"/>
              <a:t>this</a:t>
            </a:r>
            <a:r>
              <a:rPr lang="it-IT" dirty="0"/>
              <a:t> </a:t>
            </a:r>
          </a:p>
          <a:p>
            <a:pPr marL="457200" lvl="1" indent="0">
              <a:buNone/>
            </a:pPr>
            <a:r>
              <a:rPr lang="it-IT" dirty="0"/>
              <a:t>   Q-matrix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A8D9D73-0B0B-4233-8F6B-EFFCE3DBA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436" y="681037"/>
            <a:ext cx="2127080" cy="294842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1D0C4D2-0374-4A8B-9114-AC9F57C6F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579" y="4028488"/>
            <a:ext cx="8210080" cy="172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2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96954C-AC2A-4076-A82A-BAF5C6F7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895"/>
            <a:ext cx="10515600" cy="5783068"/>
          </a:xfrm>
        </p:spPr>
        <p:txBody>
          <a:bodyPr/>
          <a:lstStyle/>
          <a:p>
            <a:r>
              <a:rPr lang="it-IT" dirty="0"/>
              <a:t>At the end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,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result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2D52AB8-5CB0-46AB-B1E6-FDD274F62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871279"/>
            <a:ext cx="10369242" cy="530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9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391224F-9AAE-4AA6-956F-14FA24BCDA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8640"/>
                <a:ext cx="10515600" cy="5628323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We </a:t>
                </a:r>
                <a:r>
                  <a:rPr lang="it-IT" dirty="0" err="1"/>
                  <a:t>also</a:t>
                </a:r>
                <a:r>
                  <a:rPr lang="it-IT" dirty="0"/>
                  <a:t> </a:t>
                </a:r>
                <a:r>
                  <a:rPr lang="it-IT" dirty="0" err="1"/>
                  <a:t>try</a:t>
                </a:r>
                <a:r>
                  <a:rPr lang="it-IT" dirty="0"/>
                  <a:t> to compare, with a simple plot, the sum of the </a:t>
                </a:r>
                <a:r>
                  <a:rPr lang="it-IT" dirty="0" err="1"/>
                  <a:t>reward</a:t>
                </a:r>
                <a:r>
                  <a:rPr lang="it-IT" dirty="0"/>
                  <a:t> </a:t>
                </a:r>
                <a:r>
                  <a:rPr lang="it-IT" dirty="0" err="1"/>
                  <a:t>obtained</a:t>
                </a:r>
                <a:r>
                  <a:rPr lang="it-IT" dirty="0"/>
                  <a:t> with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kind</a:t>
                </a:r>
                <a:r>
                  <a:rPr lang="it-IT" dirty="0"/>
                  <a:t> of setup (small or big </a:t>
                </a:r>
                <a:r>
                  <a:rPr lang="it-IT" dirty="0" err="1"/>
                  <a:t>environment</a:t>
                </a:r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it-IT" dirty="0"/>
                  <a:t>)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391224F-9AAE-4AA6-956F-14FA24BCDA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8640"/>
                <a:ext cx="10515600" cy="5628323"/>
              </a:xfrm>
              <a:blipFill>
                <a:blip r:embed="rId2"/>
                <a:stretch>
                  <a:fillRect l="-1043" t="-17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>
            <a:extLst>
              <a:ext uri="{FF2B5EF4-FFF2-40B4-BE49-F238E27FC236}">
                <a16:creationId xmlns:a16="http://schemas.microsoft.com/office/drawing/2014/main" id="{05763AD2-E8B0-46FD-B4A1-FB2B07753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8582"/>
            <a:ext cx="4428691" cy="334943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BF8861-2EBB-4162-9B8F-5C50AA103FB0}"/>
              </a:ext>
            </a:extLst>
          </p:cNvPr>
          <p:cNvSpPr txBox="1"/>
          <p:nvPr/>
        </p:nvSpPr>
        <p:spPr>
          <a:xfrm>
            <a:off x="2076989" y="5656700"/>
            <a:ext cx="19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Small </a:t>
            </a:r>
            <a:r>
              <a:rPr lang="it-IT" dirty="0" err="1"/>
              <a:t>environment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EFDB1B7-6DD6-43AE-8966-B37F4D913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96" y="2098582"/>
            <a:ext cx="4299286" cy="334943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55F1B8-DBBA-4DEE-B757-EF2E7752059B}"/>
              </a:ext>
            </a:extLst>
          </p:cNvPr>
          <p:cNvSpPr txBox="1"/>
          <p:nvPr/>
        </p:nvSpPr>
        <p:spPr>
          <a:xfrm>
            <a:off x="7704189" y="5655212"/>
            <a:ext cx="173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Big </a:t>
            </a:r>
            <a:r>
              <a:rPr lang="it-IT" dirty="0" err="1"/>
              <a:t>environment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B4A33C-83CB-4267-AF99-D186B84D2108}"/>
              </a:ext>
            </a:extLst>
          </p:cNvPr>
          <p:cNvSpPr txBox="1"/>
          <p:nvPr/>
        </p:nvSpPr>
        <p:spPr>
          <a:xfrm>
            <a:off x="838200" y="6110423"/>
            <a:ext cx="9597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, for the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, </a:t>
            </a:r>
            <a:r>
              <a:rPr lang="it-IT" dirty="0" err="1"/>
              <a:t>at</a:t>
            </a:r>
            <a:r>
              <a:rPr lang="it-IT" dirty="0"/>
              <a:t> the start of the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takes 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error</a:t>
            </a:r>
            <a:r>
              <a:rPr lang="it-IT" dirty="0"/>
              <a:t> </a:t>
            </a:r>
          </a:p>
          <a:p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getting</a:t>
            </a:r>
            <a:r>
              <a:rPr lang="it-IT" dirty="0"/>
              <a:t> </a:t>
            </a:r>
            <a:r>
              <a:rPr lang="it-IT" dirty="0" err="1"/>
              <a:t>convergence</a:t>
            </a:r>
            <a:r>
              <a:rPr lang="it-IT" dirty="0"/>
              <a:t> 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errors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the </a:t>
            </a:r>
            <a:r>
              <a:rPr lang="it-IT" dirty="0" err="1"/>
              <a:t>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2948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E11B47-AF0B-4BB8-A4DF-8E2E389A382F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this case we have a complete randomization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of the action choice.</a:t>
            </a:r>
          </a:p>
        </p:txBody>
      </p:sp>
      <p:pic>
        <p:nvPicPr>
          <p:cNvPr id="9" name="Segnaposto contenuto 3">
            <a:extLst>
              <a:ext uri="{FF2B5EF4-FFF2-40B4-BE49-F238E27FC236}">
                <a16:creationId xmlns:a16="http://schemas.microsoft.com/office/drawing/2014/main" id="{714901DA-9E86-49EF-BC2A-75AB66A08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74" y="307731"/>
            <a:ext cx="5208648" cy="399763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0906B8B-38E9-474C-B39B-8D6247F1E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977" y="307731"/>
            <a:ext cx="5260049" cy="399763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96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8D52D-5713-461E-984B-B049873DF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978"/>
            <a:ext cx="10515600" cy="5557985"/>
          </a:xfrm>
        </p:spPr>
        <p:txBody>
          <a:bodyPr>
            <a:normAutofit fontScale="77500" lnSpcReduction="20000"/>
          </a:bodyPr>
          <a:lstStyle/>
          <a:p>
            <a:r>
              <a:rPr lang="it-IT" dirty="0" err="1"/>
              <a:t>We’ve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little</a:t>
            </a:r>
            <a:r>
              <a:rPr lang="it-IT" dirty="0"/>
              <a:t> reward </a:t>
            </a:r>
            <a:r>
              <a:rPr lang="it-IT" dirty="0" err="1"/>
              <a:t>along</a:t>
            </a:r>
            <a:r>
              <a:rPr lang="it-IT" dirty="0"/>
              <a:t> the way, like </a:t>
            </a:r>
            <a:r>
              <a:rPr lang="it-IT" dirty="0" err="1"/>
              <a:t>little</a:t>
            </a:r>
            <a:r>
              <a:rPr lang="it-IT" dirty="0"/>
              <a:t> cake, to </a:t>
            </a:r>
            <a:r>
              <a:rPr lang="it-IT" dirty="0" err="1"/>
              <a:t>encourage</a:t>
            </a:r>
            <a:r>
              <a:rPr lang="it-IT" dirty="0"/>
              <a:t> the agent to </a:t>
            </a:r>
            <a:r>
              <a:rPr lang="it-IT" dirty="0" err="1"/>
              <a:t>keep</a:t>
            </a:r>
            <a:r>
              <a:rPr lang="it-IT" dirty="0"/>
              <a:t> </a:t>
            </a:r>
            <a:r>
              <a:rPr lang="it-IT" dirty="0" err="1"/>
              <a:t>exploring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way: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Little reward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</a:t>
            </a:r>
            <a:r>
              <a:rPr lang="it-IT" dirty="0" err="1"/>
              <a:t>little</a:t>
            </a:r>
            <a:r>
              <a:rPr lang="it-IT" dirty="0"/>
              <a:t> cake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eatean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BUT…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weren’t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make agent so </a:t>
            </a:r>
            <a:r>
              <a:rPr lang="it-IT" dirty="0" err="1"/>
              <a:t>intelligent</a:t>
            </a:r>
            <a:r>
              <a:rPr lang="it-IT" dirty="0"/>
              <a:t> to know the he can </a:t>
            </a:r>
            <a:r>
              <a:rPr lang="it-IT" dirty="0" err="1"/>
              <a:t>found</a:t>
            </a:r>
            <a:r>
              <a:rPr lang="it-IT" dirty="0"/>
              <a:t> the </a:t>
            </a:r>
            <a:r>
              <a:rPr lang="it-IT" dirty="0" err="1"/>
              <a:t>bigger</a:t>
            </a:r>
            <a:r>
              <a:rPr lang="it-IT" dirty="0"/>
              <a:t> cake,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stack on </a:t>
            </a:r>
            <a:r>
              <a:rPr lang="it-IT" dirty="0" err="1"/>
              <a:t>little</a:t>
            </a:r>
            <a:r>
              <a:rPr lang="it-IT" dirty="0"/>
              <a:t> one.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delete the </a:t>
            </a:r>
            <a:r>
              <a:rPr lang="it-IT" dirty="0" err="1"/>
              <a:t>little</a:t>
            </a:r>
            <a:r>
              <a:rPr lang="it-IT" dirty="0"/>
              <a:t> cake once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eatean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VIOLATE the Markov </a:t>
            </a:r>
            <a:r>
              <a:rPr lang="it-IT" dirty="0" err="1"/>
              <a:t>Property</a:t>
            </a:r>
            <a:r>
              <a:rPr lang="it-IT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3F97D7-B911-4CC2-84E3-10313E55B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69" y="1184691"/>
            <a:ext cx="6330462" cy="283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18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it-IT" sz="2800" dirty="0" err="1">
                <a:solidFill>
                  <a:schemeClr val="bg1"/>
                </a:solidFill>
              </a:rPr>
              <a:t>Exercise</a:t>
            </a:r>
            <a:r>
              <a:rPr lang="it-IT" sz="2800" dirty="0">
                <a:solidFill>
                  <a:schemeClr val="bg1"/>
                </a:solidFill>
              </a:rPr>
              <a:t> 3 – </a:t>
            </a:r>
            <a:r>
              <a:rPr lang="it-IT" sz="2800" dirty="0" err="1">
                <a:solidFill>
                  <a:schemeClr val="bg1"/>
                </a:solidFill>
              </a:rPr>
              <a:t>BackPropagation</a:t>
            </a:r>
            <a:r>
              <a:rPr lang="it-IT" sz="2800" dirty="0">
                <a:solidFill>
                  <a:schemeClr val="bg1"/>
                </a:solidFill>
              </a:rPr>
              <a:t> XOR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𝑆𝑖𝑛𝑔𝑙𝑒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𝑝𝑒𝑟𝑐𝑒𝑝𝑡𝑟𝑜𝑛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h𝑖𝑔h𝑙𝑖𝑔h𝑡𝑠</m:t>
                    </m:r>
                    <m:r>
                      <a:rPr lang="it-IT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𝑝𝑎𝑟𝑡</m:t>
                    </m:r>
                  </m:oMath>
                </a14:m>
                <a:endParaRPr lang="it-IT" sz="2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𝐸𝑥𝑝𝑒𝑟𝑖𝑚𝑒𝑛𝑡𝑎𝑙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𝑠𝑒𝑡𝑢𝑝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𝐶𝑜𝑛𝑐𝑙𝑢𝑠𝑖𝑜𝑛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452" t="-1071" r="-63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Risultati immagini per meme neural network">
            <a:extLst>
              <a:ext uri="{FF2B5EF4-FFF2-40B4-BE49-F238E27FC236}">
                <a16:creationId xmlns:a16="http://schemas.microsoft.com/office/drawing/2014/main" id="{A5C93303-5282-45E8-8445-C79E0DB1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505" y="1460289"/>
            <a:ext cx="5162843" cy="393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538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E69284-7676-4D36-94CC-AC9F98B2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Single perceptron with </a:t>
            </a:r>
            <a:r>
              <a:rPr lang="it-IT" dirty="0" err="1"/>
              <a:t>irisDataset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62F3CC-8E4C-4ADB-9CCA-2AED5B217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572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it-IT" sz="2800"/>
              <a:t>Exercise 4 – SARSA in continuous space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749C20-3E74-425D-A4F4-173C6F20A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2000" b="0"/>
          </a:p>
          <a:p>
            <a:pPr marL="0" indent="0">
              <a:buNone/>
            </a:pPr>
            <a:endParaRPr lang="it-IT" sz="2000" b="0"/>
          </a:p>
          <a:p>
            <a:pPr marL="0" indent="0">
              <a:buNone/>
            </a:pPr>
            <a:endParaRPr lang="it-IT" sz="2000" b="0"/>
          </a:p>
          <a:p>
            <a:pPr marL="0" indent="0">
              <a:buNone/>
            </a:pPr>
            <a:endParaRPr lang="it-IT" sz="2000"/>
          </a:p>
          <a:p>
            <a:pPr marL="0" indent="0">
              <a:buNone/>
            </a:pPr>
            <a:endParaRPr lang="it-IT" sz="2000"/>
          </a:p>
          <a:p>
            <a:pPr marL="0" indent="0">
              <a:buNone/>
            </a:pPr>
            <a:endParaRPr lang="it-IT" sz="2000"/>
          </a:p>
        </p:txBody>
      </p:sp>
      <p:pic>
        <p:nvPicPr>
          <p:cNvPr id="1026" name="Picture 2" descr="Risultati immagini per hill climb racing">
            <a:extLst>
              <a:ext uri="{FF2B5EF4-FFF2-40B4-BE49-F238E27FC236}">
                <a16:creationId xmlns:a16="http://schemas.microsoft.com/office/drawing/2014/main" id="{C3BCF0F2-546A-43C2-A104-D7048FC11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473336"/>
            <a:ext cx="6250769" cy="375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792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it-IT" sz="2800">
                <a:solidFill>
                  <a:schemeClr val="bg1"/>
                </a:solidFill>
              </a:rPr>
              <a:t>Exercise 1 – Bandit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𝑔𝑟𝑒𝑒𝑑𝑦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𝑎𝑙𝑔𝑜𝑟𝑖𝑡h𝑚𝑠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𝑈𝐶𝐵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𝑂𝑝𝑡𝑖𝑚𝑖𝑠𝑡𝑖𝑐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𝐼𝑛𝑖𝑡𝑖𝑎𝑙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633" t="-16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0C8619D-7C42-A045-8833-D2B708E06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09" y="1038146"/>
            <a:ext cx="4313276" cy="3946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934FC5-D524-5A4F-94C7-C0C617554812}"/>
              </a:ext>
            </a:extLst>
          </p:cNvPr>
          <p:cNvSpPr txBox="1"/>
          <p:nvPr/>
        </p:nvSpPr>
        <p:spPr>
          <a:xfrm>
            <a:off x="7158038" y="5343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8F40B-5FF0-3A4B-A5F1-7A6A4F2B140F}"/>
              </a:ext>
            </a:extLst>
          </p:cNvPr>
          <p:cNvSpPr/>
          <p:nvPr/>
        </p:nvSpPr>
        <p:spPr>
          <a:xfrm>
            <a:off x="7393001" y="4835693"/>
            <a:ext cx="24535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0" dirty="0">
                <a:latin typeface="Nashville" pitchFamily="2" charset="0"/>
                <a:cs typeface="Blackadder ITC" panose="020F0502020204030204" pitchFamily="34" charset="0"/>
              </a:rPr>
              <a:t>Bandit</a:t>
            </a:r>
            <a:endParaRPr lang="de-DE" sz="6000" dirty="0">
              <a:latin typeface="Nashv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7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AA93D2-B2C6-4C4F-A26E-E69FFCB3F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 dirty="0"/>
              <a:t>RNG </a:t>
            </a:r>
            <a:r>
              <a:rPr lang="it-IT" dirty="0" err="1"/>
              <a:t>seed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420 for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runs</a:t>
            </a:r>
            <a:r>
              <a:rPr lang="it-IT" dirty="0"/>
              <a:t> </a:t>
            </a:r>
          </a:p>
          <a:p>
            <a:r>
              <a:rPr lang="it-IT" dirty="0" err="1"/>
              <a:t>Size</a:t>
            </a:r>
            <a:r>
              <a:rPr lang="it-IT" dirty="0"/>
              <a:t> of </a:t>
            </a:r>
            <a:r>
              <a:rPr lang="it-IT" dirty="0" err="1"/>
              <a:t>bandit</a:t>
            </a:r>
            <a:r>
              <a:rPr lang="it-IT" dirty="0"/>
              <a:t> </a:t>
            </a:r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8</a:t>
            </a:r>
          </a:p>
          <a:p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ranging</a:t>
            </a:r>
            <a:r>
              <a:rPr lang="it-IT" dirty="0"/>
              <a:t> from 0-5</a:t>
            </a:r>
          </a:p>
          <a:p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picked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random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736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Setup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6029D-04B0-5C4F-BF5A-5AD7FBB2C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6BD8DC-C81B-FB49-B086-EE47BDE21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74315"/>
            <a:ext cx="6940463" cy="520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4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Experiments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7BDF-3DC1-754B-9B20-496C3B7DA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Internal </a:t>
            </a:r>
            <a:r>
              <a:rPr lang="de-DE" dirty="0" err="1"/>
              <a:t>comparison</a:t>
            </a:r>
            <a:r>
              <a:rPr lang="de-DE" dirty="0"/>
              <a:t> (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(algorithm1 </a:t>
            </a:r>
            <a:r>
              <a:rPr lang="de-DE" dirty="0" err="1"/>
              <a:t>vs</a:t>
            </a:r>
            <a:r>
              <a:rPr lang="de-DE" dirty="0"/>
              <a:t> algorithm2)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Performance </a:t>
            </a:r>
            <a:r>
              <a:rPr lang="de-DE" dirty="0" err="1"/>
              <a:t>measure</a:t>
            </a:r>
            <a:r>
              <a:rPr lang="de-DE" dirty="0"/>
              <a:t>: Average </a:t>
            </a:r>
            <a:r>
              <a:rPr lang="de-DE" dirty="0" err="1"/>
              <a:t>reward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377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it-IT" sz="2800" dirty="0" err="1">
                <a:solidFill>
                  <a:schemeClr val="bg1"/>
                </a:solidFill>
              </a:rPr>
              <a:t>Exercise</a:t>
            </a:r>
            <a:r>
              <a:rPr lang="it-IT" sz="2800" dirty="0">
                <a:solidFill>
                  <a:schemeClr val="bg1"/>
                </a:solidFill>
              </a:rPr>
              <a:t> 2 – Q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𝑝𝑎𝑟𝑡𝑠</m:t>
                    </m:r>
                  </m:oMath>
                </a14:m>
                <a:endParaRPr lang="it-IT" sz="2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𝐸𝑥𝑝𝑒𝑟𝑖𝑚𝑒𝑛𝑡𝑎𝑙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𝑠𝑒𝑡𝑢𝑝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𝐶𝑜𝑛𝑐𝑙𝑢𝑠𝑖𝑜𝑛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633" t="-1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Risultati immagini per q learning">
            <a:extLst>
              <a:ext uri="{FF2B5EF4-FFF2-40B4-BE49-F238E27FC236}">
                <a16:creationId xmlns:a16="http://schemas.microsoft.com/office/drawing/2014/main" id="{A14E1A76-0DD4-47D3-80B3-20772AB01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36257"/>
            <a:ext cx="4773561" cy="218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63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572C7A-CB0D-4BFD-B630-164C31D1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Parts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709AAA0-FBE3-416D-A084-27015DC06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831" y="3862080"/>
            <a:ext cx="7839507" cy="959462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F7886249-EE12-4293-9BDB-9792AE2C2001}"/>
              </a:ext>
            </a:extLst>
          </p:cNvPr>
          <p:cNvCxnSpPr>
            <a:cxnSpLocks/>
          </p:cNvCxnSpPr>
          <p:nvPr/>
        </p:nvCxnSpPr>
        <p:spPr>
          <a:xfrm flipV="1">
            <a:off x="5542671" y="4371804"/>
            <a:ext cx="0" cy="10613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9B01E3D-5FFC-4371-8D2F-7B70FE3F479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78711" y="2795369"/>
            <a:ext cx="2616589" cy="1576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6478870A-6BAF-4E85-858F-841D569E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3" y="2266456"/>
            <a:ext cx="4794835" cy="528913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798BB34A-F642-459C-9758-B22657816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644" y="5433107"/>
            <a:ext cx="4065562" cy="528913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3D7B0F54-A22F-4095-BE75-091FCFDC1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643" y="6103697"/>
            <a:ext cx="4794842" cy="528912"/>
          </a:xfrm>
          <a:prstGeom prst="rect">
            <a:avLst/>
          </a:prstGeom>
        </p:spPr>
      </p:pic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402606F-25BC-43DD-B8C6-AEF7A29E4CAC}"/>
              </a:ext>
            </a:extLst>
          </p:cNvPr>
          <p:cNvCxnSpPr>
            <a:cxnSpLocks/>
          </p:cNvCxnSpPr>
          <p:nvPr/>
        </p:nvCxnSpPr>
        <p:spPr>
          <a:xfrm flipH="1" flipV="1">
            <a:off x="6133514" y="4656406"/>
            <a:ext cx="616635" cy="14472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">
            <a:extLst>
              <a:ext uri="{FF2B5EF4-FFF2-40B4-BE49-F238E27FC236}">
                <a16:creationId xmlns:a16="http://schemas.microsoft.com/office/drawing/2014/main" id="{6729225F-3EAB-4155-ADB6-ECE56D134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300" y="1366897"/>
            <a:ext cx="6956015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get_next_action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(s):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probability = random.random()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probability &lt; epsilon: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action = random.randint(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Choose an action at random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Otherwise, greedily choose best action based on estimated reward of surrounding states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np.argmax(Q_matrix[s.row][s.column])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E59DB4EB-88F0-4CA9-B327-046019AD4059}"/>
                  </a:ext>
                </a:extLst>
              </p:cNvPr>
              <p:cNvSpPr txBox="1"/>
              <p:nvPr/>
            </p:nvSpPr>
            <p:spPr>
              <a:xfrm>
                <a:off x="5095300" y="871608"/>
                <a:ext cx="4639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Policy </a:t>
                </a:r>
                <a:r>
                  <a:rPr lang="it-IT" sz="2400" dirty="0" err="1"/>
                  <a:t>followed</a:t>
                </a:r>
                <a:r>
                  <a:rPr lang="it-IT" sz="2400" dirty="0"/>
                  <a:t> --&gt;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400" b="0" i="1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it-IT" sz="2400" b="0" dirty="0"/>
                  <a:t> - </a:t>
                </a:r>
                <a:r>
                  <a:rPr lang="it-IT" sz="2400" b="0" dirty="0" err="1"/>
                  <a:t>greedy</a:t>
                </a:r>
                <a:endParaRPr lang="it-IT" sz="2400" b="0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E59DB4EB-88F0-4CA9-B327-046019AD4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300" y="871608"/>
                <a:ext cx="4639543" cy="461665"/>
              </a:xfrm>
              <a:prstGeom prst="rect">
                <a:avLst/>
              </a:prstGeom>
              <a:blipFill>
                <a:blip r:embed="rId6"/>
                <a:stretch>
                  <a:fillRect l="-2102" t="-10526" b="-289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31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CF49E-4A32-43B4-8A56-EAC8CCE7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8517DF-D68A-4114-BBD7-B3A9F0060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b="0" dirty="0" err="1"/>
              <a:t>Initialize</a:t>
            </a:r>
            <a:r>
              <a:rPr lang="it-IT" b="0" dirty="0"/>
              <a:t> Q(</a:t>
            </a:r>
            <a:r>
              <a:rPr lang="it-IT" b="0" dirty="0" err="1"/>
              <a:t>s,a</a:t>
            </a:r>
            <a:r>
              <a:rPr lang="it-IT" b="0" dirty="0"/>
              <a:t>) with </a:t>
            </a:r>
            <a:r>
              <a:rPr lang="it-IT" b="0" dirty="0" err="1"/>
              <a:t>arbitrarily</a:t>
            </a:r>
            <a:r>
              <a:rPr lang="it-IT" b="0" dirty="0"/>
              <a:t> </a:t>
            </a:r>
            <a:r>
              <a:rPr lang="it-IT" b="0" dirty="0" err="1"/>
              <a:t>values</a:t>
            </a:r>
            <a:r>
              <a:rPr lang="it-IT" b="0" dirty="0"/>
              <a:t> (in </a:t>
            </a:r>
            <a:r>
              <a:rPr lang="it-IT" b="0" dirty="0" err="1"/>
              <a:t>our</a:t>
            </a:r>
            <a:r>
              <a:rPr lang="it-IT" b="0" dirty="0"/>
              <a:t> case 0), </a:t>
            </a:r>
            <a:r>
              <a:rPr lang="it-IT" b="0" dirty="0" err="1"/>
              <a:t>except</a:t>
            </a:r>
            <a:r>
              <a:rPr lang="it-IT" b="0" dirty="0"/>
              <a:t> for the terminal state </a:t>
            </a:r>
            <a:r>
              <a:rPr lang="it-IT" b="0" dirty="0" err="1"/>
              <a:t>that</a:t>
            </a:r>
            <a:r>
              <a:rPr lang="it-IT" b="0" dirty="0"/>
              <a:t> must be </a:t>
            </a:r>
            <a:r>
              <a:rPr lang="it-IT" b="0" dirty="0" err="1"/>
              <a:t>equals</a:t>
            </a:r>
            <a:r>
              <a:rPr lang="it-IT" b="0" dirty="0"/>
              <a:t> to 0</a:t>
            </a:r>
          </a:p>
          <a:p>
            <a:pPr marL="0" indent="0">
              <a:buNone/>
            </a:pPr>
            <a:r>
              <a:rPr lang="it-IT" b="0" dirty="0"/>
              <a:t>	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(</a:t>
            </a:r>
            <a:r>
              <a:rPr lang="it-IT" dirty="0" err="1"/>
              <a:t>not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   time, </a:t>
            </a:r>
            <a:r>
              <a:rPr lang="it-IT" dirty="0" err="1"/>
              <a:t>they</a:t>
            </a:r>
            <a:r>
              <a:rPr lang="it-IT" dirty="0"/>
              <a:t> must be </a:t>
            </a:r>
            <a:r>
              <a:rPr lang="it-IT" dirty="0" err="1"/>
              <a:t>tuned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7CD9F90-81B6-43C1-870E-AAF82EFC9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58061"/>
            <a:ext cx="9843868" cy="49310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436E79E-A103-4988-B7A7-E39F91EA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82582"/>
            <a:ext cx="9843868" cy="178178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5D09926-4167-4EE5-ACEE-E9787D86A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143" y="5162506"/>
            <a:ext cx="3232785" cy="11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9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CBBD7-ADA0-4CC7-8293-3659BA60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1B431-0F70-4FCD-85B6-8FEF2335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Simple </a:t>
            </a:r>
            <a:r>
              <a:rPr lang="it-IT" dirty="0" err="1"/>
              <a:t>environment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One </a:t>
            </a:r>
            <a:r>
              <a:rPr lang="it-IT" dirty="0" err="1"/>
              <a:t>episode</a:t>
            </a:r>
            <a:r>
              <a:rPr lang="it-IT" dirty="0"/>
              <a:t> --&gt;</a:t>
            </a:r>
          </a:p>
          <a:p>
            <a:pPr marL="0" indent="0">
              <a:buNone/>
            </a:pPr>
            <a:r>
              <a:rPr lang="it-IT" dirty="0"/>
              <a:t>			BUMPS </a:t>
            </a:r>
            <a:r>
              <a:rPr lang="it-IT" dirty="0" err="1"/>
              <a:t>many</a:t>
            </a:r>
            <a:r>
              <a:rPr lang="it-IT" dirty="0"/>
              <a:t> times!!!!</a:t>
            </a:r>
          </a:p>
          <a:p>
            <a:pPr marL="0" indent="0">
              <a:buNone/>
            </a:pPr>
            <a:r>
              <a:rPr lang="it-IT" dirty="0"/>
              <a:t>			At the end the Q matrix </a:t>
            </a:r>
            <a:r>
              <a:rPr lang="it-IT" dirty="0" err="1"/>
              <a:t>obtained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			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FD67B9-B818-44B7-8B3A-C360ED604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20" y="4001293"/>
            <a:ext cx="9509436" cy="180866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BE4D40-12BA-4FC3-A3A1-A4DAB3724DE3}"/>
              </a:ext>
            </a:extLst>
          </p:cNvPr>
          <p:cNvSpPr txBox="1"/>
          <p:nvPr/>
        </p:nvSpPr>
        <p:spPr>
          <a:xfrm>
            <a:off x="8975187" y="3866356"/>
            <a:ext cx="94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CAKE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52A4FFE-C63C-42F3-B2EF-BD578E08BAC1}"/>
              </a:ext>
            </a:extLst>
          </p:cNvPr>
          <p:cNvSpPr txBox="1"/>
          <p:nvPr/>
        </p:nvSpPr>
        <p:spPr>
          <a:xfrm>
            <a:off x="10058400" y="4905624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MOUSE TRAP</a:t>
            </a:r>
            <a:endParaRPr lang="it-IT" sz="24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93D9F83-D78A-4396-A865-B404B02C08E0}"/>
              </a:ext>
            </a:extLst>
          </p:cNvPr>
          <p:cNvSpPr/>
          <p:nvPr/>
        </p:nvSpPr>
        <p:spPr>
          <a:xfrm>
            <a:off x="8257735" y="4097188"/>
            <a:ext cx="492370" cy="461665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AC4684A-4D9F-467A-BA7D-9F01323F7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538" y="681037"/>
            <a:ext cx="1804548" cy="1912512"/>
          </a:xfrm>
          <a:prstGeom prst="rect">
            <a:avLst/>
          </a:prstGeo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D7467641-ECF0-4D1D-911A-6CB89195E86C}"/>
              </a:ext>
            </a:extLst>
          </p:cNvPr>
          <p:cNvSpPr/>
          <p:nvPr/>
        </p:nvSpPr>
        <p:spPr>
          <a:xfrm>
            <a:off x="6963509" y="2006600"/>
            <a:ext cx="168812" cy="165564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AC44EFD-83E7-4AE5-BF61-DD202DE651FA}"/>
              </a:ext>
            </a:extLst>
          </p:cNvPr>
          <p:cNvCxnSpPr>
            <a:stCxn id="10" idx="7"/>
          </p:cNvCxnSpPr>
          <p:nvPr/>
        </p:nvCxnSpPr>
        <p:spPr>
          <a:xfrm>
            <a:off x="7107599" y="2030846"/>
            <a:ext cx="2345890" cy="2481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968B288-D19F-4360-AE63-642B70521ACB}"/>
              </a:ext>
            </a:extLst>
          </p:cNvPr>
          <p:cNvSpPr txBox="1"/>
          <p:nvPr/>
        </p:nvSpPr>
        <p:spPr>
          <a:xfrm>
            <a:off x="9453489" y="2044571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Start point</a:t>
            </a:r>
          </a:p>
        </p:txBody>
      </p:sp>
    </p:spTree>
    <p:extLst>
      <p:ext uri="{BB962C8B-B14F-4D97-AF65-F5344CB8AC3E}">
        <p14:creationId xmlns:p14="http://schemas.microsoft.com/office/powerpoint/2010/main" val="1639297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388</Words>
  <Application>Microsoft Office PowerPoint</Application>
  <PresentationFormat>Widescreen</PresentationFormat>
  <Paragraphs>118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Nashville</vt:lpstr>
      <vt:lpstr>Tema di Office</vt:lpstr>
      <vt:lpstr>Reinforcement learning 2019 </vt:lpstr>
      <vt:lpstr>Exercise 1 – Bandit algorithms</vt:lpstr>
      <vt:lpstr>Experimental Setup</vt:lpstr>
      <vt:lpstr>Experimental Setup</vt:lpstr>
      <vt:lpstr>Experiments</vt:lpstr>
      <vt:lpstr>Exercise 2 – Q learning</vt:lpstr>
      <vt:lpstr>Key Parts</vt:lpstr>
      <vt:lpstr>Experimental setup</vt:lpstr>
      <vt:lpstr>Result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Exercise 3 – BackPropagation XOR problem</vt:lpstr>
      <vt:lpstr>Single perceptron with irisDataset</vt:lpstr>
      <vt:lpstr>Exercise 4 – SARSA in continuous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2019 </dc:title>
  <dc:creator>Michele Piffari</dc:creator>
  <cp:lastModifiedBy>Michele Piffari</cp:lastModifiedBy>
  <cp:revision>3</cp:revision>
  <dcterms:created xsi:type="dcterms:W3CDTF">2019-08-14T08:59:59Z</dcterms:created>
  <dcterms:modified xsi:type="dcterms:W3CDTF">2019-08-14T11:17:10Z</dcterms:modified>
</cp:coreProperties>
</file>