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3" r:id="rId6"/>
    <p:sldId id="262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30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1" r:id="rId50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7D287-8611-416C-AA0E-71AB783BE2F0}" type="doc">
      <dgm:prSet loTypeId="urn:microsoft.com/office/officeart/2005/8/layout/chevron1" loCatId="process" qsTypeId="urn:microsoft.com/office/officeart/2009/2/quickstyle/3d8" qsCatId="3D" csTypeId="urn:microsoft.com/office/officeart/2005/8/colors/accent1_2" csCatId="accent1" phldr="1"/>
      <dgm:spPr/>
    </dgm:pt>
    <dgm:pt modelId="{0F2FDBB5-3AC9-4A51-9C7E-780DE7FFD8DA}">
      <dgm:prSet phldrT="[Testo]"/>
      <dgm:spPr/>
      <dgm:t>
        <a:bodyPr/>
        <a:lstStyle/>
        <a:p>
          <a:r>
            <a:rPr lang="it-IT" dirty="0"/>
            <a:t>Problema: raggiungere una piantina</a:t>
          </a:r>
        </a:p>
      </dgm:t>
    </dgm:pt>
    <dgm:pt modelId="{6B1EB1AF-AAC6-4FC5-8FA5-7ACF33B72093}" type="parTrans" cxnId="{9A28A3B3-3A57-4133-8659-41CDA8CD1F94}">
      <dgm:prSet/>
      <dgm:spPr/>
      <dgm:t>
        <a:bodyPr/>
        <a:lstStyle/>
        <a:p>
          <a:endParaRPr lang="it-IT"/>
        </a:p>
      </dgm:t>
    </dgm:pt>
    <dgm:pt modelId="{22B3E631-B2A8-454A-8454-F1E1325A33ED}" type="sibTrans" cxnId="{9A28A3B3-3A57-4133-8659-41CDA8CD1F94}">
      <dgm:prSet/>
      <dgm:spPr/>
      <dgm:t>
        <a:bodyPr/>
        <a:lstStyle/>
        <a:p>
          <a:endParaRPr lang="it-IT"/>
        </a:p>
      </dgm:t>
    </dgm:pt>
    <dgm:pt modelId="{96B3D807-B447-4B04-8A95-4D715613A75F}">
      <dgm:prSet phldrT="[Testo]"/>
      <dgm:spPr/>
      <dgm:t>
        <a:bodyPr/>
        <a:lstStyle/>
        <a:p>
          <a:r>
            <a:rPr lang="it-IT" dirty="0"/>
            <a:t>Soluzione: cinematica dei robot</a:t>
          </a:r>
        </a:p>
      </dgm:t>
    </dgm:pt>
    <dgm:pt modelId="{B3CC8E60-5EEC-4808-9A69-B92433EE482C}" type="parTrans" cxnId="{4B253220-E9F5-43A1-817B-EBE13FBF29D7}">
      <dgm:prSet/>
      <dgm:spPr/>
      <dgm:t>
        <a:bodyPr/>
        <a:lstStyle/>
        <a:p>
          <a:endParaRPr lang="it-IT"/>
        </a:p>
      </dgm:t>
    </dgm:pt>
    <dgm:pt modelId="{040A7C05-7902-48DC-AABD-556C5FC6741D}" type="sibTrans" cxnId="{4B253220-E9F5-43A1-817B-EBE13FBF29D7}">
      <dgm:prSet/>
      <dgm:spPr/>
      <dgm:t>
        <a:bodyPr/>
        <a:lstStyle/>
        <a:p>
          <a:endParaRPr lang="it-IT"/>
        </a:p>
      </dgm:t>
    </dgm:pt>
    <dgm:pt modelId="{85BAE0FD-1FB9-48C1-AEE2-D76FD3A9097E}" type="pres">
      <dgm:prSet presAssocID="{6D07D287-8611-416C-AA0E-71AB783BE2F0}" presName="Name0" presStyleCnt="0">
        <dgm:presLayoutVars>
          <dgm:dir/>
          <dgm:animLvl val="lvl"/>
          <dgm:resizeHandles val="exact"/>
        </dgm:presLayoutVars>
      </dgm:prSet>
      <dgm:spPr/>
    </dgm:pt>
    <dgm:pt modelId="{48EAA4C0-3692-47B4-B672-1790FD69941A}" type="pres">
      <dgm:prSet presAssocID="{0F2FDBB5-3AC9-4A51-9C7E-780DE7FFD8D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40CBA95-57C5-4089-B19E-582DE7801B79}" type="pres">
      <dgm:prSet presAssocID="{22B3E631-B2A8-454A-8454-F1E1325A33ED}" presName="parTxOnlySpace" presStyleCnt="0"/>
      <dgm:spPr/>
    </dgm:pt>
    <dgm:pt modelId="{38725601-F95B-4CBD-A763-30162B8FD2F9}" type="pres">
      <dgm:prSet presAssocID="{96B3D807-B447-4B04-8A95-4D715613A75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B253220-E9F5-43A1-817B-EBE13FBF29D7}" srcId="{6D07D287-8611-416C-AA0E-71AB783BE2F0}" destId="{96B3D807-B447-4B04-8A95-4D715613A75F}" srcOrd="1" destOrd="0" parTransId="{B3CC8E60-5EEC-4808-9A69-B92433EE482C}" sibTransId="{040A7C05-7902-48DC-AABD-556C5FC6741D}"/>
    <dgm:cxn modelId="{D5818E23-7FFC-402E-A20C-CF645A1A4FB0}" type="presOf" srcId="{6D07D287-8611-416C-AA0E-71AB783BE2F0}" destId="{85BAE0FD-1FB9-48C1-AEE2-D76FD3A9097E}" srcOrd="0" destOrd="0" presId="urn:microsoft.com/office/officeart/2005/8/layout/chevron1"/>
    <dgm:cxn modelId="{43ACC57C-B783-43C5-91CF-3952F5693E4E}" type="presOf" srcId="{96B3D807-B447-4B04-8A95-4D715613A75F}" destId="{38725601-F95B-4CBD-A763-30162B8FD2F9}" srcOrd="0" destOrd="0" presId="urn:microsoft.com/office/officeart/2005/8/layout/chevron1"/>
    <dgm:cxn modelId="{AD336C7F-C516-43C5-8FEB-6643790A7481}" type="presOf" srcId="{0F2FDBB5-3AC9-4A51-9C7E-780DE7FFD8DA}" destId="{48EAA4C0-3692-47B4-B672-1790FD69941A}" srcOrd="0" destOrd="0" presId="urn:microsoft.com/office/officeart/2005/8/layout/chevron1"/>
    <dgm:cxn modelId="{9A28A3B3-3A57-4133-8659-41CDA8CD1F94}" srcId="{6D07D287-8611-416C-AA0E-71AB783BE2F0}" destId="{0F2FDBB5-3AC9-4A51-9C7E-780DE7FFD8DA}" srcOrd="0" destOrd="0" parTransId="{6B1EB1AF-AAC6-4FC5-8FA5-7ACF33B72093}" sibTransId="{22B3E631-B2A8-454A-8454-F1E1325A33ED}"/>
    <dgm:cxn modelId="{3C03F320-7C45-4390-BE8D-CE11D1461600}" type="presParOf" srcId="{85BAE0FD-1FB9-48C1-AEE2-D76FD3A9097E}" destId="{48EAA4C0-3692-47B4-B672-1790FD69941A}" srcOrd="0" destOrd="0" presId="urn:microsoft.com/office/officeart/2005/8/layout/chevron1"/>
    <dgm:cxn modelId="{77F941FF-4D08-47BB-865F-0837BE5F59D7}" type="presParOf" srcId="{85BAE0FD-1FB9-48C1-AEE2-D76FD3A9097E}" destId="{240CBA95-57C5-4089-B19E-582DE7801B79}" srcOrd="1" destOrd="0" presId="urn:microsoft.com/office/officeart/2005/8/layout/chevron1"/>
    <dgm:cxn modelId="{BA9C2BD1-A6A6-449C-947E-5E4FD36805F4}" type="presParOf" srcId="{85BAE0FD-1FB9-48C1-AEE2-D76FD3A9097E}" destId="{38725601-F95B-4CBD-A763-30162B8FD2F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AA4C0-3692-47B4-B672-1790FD69941A}">
      <dsp:nvSpPr>
        <dsp:cNvPr id="0" name=""/>
        <dsp:cNvSpPr/>
      </dsp:nvSpPr>
      <dsp:spPr>
        <a:xfrm>
          <a:off x="6771" y="880882"/>
          <a:ext cx="4048059" cy="161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Problema: raggiungere una piantina</a:t>
          </a:r>
        </a:p>
      </dsp:txBody>
      <dsp:txXfrm>
        <a:off x="816383" y="880882"/>
        <a:ext cx="2428836" cy="1619223"/>
      </dsp:txXfrm>
    </dsp:sp>
    <dsp:sp modelId="{38725601-F95B-4CBD-A763-30162B8FD2F9}">
      <dsp:nvSpPr>
        <dsp:cNvPr id="0" name=""/>
        <dsp:cNvSpPr/>
      </dsp:nvSpPr>
      <dsp:spPr>
        <a:xfrm>
          <a:off x="3650025" y="880882"/>
          <a:ext cx="4048059" cy="161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Soluzione: cinematica dei robot</a:t>
          </a:r>
        </a:p>
      </dsp:txBody>
      <dsp:txXfrm>
        <a:off x="4459637" y="880882"/>
        <a:ext cx="2428836" cy="161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EA3C-395D-4099-891F-D95A8FC53FFC}" type="datetimeFigureOut">
              <a:rPr lang="it-IT" smtClean="0"/>
              <a:t>22/09/2018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B63D9-C4C8-4C59-A8AD-7007456FA1B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7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B63D9-C4C8-4C59-A8AD-7007456FA1B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8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ATERIALI\EXPERIS\KMRosso\Barr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31" y="0"/>
            <a:ext cx="3571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ATERIALI\EXPERIS\AcaDEMY\Academ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3201"/>
            <a:ext cx="3160762" cy="158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tangolo arrotondato 12"/>
          <p:cNvSpPr/>
          <p:nvPr userDrawn="1"/>
        </p:nvSpPr>
        <p:spPr>
          <a:xfrm>
            <a:off x="205145" y="181984"/>
            <a:ext cx="8733709" cy="4779531"/>
          </a:xfrm>
          <a:prstGeom prst="roundRect">
            <a:avLst>
              <a:gd name="adj" fmla="val 77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3" descr="E:\MATERIALI\EXPERIS\AcaDEMY\Academy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27932"/>
            <a:ext cx="1144538" cy="5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4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moov.f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l.unibg.i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plant.cl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3528" y="3075806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3585B7"/>
                </a:solidFill>
              </a:rPr>
              <a:t>Programmazione robot per l’industry 4.0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Teoria dei robot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V 1.0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Piffari Michele</a:t>
            </a:r>
          </a:p>
          <a:p>
            <a:pPr algn="ctr"/>
            <a:r>
              <a:rPr lang="it-IT" sz="2000" dirty="0">
                <a:solidFill>
                  <a:srgbClr val="3585B7"/>
                </a:solidFill>
              </a:rPr>
              <a:t>24 settembre 2018</a:t>
            </a:r>
          </a:p>
        </p:txBody>
      </p:sp>
    </p:spTree>
    <p:extLst>
      <p:ext uri="{BB962C8B-B14F-4D97-AF65-F5344CB8AC3E}">
        <p14:creationId xmlns:p14="http://schemas.microsoft.com/office/powerpoint/2010/main" val="332788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mageservice.abb.com/public/images/c9ed7d83-a48e-4aa2-81c6-7faa950217b5/presentation.jpg?target=https%3a%2f%2fabbcloud.blob.core.windows.net%2fpublic%2fimages%2fc9ed7d83-a48e-4aa2-81c6-7faa950217b5%2fpreview.jpg%3fcrop%3d0%2c15%2c400%2c280%26width%3d400%26height%3d265&amp;key=5ee7f2a6f354fb9d049cef19f1aa35db">
            <a:extLst>
              <a:ext uri="{FF2B5EF4-FFF2-40B4-BE49-F238E27FC236}">
                <a16:creationId xmlns:a16="http://schemas.microsoft.com/office/drawing/2014/main" id="{1CD432E0-FF88-4ACE-9C48-09E3AEB0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31590"/>
            <a:ext cx="324036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236225-FA37-47C8-B6E8-6E1F7500EE47}"/>
              </a:ext>
            </a:extLst>
          </p:cNvPr>
          <p:cNvSpPr txBox="1"/>
          <p:nvPr/>
        </p:nvSpPr>
        <p:spPr>
          <a:xfrm>
            <a:off x="251520" y="411510"/>
            <a:ext cx="6165086" cy="467238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8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ABB IRB 120 - caratteristiche salienti: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8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manipolatore industriale con 6 gradi di libertà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25kg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Sbraccio: 580mm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Movimentazione carichi fino a 3kg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Controllo tramite sistema IRC5 Compact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1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sultati immagini per robotiq adaptive gripper 85">
            <a:extLst>
              <a:ext uri="{FF2B5EF4-FFF2-40B4-BE49-F238E27FC236}">
                <a16:creationId xmlns:a16="http://schemas.microsoft.com/office/drawing/2014/main" id="{0C1F69AA-406D-46DE-99C0-32EC08841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20601" r="17451"/>
          <a:stretch/>
        </p:blipFill>
        <p:spPr bwMode="auto">
          <a:xfrm>
            <a:off x="5652120" y="1275606"/>
            <a:ext cx="2952328" cy="29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0421D-AF66-4924-9BB4-3198416AFBA9}"/>
              </a:ext>
            </a:extLst>
          </p:cNvPr>
          <p:cNvSpPr txBox="1"/>
          <p:nvPr/>
        </p:nvSpPr>
        <p:spPr>
          <a:xfrm>
            <a:off x="251520" y="112445"/>
            <a:ext cx="6768752" cy="4918609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lvl="0">
              <a:defRPr/>
            </a:pPr>
            <a:r>
              <a:rPr lang="en-US" sz="2800" dirty="0"/>
              <a:t>Pinza Robotiq 2-Finger Adaptive Gripper-85  caratteristiche salienti: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pinza con controllo forza, posizione e velocità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0.9kg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Apertura massima: 85mm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Forza presa: 20-235N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4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Massimo carico sostenibile: 5kg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9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C1BBFB-9C77-40D9-9A9A-4E2978244993}"/>
              </a:ext>
            </a:extLst>
          </p:cNvPr>
          <p:cNvSpPr txBox="1"/>
          <p:nvPr/>
        </p:nvSpPr>
        <p:spPr>
          <a:xfrm>
            <a:off x="179512" y="312393"/>
            <a:ext cx="6768752" cy="4303056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lvl="0">
              <a:defRPr/>
            </a:pPr>
            <a:r>
              <a:rPr lang="en-US" sz="2800" dirty="0"/>
              <a:t>Camera Logitech C920 HD -c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aratteristiche salienti: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Tipologia: webcam HD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Peso: 0.295kg</a:t>
            </a:r>
          </a:p>
          <a:p>
            <a:pPr lvl="0"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Risoluzione: Full HD, 1080p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 a fuoco: lente in vetro composta da cinque elementi e con messa a fuoco automatica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Massimi Frames per Secondo: 30FPS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2" descr="Risultati immagini per webcam logitech c920">
            <a:extLst>
              <a:ext uri="{FF2B5EF4-FFF2-40B4-BE49-F238E27FC236}">
                <a16:creationId xmlns:a16="http://schemas.microsoft.com/office/drawing/2014/main" id="{CA111394-2900-4EC4-BAC0-944DD9F8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75" y="1143921"/>
            <a:ext cx="3073713" cy="26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9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sultati immagini per pc ubuntu dell">
            <a:extLst>
              <a:ext uri="{FF2B5EF4-FFF2-40B4-BE49-F238E27FC236}">
                <a16:creationId xmlns:a16="http://schemas.microsoft.com/office/drawing/2014/main" id="{9769C8C7-6E7C-4307-8C09-A72E373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59" y="1405990"/>
            <a:ext cx="4122258" cy="23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19947D-B315-4AA5-8FA6-878B6DCE0484}"/>
              </a:ext>
            </a:extLst>
          </p:cNvPr>
          <p:cNvSpPr txBox="1"/>
          <p:nvPr/>
        </p:nvSpPr>
        <p:spPr>
          <a:xfrm>
            <a:off x="251520" y="195486"/>
            <a:ext cx="6425168" cy="4795498"/>
          </a:xfrm>
          <a:prstGeom prst="rect">
            <a:avLst/>
          </a:prstGeom>
        </p:spPr>
        <p:txBody>
          <a:bodyPr wrap="square" lIns="180000" tIns="180000" rIns="180000" bIns="18000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PC Ubuntu/Linux – caratteristiche salienti: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Minimo 4GB RAM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Sistema operativo: Ubuntu/Linux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Porte: 2 USB, 1 Ethernet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Framework: Robot Operating System (ROS)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it-IT" sz="2000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Librerie: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 ABB, Robotiq e USBcam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ecosystem: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it-IT" sz="20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Numpy, OpenCV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3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i immagini per robot abb irb120">
            <a:extLst>
              <a:ext uri="{FF2B5EF4-FFF2-40B4-BE49-F238E27FC236}">
                <a16:creationId xmlns:a16="http://schemas.microsoft.com/office/drawing/2014/main" id="{A08ECFD8-682A-402C-9C59-6575E1924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0" t="8880" r="39588" b="11272"/>
          <a:stretch/>
        </p:blipFill>
        <p:spPr bwMode="auto">
          <a:xfrm>
            <a:off x="6557252" y="738426"/>
            <a:ext cx="1510239" cy="25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sultati immagini per webcam logitech c920">
            <a:extLst>
              <a:ext uri="{FF2B5EF4-FFF2-40B4-BE49-F238E27FC236}">
                <a16:creationId xmlns:a16="http://schemas.microsoft.com/office/drawing/2014/main" id="{2F086DCE-9532-471F-BBB0-ACCA5AEA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551" y="654689"/>
            <a:ext cx="1069862" cy="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sultati immagini per pc ubuntu dell">
            <a:extLst>
              <a:ext uri="{FF2B5EF4-FFF2-40B4-BE49-F238E27FC236}">
                <a16:creationId xmlns:a16="http://schemas.microsoft.com/office/drawing/2014/main" id="{5AE08EA8-A763-47CD-94D7-62FD6423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99" y="2060413"/>
            <a:ext cx="1642912" cy="9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sultati immagini per robotiq adaptive gripper 85">
            <a:extLst>
              <a:ext uri="{FF2B5EF4-FFF2-40B4-BE49-F238E27FC236}">
                <a16:creationId xmlns:a16="http://schemas.microsoft.com/office/drawing/2014/main" id="{839A8A7B-6FD7-4888-A27F-9851B2EA7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20601" r="17451"/>
          <a:stretch/>
        </p:blipFill>
        <p:spPr bwMode="auto">
          <a:xfrm rot="16200000">
            <a:off x="5072003" y="512396"/>
            <a:ext cx="699693" cy="8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800D702-3E4F-470C-946C-F952AE11D029}"/>
              </a:ext>
            </a:extLst>
          </p:cNvPr>
          <p:cNvCxnSpPr>
            <a:cxnSpLocks/>
          </p:cNvCxnSpPr>
          <p:nvPr/>
        </p:nvCxnSpPr>
        <p:spPr bwMode="auto">
          <a:xfrm>
            <a:off x="5843998" y="987574"/>
            <a:ext cx="761103" cy="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B9541C1-FE88-4FE7-88B6-F425D8C99D94}"/>
              </a:ext>
            </a:extLst>
          </p:cNvPr>
          <p:cNvCxnSpPr>
            <a:cxnSpLocks/>
          </p:cNvCxnSpPr>
          <p:nvPr/>
        </p:nvCxnSpPr>
        <p:spPr bwMode="auto">
          <a:xfrm>
            <a:off x="5835213" y="829487"/>
            <a:ext cx="761103" cy="0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F1A0EF2-6B31-475F-AE35-FC2FB0E02C3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7012" y="1038510"/>
            <a:ext cx="1695088" cy="113978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61A1B38-CA1A-4E74-AEE3-92616D59A9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41833" y="1277177"/>
            <a:ext cx="1027596" cy="118941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61BF74D-087C-42CC-B8E6-4F768F8B1D03}"/>
              </a:ext>
            </a:extLst>
          </p:cNvPr>
          <p:cNvSpPr/>
          <p:nvPr/>
        </p:nvSpPr>
        <p:spPr>
          <a:xfrm rot="19033423">
            <a:off x="1614567" y="1410218"/>
            <a:ext cx="273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C5C466-7083-4783-8CBE-F80ADBAB5185}"/>
              </a:ext>
            </a:extLst>
          </p:cNvPr>
          <p:cNvSpPr/>
          <p:nvPr/>
        </p:nvSpPr>
        <p:spPr>
          <a:xfrm rot="19407043">
            <a:off x="3271606" y="1252746"/>
            <a:ext cx="1543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 – RS485</a:t>
            </a:r>
            <a:endParaRPr lang="en-US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4A8145D-08C0-4426-A5FB-4AC687261688}"/>
              </a:ext>
            </a:extLst>
          </p:cNvPr>
          <p:cNvGrpSpPr/>
          <p:nvPr/>
        </p:nvGrpSpPr>
        <p:grpSpPr>
          <a:xfrm>
            <a:off x="2711383" y="2988871"/>
            <a:ext cx="1328921" cy="809835"/>
            <a:chOff x="2711383" y="2989634"/>
            <a:chExt cx="1031905" cy="1094284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882EC11-1DA1-4872-BC2E-99A7CB06256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11383" y="2989634"/>
              <a:ext cx="909480" cy="1094284"/>
            </a:xfrm>
            <a:prstGeom prst="line">
              <a:avLst/>
            </a:prstGeom>
            <a:ln w="3810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561D0AF-98A4-428C-98CF-55A52943AFF3}"/>
                </a:ext>
              </a:extLst>
            </p:cNvPr>
            <p:cNvSpPr/>
            <p:nvPr/>
          </p:nvSpPr>
          <p:spPr>
            <a:xfrm rot="2020252">
              <a:off x="2823565" y="3229549"/>
              <a:ext cx="919723" cy="499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kern="0" dirty="0">
                  <a:solidFill>
                    <a:srgbClr val="0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Ethernet</a:t>
              </a:r>
              <a:endParaRPr lang="en-US" dirty="0"/>
            </a:p>
          </p:txBody>
        </p:sp>
      </p:grpSp>
      <p:pic>
        <p:nvPicPr>
          <p:cNvPr id="23" name="Picture 2" descr="Risultati immagini per irc5 compact">
            <a:extLst>
              <a:ext uri="{FF2B5EF4-FFF2-40B4-BE49-F238E27FC236}">
                <a16:creationId xmlns:a16="http://schemas.microsoft.com/office/drawing/2014/main" id="{2B26468A-C588-4DA8-BAC2-76FCBB78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41" y="2867271"/>
            <a:ext cx="1945320" cy="14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77D730A-5F39-4DEA-8C9E-535E53D265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10751" y="3316001"/>
            <a:ext cx="1147025" cy="331078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BD491B28-E5DE-4000-AD23-AEC83E6D3400}"/>
              </a:ext>
            </a:extLst>
          </p:cNvPr>
          <p:cNvSpPr/>
          <p:nvPr/>
        </p:nvSpPr>
        <p:spPr>
          <a:xfrm>
            <a:off x="6002192" y="3474087"/>
            <a:ext cx="2523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Collegamento custom (per alimentazione e segnale)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09865D-5D1B-4491-B89B-8889918DF389}"/>
              </a:ext>
            </a:extLst>
          </p:cNvPr>
          <p:cNvSpPr txBox="1"/>
          <p:nvPr/>
        </p:nvSpPr>
        <p:spPr>
          <a:xfrm>
            <a:off x="1528474" y="602873"/>
            <a:ext cx="608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+mj-lt"/>
              </a:rPr>
              <a:t>STEP 1: LA TEORIA DEI ROBOT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B934C45-BD26-4C70-9206-A5498E3D0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69842"/>
              </p:ext>
            </p:extLst>
          </p:nvPr>
        </p:nvGraphicFramePr>
        <p:xfrm>
          <a:off x="899592" y="1222762"/>
          <a:ext cx="7704856" cy="338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48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A75BE9-5657-4BBD-972A-46C4F03D2B7A}"/>
              </a:ext>
            </a:extLst>
          </p:cNvPr>
          <p:cNvSpPr txBox="1"/>
          <p:nvPr/>
        </p:nvSpPr>
        <p:spPr>
          <a:xfrm>
            <a:off x="1259632" y="1059582"/>
            <a:ext cx="704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Il </a:t>
            </a:r>
            <a:r>
              <a:rPr lang="it-IT" i="1" dirty="0">
                <a:latin typeface="+mj-lt"/>
              </a:rPr>
              <a:t>Robot Institute of America </a:t>
            </a:r>
            <a:r>
              <a:rPr lang="it-IT" dirty="0">
                <a:latin typeface="+mj-lt"/>
              </a:rPr>
              <a:t>(RIA) definisce un robot industriale come un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82E6B3-BFCE-4FC6-9865-6D04B24CFADE}"/>
              </a:ext>
            </a:extLst>
          </p:cNvPr>
          <p:cNvSpPr txBox="1"/>
          <p:nvPr/>
        </p:nvSpPr>
        <p:spPr>
          <a:xfrm>
            <a:off x="1288537" y="1779662"/>
            <a:ext cx="6566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«Un manipolatore multifunzionale riprogrammabile progettato</a:t>
            </a:r>
          </a:p>
          <a:p>
            <a:pPr algn="ctr"/>
            <a:r>
              <a:rPr lang="it-IT" i="1" dirty="0">
                <a:latin typeface="+mj-lt"/>
              </a:rPr>
              <a:t> per muovere materiali, componenti, strumenti di lavoro</a:t>
            </a:r>
          </a:p>
          <a:p>
            <a:pPr algn="ctr"/>
            <a:r>
              <a:rPr lang="it-IT" i="1" dirty="0">
                <a:latin typeface="+mj-lt"/>
              </a:rPr>
              <a:t>O apparati specialistici attraverso </a:t>
            </a:r>
            <a:r>
              <a:rPr lang="it-IT" b="1" i="1" dirty="0">
                <a:latin typeface="+mj-lt"/>
              </a:rPr>
              <a:t>movimenti variabili programmati</a:t>
            </a:r>
            <a:r>
              <a:rPr lang="it-IT" i="1" dirty="0">
                <a:latin typeface="+mj-lt"/>
              </a:rPr>
              <a:t>,</a:t>
            </a:r>
          </a:p>
          <a:p>
            <a:pPr algn="ctr"/>
            <a:r>
              <a:rPr lang="it-IT" i="1" dirty="0">
                <a:latin typeface="+mj-lt"/>
              </a:rPr>
              <a:t> al fine di conseguire un vasto numero di obbiettivi»</a:t>
            </a:r>
          </a:p>
        </p:txBody>
      </p:sp>
      <p:pic>
        <p:nvPicPr>
          <p:cNvPr id="9218" name="Picture 2" descr="Risultati immagini per like">
            <a:extLst>
              <a:ext uri="{FF2B5EF4-FFF2-40B4-BE49-F238E27FC236}">
                <a16:creationId xmlns:a16="http://schemas.microsoft.com/office/drawing/2014/main" id="{4AF51094-5202-4E1F-AA8B-AF595D38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3" y="383001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33AF56-2E83-4874-9E82-3AE257225D8E}"/>
              </a:ext>
            </a:extLst>
          </p:cNvPr>
          <p:cNvSpPr txBox="1"/>
          <p:nvPr/>
        </p:nvSpPr>
        <p:spPr>
          <a:xfrm>
            <a:off x="1403648" y="3714587"/>
            <a:ext cx="375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Aggiungerei… Come nel nostro caso!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98C0E8-6E0F-440C-A67D-D4D0B55ECF44}"/>
              </a:ext>
            </a:extLst>
          </p:cNvPr>
          <p:cNvSpPr txBox="1"/>
          <p:nvPr/>
        </p:nvSpPr>
        <p:spPr>
          <a:xfrm>
            <a:off x="683568" y="447224"/>
            <a:ext cx="3736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Cos’è un manipolatore?</a:t>
            </a:r>
          </a:p>
        </p:txBody>
      </p:sp>
    </p:spTree>
    <p:extLst>
      <p:ext uri="{BB962C8B-B14F-4D97-AF65-F5344CB8AC3E}">
        <p14:creationId xmlns:p14="http://schemas.microsoft.com/office/powerpoint/2010/main" val="54991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C6DBED6-7983-4F2A-A0C9-D278EF3E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90" y="1350607"/>
            <a:ext cx="3995531" cy="25328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C55ADC-0EFF-4B81-A5DB-DB18624053F7}"/>
              </a:ext>
            </a:extLst>
          </p:cNvPr>
          <p:cNvSpPr txBox="1"/>
          <p:nvPr/>
        </p:nvSpPr>
        <p:spPr>
          <a:xfrm>
            <a:off x="467544" y="411510"/>
            <a:ext cx="683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+mj-lt"/>
              </a:rPr>
              <a:t>Da cosa è composto un manipolatore?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5CEE3D6-AA35-482C-91EE-49D405293041}"/>
              </a:ext>
            </a:extLst>
          </p:cNvPr>
          <p:cNvSpPr/>
          <p:nvPr/>
        </p:nvSpPr>
        <p:spPr>
          <a:xfrm>
            <a:off x="466304" y="1275606"/>
            <a:ext cx="5598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La struttura meccanica di un robot manipolatore consiste in un insieme di corpi rigidi (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bracci o</a:t>
            </a:r>
            <a:br>
              <a:rPr lang="it-IT" b="1" dirty="0">
                <a:solidFill>
                  <a:srgbClr val="000000"/>
                </a:solidFill>
                <a:latin typeface="+mj-lt"/>
              </a:rPr>
            </a:br>
            <a:r>
              <a:rPr lang="it-IT" b="1" dirty="0">
                <a:solidFill>
                  <a:srgbClr val="000000"/>
                </a:solidFill>
                <a:latin typeface="+mj-lt"/>
              </a:rPr>
              <a:t>links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) interconnessi tra di loro per mezzo di articolazioni (</a:t>
            </a:r>
            <a:r>
              <a:rPr lang="it-IT" b="1" dirty="0">
                <a:solidFill>
                  <a:srgbClr val="000000"/>
                </a:solidFill>
                <a:latin typeface="+mj-lt"/>
              </a:rPr>
              <a:t>giunti o joints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)</a:t>
            </a:r>
            <a:r>
              <a:rPr lang="it-IT" dirty="0">
                <a:latin typeface="+mj-lt"/>
              </a:rPr>
              <a:t> </a:t>
            </a:r>
            <a:br>
              <a:rPr lang="it-IT" dirty="0"/>
            </a:b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3C58A51-F3D3-4C06-B204-A82ACD8C49EE}"/>
              </a:ext>
            </a:extLst>
          </p:cNvPr>
          <p:cNvCxnSpPr>
            <a:cxnSpLocks/>
          </p:cNvCxnSpPr>
          <p:nvPr/>
        </p:nvCxnSpPr>
        <p:spPr>
          <a:xfrm>
            <a:off x="2267744" y="2499742"/>
            <a:ext cx="0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C6728C-2A56-4637-A6C3-C82297FC5B03}"/>
              </a:ext>
            </a:extLst>
          </p:cNvPr>
          <p:cNvSpPr txBox="1"/>
          <p:nvPr/>
        </p:nvSpPr>
        <p:spPr>
          <a:xfrm>
            <a:off x="593540" y="3679746"/>
            <a:ext cx="5681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Solitamente ogni giunto </a:t>
            </a:r>
            <a:r>
              <a:rPr lang="it-IT" i="1" u="sng" dirty="0">
                <a:latin typeface="+mj-lt"/>
              </a:rPr>
              <a:t>indipendente</a:t>
            </a:r>
            <a:r>
              <a:rPr lang="it-IT" dirty="0">
                <a:latin typeface="+mj-lt"/>
              </a:rPr>
              <a:t> va a </a:t>
            </a:r>
          </a:p>
          <a:p>
            <a:r>
              <a:rPr lang="it-IT" dirty="0">
                <a:latin typeface="+mj-lt"/>
              </a:rPr>
              <a:t>fornire un grado di libertà (DOF = Degrees Of Freedom) </a:t>
            </a:r>
          </a:p>
          <a:p>
            <a:r>
              <a:rPr lang="it-IT" dirty="0">
                <a:latin typeface="+mj-lt"/>
              </a:rPr>
              <a:t>aggiuntivo.</a:t>
            </a:r>
          </a:p>
        </p:txBody>
      </p:sp>
    </p:spTree>
    <p:extLst>
      <p:ext uri="{BB962C8B-B14F-4D97-AF65-F5344CB8AC3E}">
        <p14:creationId xmlns:p14="http://schemas.microsoft.com/office/powerpoint/2010/main" val="88934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8B0BF7-887C-420B-94DA-A9CB83BEB1E6}"/>
              </a:ext>
            </a:extLst>
          </p:cNvPr>
          <p:cNvSpPr txBox="1"/>
          <p:nvPr/>
        </p:nvSpPr>
        <p:spPr>
          <a:xfrm>
            <a:off x="539552" y="339502"/>
            <a:ext cx="4440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DOF = Degrees Of Freedom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B36BC0-081C-4A47-8E4A-75A4133EDB9A}"/>
              </a:ext>
            </a:extLst>
          </p:cNvPr>
          <p:cNvSpPr txBox="1"/>
          <p:nvPr/>
        </p:nvSpPr>
        <p:spPr>
          <a:xfrm>
            <a:off x="539552" y="1203598"/>
            <a:ext cx="699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Dal punto di vista prettamente meccanico, il numero di </a:t>
            </a:r>
          </a:p>
          <a:p>
            <a:r>
              <a:rPr lang="it-IT" dirty="0">
                <a:latin typeface="+mj-lt"/>
              </a:rPr>
              <a:t>gradi di libertà di un sistema di corpi rigidi è pari al numero </a:t>
            </a:r>
          </a:p>
          <a:p>
            <a:r>
              <a:rPr lang="it-IT" dirty="0">
                <a:latin typeface="+mj-lt"/>
              </a:rPr>
              <a:t>di </a:t>
            </a:r>
            <a:r>
              <a:rPr lang="it-IT" i="1" u="sng" dirty="0">
                <a:latin typeface="+mj-lt"/>
              </a:rPr>
              <a:t>coordinate libere</a:t>
            </a:r>
            <a:r>
              <a:rPr lang="it-IT" dirty="0">
                <a:latin typeface="+mj-lt"/>
              </a:rPr>
              <a:t>, ovvero quelle variabili spaziali necessarie</a:t>
            </a:r>
          </a:p>
          <a:p>
            <a:r>
              <a:rPr lang="it-IT" dirty="0">
                <a:latin typeface="+mj-lt"/>
              </a:rPr>
              <a:t> per </a:t>
            </a:r>
            <a:r>
              <a:rPr lang="it-IT" i="1" u="sng" dirty="0">
                <a:latin typeface="+mj-lt"/>
              </a:rPr>
              <a:t>identificare univocamente la posizione del corpo stesso nello spazio.</a:t>
            </a:r>
            <a:endParaRPr lang="it-IT" dirty="0">
              <a:latin typeface="+mj-lt"/>
            </a:endParaRPr>
          </a:p>
        </p:txBody>
      </p:sp>
      <p:pic>
        <p:nvPicPr>
          <p:cNvPr id="1026" name="Picture 2" descr="Risultati immagini per yaw pitch roll">
            <a:extLst>
              <a:ext uri="{FF2B5EF4-FFF2-40B4-BE49-F238E27FC236}">
                <a16:creationId xmlns:a16="http://schemas.microsoft.com/office/drawing/2014/main" id="{E94F7C20-D9CF-4BFA-A4DA-1F3FD74F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0028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468851-1BFB-419E-853D-DA3A72270C75}"/>
              </a:ext>
            </a:extLst>
          </p:cNvPr>
          <p:cNvSpPr txBox="1"/>
          <p:nvPr/>
        </p:nvSpPr>
        <p:spPr>
          <a:xfrm>
            <a:off x="899592" y="2985795"/>
            <a:ext cx="4252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+mj-lt"/>
              </a:rPr>
              <a:t>Gradi di libertà di un aeromobile: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Roll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rollio  rotazione intorno all’asse x</a:t>
            </a:r>
            <a:endParaRPr lang="it-IT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Pitch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it-IT" sz="1400" dirty="0">
                <a:latin typeface="+mj-lt"/>
              </a:rPr>
              <a:t> beccheggio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rotazione intorno all’asse y</a:t>
            </a:r>
            <a:endParaRPr lang="it-IT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latin typeface="+mj-lt"/>
              </a:rPr>
              <a:t>Yaw </a:t>
            </a:r>
            <a:r>
              <a:rPr lang="it-IT" sz="1400" dirty="0">
                <a:latin typeface="+mj-lt"/>
                <a:sym typeface="Wingdings" panose="05000000000000000000" pitchFamily="2" charset="2"/>
              </a:rPr>
              <a:t> imbardata  rotazione intorno all’asse z</a:t>
            </a:r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19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66A625-56A8-4DC5-86B4-3C0B527E5A18}"/>
              </a:ext>
            </a:extLst>
          </p:cNvPr>
          <p:cNvSpPr txBox="1"/>
          <p:nvPr/>
        </p:nvSpPr>
        <p:spPr>
          <a:xfrm>
            <a:off x="467544" y="267494"/>
            <a:ext cx="669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Quanti gradi di libertà ha il braccio umano?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591ADB-404B-4B11-AD43-95901CE3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203598"/>
            <a:ext cx="5143284" cy="345638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6DF5784-1FD8-4EFA-BE64-A0C04E232354}"/>
              </a:ext>
            </a:extLst>
          </p:cNvPr>
          <p:cNvSpPr/>
          <p:nvPr/>
        </p:nvSpPr>
        <p:spPr>
          <a:xfrm>
            <a:off x="612186" y="1995686"/>
            <a:ext cx="3204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+mj-lt"/>
              </a:rPr>
              <a:t>Il braccio umano, presenta </a:t>
            </a:r>
            <a:r>
              <a:rPr lang="it-IT" i="1" dirty="0">
                <a:solidFill>
                  <a:srgbClr val="000000"/>
                </a:solidFill>
                <a:latin typeface="+mj-lt"/>
              </a:rPr>
              <a:t>7 </a:t>
            </a:r>
            <a:r>
              <a:rPr lang="it-IT" dirty="0">
                <a:solidFill>
                  <a:srgbClr val="000000"/>
                </a:solidFill>
                <a:latin typeface="+mj-lt"/>
              </a:rPr>
              <a:t>DOF.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0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B4B0ED-3FEF-4091-9C4D-B2EE6B174DD8}"/>
              </a:ext>
            </a:extLst>
          </p:cNvPr>
          <p:cNvSpPr txBox="1"/>
          <p:nvPr/>
        </p:nvSpPr>
        <p:spPr>
          <a:xfrm>
            <a:off x="539552" y="4063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Chi sono?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A18CE48-F3C5-4C0C-A44F-089231F0DBC5}"/>
              </a:ext>
            </a:extLst>
          </p:cNvPr>
          <p:cNvCxnSpPr/>
          <p:nvPr/>
        </p:nvCxnSpPr>
        <p:spPr bwMode="auto">
          <a:xfrm>
            <a:off x="539552" y="3291830"/>
            <a:ext cx="756084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C055E1-D699-4D02-959B-12C0E3ED6152}"/>
              </a:ext>
            </a:extLst>
          </p:cNvPr>
          <p:cNvSpPr txBox="1"/>
          <p:nvPr/>
        </p:nvSpPr>
        <p:spPr>
          <a:xfrm>
            <a:off x="395536" y="2571750"/>
            <a:ext cx="1673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11-09-1996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Nato a Clusone</a:t>
            </a:r>
          </a:p>
          <a:p>
            <a:endParaRPr lang="it-IT" dirty="0">
              <a:latin typeface="+mj-lt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DB40F43-87B6-4932-89A1-A7864F9F6B95}"/>
              </a:ext>
            </a:extLst>
          </p:cNvPr>
          <p:cNvSpPr/>
          <p:nvPr/>
        </p:nvSpPr>
        <p:spPr bwMode="auto">
          <a:xfrm>
            <a:off x="251520" y="2643758"/>
            <a:ext cx="1918861" cy="151215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CD9DA1-40D7-471C-BE08-F087E399F0E7}"/>
              </a:ext>
            </a:extLst>
          </p:cNvPr>
          <p:cNvSpPr txBox="1"/>
          <p:nvPr/>
        </p:nvSpPr>
        <p:spPr>
          <a:xfrm>
            <a:off x="2339193" y="2710249"/>
            <a:ext cx="2614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2015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Diploma di Perito</a:t>
            </a:r>
          </a:p>
          <a:p>
            <a:r>
              <a:rPr lang="it-IT" dirty="0">
                <a:latin typeface="+mj-lt"/>
              </a:rPr>
              <a:t>Elettronico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it-IT" dirty="0">
                <a:latin typeface="+mj-lt"/>
                <a:sym typeface="Wingdings" panose="05000000000000000000" pitchFamily="2" charset="2"/>
              </a:rPr>
              <a:t>Progetto di maturità: </a:t>
            </a:r>
          </a:p>
          <a:p>
            <a:r>
              <a:rPr lang="it-IT" dirty="0">
                <a:latin typeface="+mj-lt"/>
                <a:sym typeface="Wingdings" panose="05000000000000000000" pitchFamily="2" charset="2"/>
              </a:rPr>
              <a:t>	</a:t>
            </a:r>
            <a:r>
              <a:rPr lang="it-IT" dirty="0">
                <a:latin typeface="+mj-lt"/>
                <a:sym typeface="Wingdings" panose="05000000000000000000" pitchFamily="2" charset="2"/>
                <a:hlinkClick r:id="rId2"/>
              </a:rPr>
              <a:t>InMoov</a:t>
            </a:r>
            <a:endParaRPr lang="it-IT" dirty="0">
              <a:latin typeface="+mj-lt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3FF5D1D-02EB-4510-917E-F646CDAB13AF}"/>
              </a:ext>
            </a:extLst>
          </p:cNvPr>
          <p:cNvSpPr/>
          <p:nvPr/>
        </p:nvSpPr>
        <p:spPr bwMode="auto">
          <a:xfrm>
            <a:off x="2300575" y="2640911"/>
            <a:ext cx="2614817" cy="182366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ABA0C12-D308-4CEB-BB95-1E25E64A624C}"/>
              </a:ext>
            </a:extLst>
          </p:cNvPr>
          <p:cNvSpPr txBox="1"/>
          <p:nvPr/>
        </p:nvSpPr>
        <p:spPr>
          <a:xfrm>
            <a:off x="4993835" y="2716039"/>
            <a:ext cx="2292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Luglio 2018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Laurea triennale</a:t>
            </a:r>
          </a:p>
          <a:p>
            <a:r>
              <a:rPr lang="it-IT" dirty="0">
                <a:latin typeface="+mj-lt"/>
              </a:rPr>
              <a:t>In ingegneria informatica</a:t>
            </a:r>
          </a:p>
          <a:p>
            <a:r>
              <a:rPr lang="it-IT" dirty="0">
                <a:latin typeface="+mj-lt"/>
              </a:rPr>
              <a:t>(percorso industriale)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F9D46328-A622-4DBB-BE43-4C0B90DC3AE9}"/>
              </a:ext>
            </a:extLst>
          </p:cNvPr>
          <p:cNvSpPr/>
          <p:nvPr/>
        </p:nvSpPr>
        <p:spPr bwMode="auto">
          <a:xfrm>
            <a:off x="4954011" y="2640020"/>
            <a:ext cx="2436821" cy="189282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4602422-763E-42E9-A6D3-121B9E6A1240}"/>
              </a:ext>
            </a:extLst>
          </p:cNvPr>
          <p:cNvSpPr/>
          <p:nvPr/>
        </p:nvSpPr>
        <p:spPr>
          <a:xfrm>
            <a:off x="1896567" y="1320362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latin typeface="+mj-lt"/>
              </a:rPr>
              <a:t>Piffari Michele</a:t>
            </a:r>
          </a:p>
        </p:txBody>
      </p:sp>
      <p:pic>
        <p:nvPicPr>
          <p:cNvPr id="22" name="Picture 2" descr="immagine ritagliata">
            <a:extLst>
              <a:ext uri="{FF2B5EF4-FFF2-40B4-BE49-F238E27FC236}">
                <a16:creationId xmlns:a16="http://schemas.microsoft.com/office/drawing/2014/main" id="{F2BA4088-91D7-4F8A-95B9-36649DBC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87" y="410531"/>
            <a:ext cx="2292051" cy="22294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806A0C-4CB0-4A10-9505-F74F6E6F0BAC}"/>
              </a:ext>
            </a:extLst>
          </p:cNvPr>
          <p:cNvSpPr txBox="1"/>
          <p:nvPr/>
        </p:nvSpPr>
        <p:spPr>
          <a:xfrm>
            <a:off x="467544" y="339502"/>
            <a:ext cx="606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… e l’ABB IRB 120 quanti DOF presenta?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15B795-8652-454B-860B-6F88E7025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5302"/>
            <a:ext cx="2379090" cy="2424968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2377148C-FFA7-4C08-9C17-F60160A2EEC4}"/>
              </a:ext>
            </a:extLst>
          </p:cNvPr>
          <p:cNvGrpSpPr/>
          <p:nvPr/>
        </p:nvGrpSpPr>
        <p:grpSpPr>
          <a:xfrm>
            <a:off x="4404685" y="915566"/>
            <a:ext cx="3695707" cy="2977905"/>
            <a:chOff x="4404685" y="708834"/>
            <a:chExt cx="3695707" cy="297790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A7E8C29-2198-41D9-AF93-0171B90B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685" y="708834"/>
              <a:ext cx="3695707" cy="2977905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4273CC8-99B3-4FF8-9CCD-E21FE06E9E1D}"/>
                </a:ext>
              </a:extLst>
            </p:cNvPr>
            <p:cNvSpPr/>
            <p:nvPr/>
          </p:nvSpPr>
          <p:spPr>
            <a:xfrm>
              <a:off x="4572000" y="1059582"/>
              <a:ext cx="1959961" cy="151216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E8D1DDA1-A3E4-4BD9-8461-2A48AEAC039E}"/>
                </a:ext>
              </a:extLst>
            </p:cNvPr>
            <p:cNvSpPr/>
            <p:nvPr/>
          </p:nvSpPr>
          <p:spPr>
            <a:xfrm>
              <a:off x="6531961" y="843558"/>
              <a:ext cx="1280399" cy="17354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085E1EB-8615-4081-B95D-0B03D4B4FDEB}"/>
                </a:ext>
              </a:extLst>
            </p:cNvPr>
            <p:cNvSpPr txBox="1"/>
            <p:nvPr/>
          </p:nvSpPr>
          <p:spPr>
            <a:xfrm>
              <a:off x="4524034" y="7405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+mj-lt"/>
                </a:rPr>
                <a:t>posizione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8DE3652-6F06-49A7-AA1D-AAAACA34FC58}"/>
                </a:ext>
              </a:extLst>
            </p:cNvPr>
            <p:cNvSpPr txBox="1"/>
            <p:nvPr/>
          </p:nvSpPr>
          <p:spPr>
            <a:xfrm>
              <a:off x="6533695" y="2490450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+mj-lt"/>
                </a:rPr>
                <a:t>orientamento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A7F7E0D-3FDA-4D22-8D6D-5ED674EC6603}"/>
                  </a:ext>
                </a:extLst>
              </p:cNvPr>
              <p:cNvSpPr txBox="1"/>
              <p:nvPr/>
            </p:nvSpPr>
            <p:spPr>
              <a:xfrm>
                <a:off x="1187624" y="3732905"/>
                <a:ext cx="71425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6 gradi di libertà, dovuti alla presenza di 6 variabili spaziali, ovvero quelli</a:t>
                </a:r>
              </a:p>
              <a:p>
                <a:r>
                  <a:rPr lang="it-IT" dirty="0">
                    <a:latin typeface="+mj-lt"/>
                  </a:rPr>
                  <a:t>che sono comunemente chiamati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A7F7E0D-3FDA-4D22-8D6D-5ED674EC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732905"/>
                <a:ext cx="7142596" cy="646331"/>
              </a:xfrm>
              <a:prstGeom prst="rect">
                <a:avLst/>
              </a:prstGeom>
              <a:blipFill>
                <a:blip r:embed="rId4"/>
                <a:stretch>
                  <a:fillRect l="-768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2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A93EAE-7B76-4441-B226-2A02A195E784}"/>
              </a:ext>
            </a:extLst>
          </p:cNvPr>
          <p:cNvSpPr txBox="1"/>
          <p:nvPr/>
        </p:nvSpPr>
        <p:spPr>
          <a:xfrm>
            <a:off x="611560" y="555526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+mj-lt"/>
              </a:rPr>
              <a:t>Ma quindi, quanti DOF sono necessari?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8599856-D573-41A0-8A33-CAB00DD21EC4}"/>
                  </a:ext>
                </a:extLst>
              </p:cNvPr>
              <p:cNvSpPr txBox="1"/>
              <p:nvPr/>
            </p:nvSpPr>
            <p:spPr>
              <a:xfrm>
                <a:off x="1331640" y="1371421"/>
                <a:ext cx="6970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Un qualsiasi corpo, nello spazio, è individuato nella maggior parte dei </a:t>
                </a:r>
              </a:p>
              <a:p>
                <a:r>
                  <a:rPr lang="it-IT" dirty="0">
                    <a:latin typeface="+mj-lt"/>
                  </a:rPr>
                  <a:t>casi da 6 parametri: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Tre individuano la posizione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it-IT" b="0" dirty="0">
                  <a:latin typeface="+mj-lt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latin typeface="+mj-lt"/>
                  </a:rPr>
                  <a:t>Tre individuano l’orientamento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it-IT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8599856-D573-41A0-8A33-CAB00DD2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71421"/>
                <a:ext cx="6970691" cy="1200329"/>
              </a:xfrm>
              <a:prstGeom prst="rect">
                <a:avLst/>
              </a:prstGeom>
              <a:blipFill>
                <a:blip r:embed="rId2"/>
                <a:stretch>
                  <a:fillRect l="-962" t="-2538" b="-9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CD72AB-DD17-4345-ADD2-76EAAF8181D4}"/>
              </a:ext>
            </a:extLst>
          </p:cNvPr>
          <p:cNvSpPr txBox="1"/>
          <p:nvPr/>
        </p:nvSpPr>
        <p:spPr>
          <a:xfrm>
            <a:off x="539552" y="3003798"/>
            <a:ext cx="746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Perciò 6 gradi di libertà sono sufficienti per raggiungere qualsiasi posizione </a:t>
            </a:r>
          </a:p>
          <a:p>
            <a:r>
              <a:rPr lang="it-IT" dirty="0">
                <a:latin typeface="+mj-lt"/>
              </a:rPr>
              <a:t>Nello spazio (rispettando i vincoli fisici!)</a:t>
            </a:r>
          </a:p>
        </p:txBody>
      </p:sp>
    </p:spTree>
    <p:extLst>
      <p:ext uri="{BB962C8B-B14F-4D97-AF65-F5344CB8AC3E}">
        <p14:creationId xmlns:p14="http://schemas.microsoft.com/office/powerpoint/2010/main" val="309449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B6B8A-4AD7-47B2-9372-717E24B00A09}"/>
              </a:ext>
            </a:extLst>
          </p:cNvPr>
          <p:cNvSpPr txBox="1"/>
          <p:nvPr/>
        </p:nvSpPr>
        <p:spPr>
          <a:xfrm>
            <a:off x="475376" y="411510"/>
            <a:ext cx="545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Bracci + giunti = catena cinematica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CD0ACF-9403-4DFB-A1B4-C3F5270C1EDF}"/>
              </a:ext>
            </a:extLst>
          </p:cNvPr>
          <p:cNvSpPr txBox="1"/>
          <p:nvPr/>
        </p:nvSpPr>
        <p:spPr>
          <a:xfrm>
            <a:off x="495324" y="1724127"/>
            <a:ext cx="7736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Come detto i giunti permettono i movimenti relativi tra i bracci. Ogni giunto, </a:t>
            </a:r>
          </a:p>
          <a:p>
            <a:r>
              <a:rPr lang="it-IT" dirty="0">
                <a:latin typeface="+mj-lt"/>
              </a:rPr>
              <a:t>caratterizzato da una variabile di giunto</a:t>
            </a:r>
          </a:p>
          <a:p>
            <a:r>
              <a:rPr lang="it-IT" dirty="0">
                <a:latin typeface="+mj-lt"/>
              </a:rPr>
              <a:t>		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i="1" dirty="0">
                <a:latin typeface="+mj-lt"/>
                <a:sym typeface="Wingdings" panose="05000000000000000000" pitchFamily="2" charset="2"/>
              </a:rPr>
              <a:t>JOINT ANGLE</a:t>
            </a:r>
            <a:r>
              <a:rPr lang="it-IT" dirty="0">
                <a:latin typeface="+mj-lt"/>
              </a:rPr>
              <a:t> (variabile spaziale di cui si parlava prima),</a:t>
            </a:r>
          </a:p>
          <a:p>
            <a:r>
              <a:rPr lang="it-IT" dirty="0">
                <a:latin typeface="+mj-lt"/>
              </a:rPr>
              <a:t> può essere di tipo: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Rotoidale ( 1 DOF di rotazione)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Prismatico (1 DOF di traslazione)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Altri (cilindrici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2 DOF, sferici  3 DOF)</a:t>
            </a:r>
            <a:endParaRPr lang="it-IT" dirty="0">
              <a:latin typeface="+mj-lt"/>
            </a:endParaRPr>
          </a:p>
        </p:txBody>
      </p:sp>
      <p:pic>
        <p:nvPicPr>
          <p:cNvPr id="2050" name="Picture 2" descr="Risultati immagini per rappresentazione schematica di giunti rotoidali">
            <a:extLst>
              <a:ext uri="{FF2B5EF4-FFF2-40B4-BE49-F238E27FC236}">
                <a16:creationId xmlns:a16="http://schemas.microsoft.com/office/drawing/2014/main" id="{F1798494-C4D5-486D-BD72-24990017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06" y="2739790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5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179608-0138-4550-B907-273E5A4806EE}"/>
              </a:ext>
            </a:extLst>
          </p:cNvPr>
          <p:cNvSpPr txBox="1"/>
          <p:nvPr/>
        </p:nvSpPr>
        <p:spPr>
          <a:xfrm>
            <a:off x="817158" y="431662"/>
            <a:ext cx="68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Questi giunti legano tra di loro rispettivamente due bracci, formando </a:t>
            </a:r>
          </a:p>
          <a:p>
            <a:r>
              <a:rPr lang="it-IT" dirty="0">
                <a:latin typeface="+mj-lt"/>
              </a:rPr>
              <a:t>Una catena cinematica che può essere: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Chiusa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 bracci formano anelli chiusi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Aperta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i bracci non formano anelli chiusi 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C33C1D-1A24-4192-9969-C386D6BC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37" y="1114053"/>
            <a:ext cx="2009775" cy="161925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F95010FE-A927-480F-9A51-015842121E63}"/>
              </a:ext>
            </a:extLst>
          </p:cNvPr>
          <p:cNvGrpSpPr/>
          <p:nvPr/>
        </p:nvGrpSpPr>
        <p:grpSpPr>
          <a:xfrm>
            <a:off x="2051720" y="1923678"/>
            <a:ext cx="2009775" cy="2028825"/>
            <a:chOff x="2051720" y="2271117"/>
            <a:chExt cx="2009775" cy="202882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E03A220-23C7-49E9-98C2-6BA57A263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2271117"/>
              <a:ext cx="1733550" cy="2028825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307CF63-BFEF-468D-BD2B-200C13E72187}"/>
                </a:ext>
              </a:extLst>
            </p:cNvPr>
            <p:cNvSpPr/>
            <p:nvPr/>
          </p:nvSpPr>
          <p:spPr>
            <a:xfrm>
              <a:off x="2051720" y="2271117"/>
              <a:ext cx="2009775" cy="20288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D3365C-4CD2-446E-B24A-0B31DF5DCCAE}"/>
              </a:ext>
            </a:extLst>
          </p:cNvPr>
          <p:cNvSpPr txBox="1"/>
          <p:nvPr/>
        </p:nvSpPr>
        <p:spPr>
          <a:xfrm>
            <a:off x="1043608" y="3986369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Studieremo queste tipologie di manipolatori</a:t>
            </a:r>
          </a:p>
        </p:txBody>
      </p:sp>
    </p:spTree>
    <p:extLst>
      <p:ext uri="{BB962C8B-B14F-4D97-AF65-F5344CB8AC3E}">
        <p14:creationId xmlns:p14="http://schemas.microsoft.com/office/powerpoint/2010/main" val="1967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C0D8EC-E2D6-4590-807B-C76932EEB8DA}"/>
              </a:ext>
            </a:extLst>
          </p:cNvPr>
          <p:cNvSpPr txBox="1"/>
          <p:nvPr/>
        </p:nvSpPr>
        <p:spPr>
          <a:xfrm>
            <a:off x="827584" y="483518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Classificazione dei manipolatori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D3CFAB-31F4-4DF5-9E5B-539B9027B767}"/>
              </a:ext>
            </a:extLst>
          </p:cNvPr>
          <p:cNvSpPr txBox="1"/>
          <p:nvPr/>
        </p:nvSpPr>
        <p:spPr>
          <a:xfrm>
            <a:off x="1043608" y="1347614"/>
            <a:ext cx="6614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I manipolatori industriali possono essere classificati secondo molte </a:t>
            </a:r>
          </a:p>
          <a:p>
            <a:r>
              <a:rPr lang="it-IT" dirty="0">
                <a:latin typeface="+mj-lt"/>
              </a:rPr>
              <a:t>Peculiarità.</a:t>
            </a:r>
          </a:p>
          <a:p>
            <a:r>
              <a:rPr lang="it-IT" dirty="0">
                <a:latin typeface="+mj-lt"/>
              </a:rPr>
              <a:t>Solitamente essi vengono confrontati e catalogati in base a: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Disposizione dei primi tre giunti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Spazio di lavoro	</a:t>
            </a:r>
          </a:p>
        </p:txBody>
      </p:sp>
    </p:spTree>
    <p:extLst>
      <p:ext uri="{BB962C8B-B14F-4D97-AF65-F5344CB8AC3E}">
        <p14:creationId xmlns:p14="http://schemas.microsoft.com/office/powerpoint/2010/main" val="131753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0BB961-B013-4A5A-A0C5-097B90FF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39502"/>
            <a:ext cx="2959431" cy="241167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34D3B2-EBEE-4C60-B955-9C06EA42D7DC}"/>
              </a:ext>
            </a:extLst>
          </p:cNvPr>
          <p:cNvSpPr txBox="1"/>
          <p:nvPr/>
        </p:nvSpPr>
        <p:spPr>
          <a:xfrm>
            <a:off x="971600" y="627534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Manipolatori cartesiani </a:t>
            </a:r>
            <a:r>
              <a:rPr lang="it-IT" dirty="0">
                <a:latin typeface="+mj-lt"/>
              </a:rPr>
              <a:t>(</a:t>
            </a:r>
            <a:r>
              <a:rPr lang="it-IT" b="1" i="1" dirty="0">
                <a:latin typeface="+mj-lt"/>
              </a:rPr>
              <a:t>PPP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3 giunti prismatici</a:t>
            </a:r>
            <a:r>
              <a:rPr lang="it-IT" dirty="0">
                <a:latin typeface="+mj-lt"/>
              </a:rPr>
              <a:t>): gli assi coincidono con quelli di un sistema cartesiano, per questo motivo la programmazione è molto semplice, ma con movimentazioni molto limitate.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0F83B8-0279-4D63-85E7-576F84D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" y="2284025"/>
            <a:ext cx="2629669" cy="22460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7028F2-CD75-4FCD-82DB-8DEFFF5FB802}"/>
              </a:ext>
            </a:extLst>
          </p:cNvPr>
          <p:cNvSpPr txBox="1"/>
          <p:nvPr/>
        </p:nvSpPr>
        <p:spPr>
          <a:xfrm>
            <a:off x="3426975" y="280686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- </a:t>
            </a:r>
            <a:r>
              <a:rPr lang="it-IT" b="1" i="1" dirty="0">
                <a:latin typeface="+mj-lt"/>
              </a:rPr>
              <a:t>Manipolatori cilindrici </a:t>
            </a:r>
            <a:r>
              <a:rPr lang="it-IT" dirty="0">
                <a:latin typeface="+mj-lt"/>
              </a:rPr>
              <a:t>(</a:t>
            </a:r>
            <a:r>
              <a:rPr lang="it-IT" b="1" i="1" dirty="0">
                <a:latin typeface="+mj-lt"/>
              </a:rPr>
              <a:t>RPP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1 giunto rotoidale e 2 giunti prismatici</a:t>
            </a:r>
            <a:r>
              <a:rPr lang="it-IT" dirty="0">
                <a:latin typeface="+mj-lt"/>
              </a:rPr>
              <a:t>): esso consente una rotazione e due traslazioni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3789500-986B-44B1-89AD-722F22A0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04" y="2067694"/>
            <a:ext cx="2164457" cy="21974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52241B-B6F0-4D29-B9A9-D8771D65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2743"/>
            <a:ext cx="2164664" cy="208406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713348F-7DB3-4D94-A930-656493B8586C}"/>
              </a:ext>
            </a:extLst>
          </p:cNvPr>
          <p:cNvSpPr/>
          <p:nvPr/>
        </p:nvSpPr>
        <p:spPr>
          <a:xfrm>
            <a:off x="3707904" y="6995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- </a:t>
            </a:r>
            <a:r>
              <a:rPr lang="it-IT" b="1" i="1" dirty="0"/>
              <a:t>Manipolatori sferici </a:t>
            </a:r>
            <a:r>
              <a:rPr lang="it-IT" dirty="0"/>
              <a:t>(</a:t>
            </a:r>
            <a:r>
              <a:rPr lang="it-IT" b="1" i="1" dirty="0"/>
              <a:t>RRP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2 giunti rotoidali e 1 giunto prismatico</a:t>
            </a:r>
            <a:r>
              <a:rPr lang="it-IT" dirty="0"/>
              <a:t>):presenta uno spazio di lavoro pari ad una semisfera, utile soprattutto per lavori di saldatura.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A7B9E1D-6EEB-4598-A37D-C6B209507FB8}"/>
              </a:ext>
            </a:extLst>
          </p:cNvPr>
          <p:cNvSpPr/>
          <p:nvPr/>
        </p:nvSpPr>
        <p:spPr>
          <a:xfrm>
            <a:off x="611560" y="264346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- </a:t>
            </a:r>
            <a:r>
              <a:rPr lang="it-IT" b="1" i="1" dirty="0"/>
              <a:t>Manipolatori antropomorfi </a:t>
            </a:r>
            <a:r>
              <a:rPr lang="it-IT" dirty="0"/>
              <a:t>(</a:t>
            </a:r>
            <a:r>
              <a:rPr lang="it-IT" b="1" i="1" dirty="0"/>
              <a:t>RRR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3 giunti rotoidali</a:t>
            </a:r>
            <a:r>
              <a:rPr lang="it-IT" dirty="0"/>
              <a:t>): emula in tutto il braccio umano, a tal punto che i primi tre bracci prendono il nome di shoulder-arm-forearm. Solitamente è aggiunto un giunto sferico il quale va ad emulare il polso umano.</a:t>
            </a:r>
          </a:p>
        </p:txBody>
      </p:sp>
    </p:spTree>
    <p:extLst>
      <p:ext uri="{BB962C8B-B14F-4D97-AF65-F5344CB8AC3E}">
        <p14:creationId xmlns:p14="http://schemas.microsoft.com/office/powerpoint/2010/main" val="208024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2ECA73-72F8-4DE4-8B38-F001905F3528}"/>
              </a:ext>
            </a:extLst>
          </p:cNvPr>
          <p:cNvSpPr txBox="1"/>
          <p:nvPr/>
        </p:nvSpPr>
        <p:spPr>
          <a:xfrm>
            <a:off x="446653" y="319468"/>
            <a:ext cx="580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Obbiettivo base della teoria dei robot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1340A22-5316-4311-94F8-4A4AFF15EB3D}"/>
                  </a:ext>
                </a:extLst>
              </p:cNvPr>
              <p:cNvSpPr txBox="1"/>
              <p:nvPr/>
            </p:nvSpPr>
            <p:spPr>
              <a:xfrm>
                <a:off x="837050" y="1031271"/>
                <a:ext cx="223224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Data una posizione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+mj-lt"/>
                          </a:rPr>
                          <m:t>𝑥</m:t>
                        </m:r>
                        <m:r>
                          <a:rPr lang="it-IT" b="0" i="1" smtClean="0">
                            <a:latin typeface="+mj-lt"/>
                          </a:rPr>
                          <m:t>,</m:t>
                        </m:r>
                        <m:r>
                          <a:rPr lang="it-IT" b="0" i="1" smtClean="0">
                            <a:latin typeface="+mj-lt"/>
                          </a:rPr>
                          <m:t>𝑦</m:t>
                        </m:r>
                        <m:r>
                          <a:rPr lang="it-IT" b="0" i="1" smtClean="0">
                            <a:latin typeface="+mj-lt"/>
                          </a:rPr>
                          <m:t>,</m:t>
                        </m:r>
                        <m:r>
                          <a:rPr lang="it-IT" b="0" i="1" smtClean="0">
                            <a:latin typeface="+mj-lt"/>
                          </a:rPr>
                          <m:t>𝑧</m:t>
                        </m:r>
                      </m:e>
                    </m:d>
                  </m:oMath>
                </a14:m>
                <a:r>
                  <a:rPr lang="it-IT" dirty="0">
                    <a:latin typeface="+mj-lt"/>
                  </a:rPr>
                  <a:t> e un orientamento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+mj-lt"/>
                          </a:rPr>
                        </m:ctrlPr>
                      </m:dPr>
                      <m:e>
                        <m:r>
                          <a:rPr lang="it-IT" i="1">
                            <a:latin typeface="+mj-lt"/>
                          </a:rPr>
                          <m:t>𝜓</m:t>
                        </m:r>
                        <m:r>
                          <a:rPr lang="it-IT" i="1">
                            <a:latin typeface="+mj-lt"/>
                          </a:rPr>
                          <m:t>,</m:t>
                        </m:r>
                        <m:r>
                          <a:rPr lang="it-IT" i="1">
                            <a:latin typeface="+mj-lt"/>
                          </a:rPr>
                          <m:t>𝜃</m:t>
                        </m:r>
                        <m:r>
                          <a:rPr lang="it-IT" i="1">
                            <a:latin typeface="+mj-lt"/>
                          </a:rPr>
                          <m:t>,</m:t>
                        </m:r>
                        <m:r>
                          <a:rPr lang="it-IT" i="1">
                            <a:latin typeface="+mj-lt"/>
                          </a:rPr>
                          <m:t>𝜙</m:t>
                        </m:r>
                      </m:e>
                    </m:d>
                  </m:oMath>
                </a14:m>
                <a:r>
                  <a:rPr lang="it-IT" dirty="0">
                    <a:latin typeface="+mj-lt"/>
                  </a:rPr>
                  <a:t> </a:t>
                </a:r>
              </a:p>
              <a:p>
                <a:r>
                  <a:rPr lang="it-IT" dirty="0">
                    <a:latin typeface="+mj-lt"/>
                  </a:rPr>
                  <a:t>nello spazio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1340A22-5316-4311-94F8-4A4AFF15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1031271"/>
                <a:ext cx="2232248" cy="1477328"/>
              </a:xfrm>
              <a:prstGeom prst="rect">
                <a:avLst/>
              </a:prstGeom>
              <a:blipFill>
                <a:blip r:embed="rId2"/>
                <a:stretch>
                  <a:fillRect l="-2186" t="-1646" b="-5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84AE672-328B-4F2E-A546-423CDFA311D2}"/>
              </a:ext>
            </a:extLst>
          </p:cNvPr>
          <p:cNvSpPr/>
          <p:nvPr/>
        </p:nvSpPr>
        <p:spPr>
          <a:xfrm>
            <a:off x="3563888" y="1585269"/>
            <a:ext cx="720080" cy="369332"/>
          </a:xfrm>
          <a:prstGeom prst="rightArrow">
            <a:avLst>
              <a:gd name="adj1" fmla="val 50000"/>
              <a:gd name="adj2" fmla="val 11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8ACD63-55E2-4576-9266-383B468D00E9}"/>
              </a:ext>
            </a:extLst>
          </p:cNvPr>
          <p:cNvSpPr txBox="1"/>
          <p:nvPr/>
        </p:nvSpPr>
        <p:spPr>
          <a:xfrm>
            <a:off x="4644008" y="1446769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Valori della variabili di giunto </a:t>
            </a:r>
          </a:p>
          <a:p>
            <a:r>
              <a:rPr lang="it-IT" dirty="0">
                <a:latin typeface="+mj-lt"/>
              </a:rPr>
              <a:t>per raggiungere questo punto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02993-053A-465C-AED5-733F3A9E9E8E}"/>
              </a:ext>
            </a:extLst>
          </p:cNvPr>
          <p:cNvSpPr txBox="1"/>
          <p:nvPr/>
        </p:nvSpPr>
        <p:spPr>
          <a:xfrm>
            <a:off x="837050" y="3062596"/>
            <a:ext cx="282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Dati certi specifici parametri di giunto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097BD3-F86F-4B73-ABBA-4C2F9F36BA0B}"/>
              </a:ext>
            </a:extLst>
          </p:cNvPr>
          <p:cNvSpPr txBox="1"/>
          <p:nvPr/>
        </p:nvSpPr>
        <p:spPr>
          <a:xfrm>
            <a:off x="4693104" y="2508599"/>
            <a:ext cx="3111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Posizione e orientamento del punto</a:t>
            </a:r>
          </a:p>
          <a:p>
            <a:r>
              <a:rPr lang="it-IT" dirty="0">
                <a:latin typeface="+mj-lt"/>
              </a:rPr>
              <a:t>raggiunto dal manipolatore assumendo</a:t>
            </a:r>
          </a:p>
          <a:p>
            <a:r>
              <a:rPr lang="it-IT" dirty="0">
                <a:latin typeface="+mj-lt"/>
              </a:rPr>
              <a:t>quei valori come variabili di giunto.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80E4C39-D982-46A5-B035-37FB5B5E2636}"/>
              </a:ext>
            </a:extLst>
          </p:cNvPr>
          <p:cNvSpPr/>
          <p:nvPr/>
        </p:nvSpPr>
        <p:spPr>
          <a:xfrm>
            <a:off x="3563888" y="3205014"/>
            <a:ext cx="720080" cy="369332"/>
          </a:xfrm>
          <a:prstGeom prst="rightArrow">
            <a:avLst>
              <a:gd name="adj1" fmla="val 50000"/>
              <a:gd name="adj2" fmla="val 11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58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FB3F94-7D60-4A64-9CC5-ABE64EC4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04808"/>
            <a:ext cx="4238588" cy="259826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D09489-899B-4241-A691-F65C43C98857}"/>
              </a:ext>
            </a:extLst>
          </p:cNvPr>
          <p:cNvSpPr txBox="1"/>
          <p:nvPr/>
        </p:nvSpPr>
        <p:spPr>
          <a:xfrm>
            <a:off x="755576" y="540425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Lo studio di queste relazioni è necessario per poter gestire e programmare la movimentazione del manipolatore industriale stesso.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Nel caso più comune, di  manipolatori antropomorfi a 6 DOF, si va a cercare il legame tra lo stato dei 6 giunti e la posizione e l’orientamento dell’end-effector.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16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31B456-4EC2-45FD-88D1-2A7928CF7B7B}"/>
              </a:ext>
            </a:extLst>
          </p:cNvPr>
          <p:cNvSpPr txBox="1"/>
          <p:nvPr/>
        </p:nvSpPr>
        <p:spPr>
          <a:xfrm>
            <a:off x="1835696" y="41151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Perciò la cinematica diretta è quella blackbox che, presi in input i valori dei parametri di giunto restituisce la posizione raggiunta dal manipolatore; la cinematica inversa invece si comporta in maniera diametralmente opposta.</a:t>
            </a:r>
          </a:p>
        </p:txBody>
      </p:sp>
      <p:pic>
        <p:nvPicPr>
          <p:cNvPr id="1028" name="Picture 4" descr="Risultati immagini per blackbox">
            <a:extLst>
              <a:ext uri="{FF2B5EF4-FFF2-40B4-BE49-F238E27FC236}">
                <a16:creationId xmlns:a16="http://schemas.microsoft.com/office/drawing/2014/main" id="{43599DDC-F3DB-4BB1-8633-DC9A585A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23945"/>
            <a:ext cx="3627090" cy="13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DD9B67-5B77-401A-B004-0C1781D9F151}"/>
              </a:ext>
            </a:extLst>
          </p:cNvPr>
          <p:cNvSpPr txBox="1"/>
          <p:nvPr/>
        </p:nvSpPr>
        <p:spPr>
          <a:xfrm>
            <a:off x="1223628" y="350785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  <a:latin typeface="+mj-lt"/>
              </a:rPr>
              <a:t>Da dove partire quindi per aprire questa blackbox?</a:t>
            </a:r>
          </a:p>
        </p:txBody>
      </p:sp>
    </p:spTree>
    <p:extLst>
      <p:ext uri="{BB962C8B-B14F-4D97-AF65-F5344CB8AC3E}">
        <p14:creationId xmlns:p14="http://schemas.microsoft.com/office/powerpoint/2010/main" val="15308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715E91-0958-47F1-B9D0-5DB5A51EF51A}"/>
              </a:ext>
            </a:extLst>
          </p:cNvPr>
          <p:cNvSpPr txBox="1"/>
          <p:nvPr/>
        </p:nvSpPr>
        <p:spPr>
          <a:xfrm>
            <a:off x="617335" y="460888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Perché io?</a:t>
            </a:r>
          </a:p>
        </p:txBody>
      </p:sp>
      <p:pic>
        <p:nvPicPr>
          <p:cNvPr id="9" name="Picture 2" descr="Risultati immagini per robot abb irb120">
            <a:extLst>
              <a:ext uri="{FF2B5EF4-FFF2-40B4-BE49-F238E27FC236}">
                <a16:creationId xmlns:a16="http://schemas.microsoft.com/office/drawing/2014/main" id="{CBE2357F-9B8B-4C3C-9438-9879EEF02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8880" r="15986" b="11272"/>
          <a:stretch/>
        </p:blipFill>
        <p:spPr bwMode="auto">
          <a:xfrm>
            <a:off x="860497" y="891404"/>
            <a:ext cx="3548168" cy="30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2BDDD-6742-4C36-A74D-C22C234CFDDB}"/>
              </a:ext>
            </a:extLst>
          </p:cNvPr>
          <p:cNvSpPr txBox="1"/>
          <p:nvPr/>
        </p:nvSpPr>
        <p:spPr>
          <a:xfrm flipH="1">
            <a:off x="4355976" y="122850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Know-how</a:t>
            </a:r>
            <a:r>
              <a:rPr lang="it-IT" dirty="0">
                <a:latin typeface="+mj-lt"/>
              </a:rPr>
              <a:t> sulla parte di robotica acquisito durante il progetto di tesi sul manipolatore ABB IRB 120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FB2028-1677-4882-9087-399314442CF1}"/>
              </a:ext>
            </a:extLst>
          </p:cNvPr>
          <p:cNvSpPr txBox="1"/>
          <p:nvPr/>
        </p:nvSpPr>
        <p:spPr>
          <a:xfrm>
            <a:off x="3272451" y="3147814"/>
            <a:ext cx="573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+mj-lt"/>
              </a:rPr>
              <a:t>Messa in servizio del sistema di</a:t>
            </a:r>
          </a:p>
          <a:p>
            <a:pPr algn="ctr"/>
            <a:r>
              <a:rPr lang="it-IT" i="1" dirty="0">
                <a:latin typeface="+mj-lt"/>
              </a:rPr>
              <a:t> controllo di un robot manipolatore industriale:</a:t>
            </a:r>
          </a:p>
          <a:p>
            <a:pPr algn="ctr"/>
            <a:r>
              <a:rPr lang="it-IT" i="1" dirty="0">
                <a:latin typeface="+mj-lt"/>
              </a:rPr>
              <a:t> l’ABB IRB 120.</a:t>
            </a:r>
          </a:p>
          <a:p>
            <a:pPr algn="ctr"/>
            <a:endParaRPr lang="it-IT" dirty="0">
              <a:latin typeface="+mj-l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673472-755D-466B-9987-8D6C9DCF8B5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336196" y="2151830"/>
            <a:ext cx="0" cy="99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B97F69C-27E0-48B9-8D5B-A22E61D4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" r="2" b="3549"/>
          <a:stretch/>
        </p:blipFill>
        <p:spPr>
          <a:xfrm>
            <a:off x="4170406" y="627534"/>
            <a:ext cx="3929986" cy="3568382"/>
          </a:xfrm>
          <a:prstGeom prst="rect">
            <a:avLst/>
          </a:prstGeom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0D4CE-BEBF-41B9-BA42-67595319804B}"/>
              </a:ext>
            </a:extLst>
          </p:cNvPr>
          <p:cNvSpPr txBox="1"/>
          <p:nvPr/>
        </p:nvSpPr>
        <p:spPr>
          <a:xfrm>
            <a:off x="486698" y="556675"/>
            <a:ext cx="4949400" cy="781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latin typeface="+mj-lt"/>
                <a:ea typeface="+mj-ea"/>
                <a:cs typeface="+mj-cs"/>
              </a:rPr>
              <a:t>Descrizione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posizione</a:t>
            </a:r>
            <a:r>
              <a:rPr lang="en-US" sz="2800" b="1" dirty="0">
                <a:latin typeface="+mj-lt"/>
                <a:ea typeface="+mj-ea"/>
                <a:cs typeface="+mj-cs"/>
              </a:rPr>
              <a:t> e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orientamento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un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sistema</a:t>
            </a:r>
            <a:r>
              <a:rPr lang="en-US" sz="2800" b="1" dirty="0">
                <a:latin typeface="+mj-lt"/>
                <a:ea typeface="+mj-ea"/>
                <a:cs typeface="+mj-cs"/>
              </a:rPr>
              <a:t> di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riferimento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0C926-F874-4118-A633-A5AE957C3AB4}"/>
              </a:ext>
            </a:extLst>
          </p:cNvPr>
          <p:cNvSpPr txBox="1"/>
          <p:nvPr/>
        </p:nvSpPr>
        <p:spPr>
          <a:xfrm>
            <a:off x="888292" y="2571750"/>
            <a:ext cx="3683708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+mj-lt"/>
              </a:rPr>
              <a:t>Alla</a:t>
            </a:r>
            <a:r>
              <a:rPr lang="en-US" dirty="0">
                <a:latin typeface="+mj-lt"/>
              </a:rPr>
              <a:t> base </a:t>
            </a:r>
            <a:r>
              <a:rPr lang="en-US" dirty="0" err="1">
                <a:latin typeface="+mj-lt"/>
              </a:rPr>
              <a:t>della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risoluzione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problema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cinematico</a:t>
            </a:r>
            <a:r>
              <a:rPr lang="en-US" dirty="0">
                <a:latin typeface="+mj-lt"/>
              </a:rPr>
              <a:t> vi è la </a:t>
            </a:r>
            <a:r>
              <a:rPr lang="en-US" dirty="0" err="1">
                <a:latin typeface="+mj-lt"/>
              </a:rPr>
              <a:t>modellizzazione</a:t>
            </a:r>
            <a:r>
              <a:rPr lang="en-US" dirty="0">
                <a:latin typeface="+mj-lt"/>
              </a:rPr>
              <a:t> del  </a:t>
            </a:r>
            <a:r>
              <a:rPr lang="en-US" dirty="0" err="1">
                <a:latin typeface="+mj-lt"/>
              </a:rPr>
              <a:t>manipolatore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industriale</a:t>
            </a:r>
            <a:r>
              <a:rPr lang="en-US" dirty="0">
                <a:latin typeface="+mj-lt"/>
              </a:rPr>
              <a:t> come una </a:t>
            </a:r>
            <a:r>
              <a:rPr lang="en-US" dirty="0" err="1">
                <a:latin typeface="+mj-lt"/>
              </a:rPr>
              <a:t>sequenza</a:t>
            </a:r>
            <a:r>
              <a:rPr lang="en-US" dirty="0">
                <a:latin typeface="+mj-lt"/>
              </a:rPr>
              <a:t> (una catena </a:t>
            </a:r>
            <a:r>
              <a:rPr lang="en-US" dirty="0" err="1">
                <a:latin typeface="+mj-lt"/>
              </a:rPr>
              <a:t>appunto</a:t>
            </a:r>
            <a:r>
              <a:rPr lang="en-US" dirty="0">
                <a:latin typeface="+mj-lt"/>
              </a:rPr>
              <a:t>) di </a:t>
            </a:r>
            <a:r>
              <a:rPr lang="en-US" dirty="0" err="1">
                <a:latin typeface="+mj-lt"/>
              </a:rPr>
              <a:t>sistemi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riferimento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00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1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92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915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19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07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42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39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695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24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04BFCC-AA63-48CF-86D9-EE43382903A6}"/>
              </a:ext>
            </a:extLst>
          </p:cNvPr>
          <p:cNvSpPr txBox="1"/>
          <p:nvPr/>
        </p:nvSpPr>
        <p:spPr>
          <a:xfrm>
            <a:off x="467544" y="339502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Laboratorio di sviluppo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37981B-B3DD-4CA8-8626-E096C8049CC5}"/>
              </a:ext>
            </a:extLst>
          </p:cNvPr>
          <p:cNvSpPr txBox="1"/>
          <p:nvPr/>
        </p:nvSpPr>
        <p:spPr>
          <a:xfrm>
            <a:off x="3635896" y="1519793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</a:rPr>
              <a:t>C</a:t>
            </a:r>
            <a:r>
              <a:rPr lang="it-IT" sz="2800" dirty="0">
                <a:latin typeface="+mj-lt"/>
              </a:rPr>
              <a:t>ONTROL SYSTEM AND </a:t>
            </a:r>
            <a:r>
              <a:rPr lang="it-IT" sz="4000" b="1" dirty="0">
                <a:latin typeface="+mj-lt"/>
              </a:rPr>
              <a:t>A</a:t>
            </a:r>
            <a:r>
              <a:rPr lang="it-IT" sz="2800" dirty="0">
                <a:latin typeface="+mj-lt"/>
              </a:rPr>
              <a:t>UTOMATION </a:t>
            </a:r>
            <a:r>
              <a:rPr lang="it-IT" sz="4000" b="1" dirty="0">
                <a:latin typeface="+mj-lt"/>
              </a:rPr>
              <a:t>L</a:t>
            </a:r>
            <a:r>
              <a:rPr lang="it-IT" sz="2800" dirty="0">
                <a:latin typeface="+mj-lt"/>
              </a:rPr>
              <a:t>ABORATORY</a:t>
            </a:r>
          </a:p>
          <a:p>
            <a:pPr algn="ctr"/>
            <a:r>
              <a:rPr lang="it-IT" sz="2800" dirty="0">
                <a:latin typeface="+mj-lt"/>
              </a:rPr>
              <a:t>University of Bergamo</a:t>
            </a:r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B6E9C2F5-2714-4A40-A414-5DD29CF1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6" y="9682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16EA376-F268-46BA-828A-3CD4B00B25DE}"/>
              </a:ext>
            </a:extLst>
          </p:cNvPr>
          <p:cNvCxnSpPr/>
          <p:nvPr/>
        </p:nvCxnSpPr>
        <p:spPr bwMode="auto">
          <a:xfrm>
            <a:off x="6084168" y="3363838"/>
            <a:ext cx="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635E07-07F9-452A-B22C-E9A534F265B2}"/>
              </a:ext>
            </a:extLst>
          </p:cNvPr>
          <p:cNvSpPr txBox="1"/>
          <p:nvPr/>
        </p:nvSpPr>
        <p:spPr>
          <a:xfrm>
            <a:off x="5092037" y="415532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CAL : </a:t>
            </a:r>
            <a:r>
              <a:rPr lang="it-IT" dirty="0">
                <a:solidFill>
                  <a:schemeClr val="accent2"/>
                </a:solidFill>
                <a:latin typeface="+mj-lt"/>
                <a:hlinkClick r:id="rId3"/>
              </a:rPr>
              <a:t>cal.unibg.it</a:t>
            </a:r>
            <a:endParaRPr lang="it-IT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4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1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1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95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450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29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23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958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49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84F0C6-9621-4287-A06F-FD88F2233BC0}"/>
              </a:ext>
            </a:extLst>
          </p:cNvPr>
          <p:cNvSpPr txBox="1"/>
          <p:nvPr/>
        </p:nvSpPr>
        <p:spPr>
          <a:xfrm>
            <a:off x="3432778" y="915566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2: IL CONTROLLO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3CDC21-FE3B-4912-ACD2-EB1FD51EF6C5}"/>
              </a:ext>
            </a:extLst>
          </p:cNvPr>
          <p:cNvSpPr txBox="1"/>
          <p:nvPr/>
        </p:nvSpPr>
        <p:spPr>
          <a:xfrm>
            <a:off x="2887500" y="1265352"/>
            <a:ext cx="33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3: COMPUTER VISION (BETA)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20B043-6787-4CDF-A0AE-A8A7B42DAD98}"/>
              </a:ext>
            </a:extLst>
          </p:cNvPr>
          <p:cNvSpPr txBox="1"/>
          <p:nvPr/>
        </p:nvSpPr>
        <p:spPr>
          <a:xfrm>
            <a:off x="3324766" y="1591400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STEP 4: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4144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6822B9-A6F4-4606-ADE9-5A093C233B8D}"/>
              </a:ext>
            </a:extLst>
          </p:cNvPr>
          <p:cNvSpPr txBox="1"/>
          <p:nvPr/>
        </p:nvSpPr>
        <p:spPr>
          <a:xfrm>
            <a:off x="397040" y="195486"/>
            <a:ext cx="453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+mj-lt"/>
              </a:rPr>
              <a:t>Contesto del progetto</a:t>
            </a:r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0DFE6DA7-5541-4B53-8C57-0EC7432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96276"/>
            <a:ext cx="33123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679EE-6D01-4DF5-B3E8-4348C4D2AEFD}"/>
              </a:ext>
            </a:extLst>
          </p:cNvPr>
          <p:cNvSpPr txBox="1"/>
          <p:nvPr/>
        </p:nvSpPr>
        <p:spPr>
          <a:xfrm>
            <a:off x="3453713" y="1808499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  <a:hlinkClick r:id="rId3"/>
              </a:rPr>
              <a:t>www.masterplant.cl</a:t>
            </a:r>
            <a:endParaRPr lang="it-IT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D5B894-132C-4851-80DC-B45DBE34B60E}"/>
              </a:ext>
            </a:extLst>
          </p:cNvPr>
          <p:cNvSpPr txBox="1"/>
          <p:nvPr/>
        </p:nvSpPr>
        <p:spPr>
          <a:xfrm>
            <a:off x="318096" y="2466724"/>
            <a:ext cx="4424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Azienda agricola cilena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coltivazione piante di pomodorini</a:t>
            </a:r>
          </a:p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Investimento importante su quella che è l’automazione in ambito agricolo (</a:t>
            </a:r>
            <a:r>
              <a:rPr lang="it-IT" b="1" dirty="0">
                <a:solidFill>
                  <a:srgbClr val="EE7012"/>
                </a:solidFill>
                <a:latin typeface="+mj-lt"/>
              </a:rPr>
              <a:t>agricoltura 4.0</a:t>
            </a:r>
            <a:r>
              <a:rPr lang="it-IT" b="1" dirty="0">
                <a:latin typeface="+mj-lt"/>
              </a:rPr>
              <a:t>)</a:t>
            </a:r>
          </a:p>
        </p:txBody>
      </p:sp>
      <p:pic>
        <p:nvPicPr>
          <p:cNvPr id="6" name="Picture 4" descr="Risultati immagini per masterplant chile">
            <a:extLst>
              <a:ext uri="{FF2B5EF4-FFF2-40B4-BE49-F238E27FC236}">
                <a16:creationId xmlns:a16="http://schemas.microsoft.com/office/drawing/2014/main" id="{AD50791C-729F-456A-BAAE-77B5BB00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13" y="2283718"/>
            <a:ext cx="3932395" cy="2527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257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CD872BE-0BF8-4CBA-B8CA-097E4F101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8663"/>
            <a:ext cx="3458017" cy="194513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624209-377A-448E-B141-96A1FF818DC7}"/>
              </a:ext>
            </a:extLst>
          </p:cNvPr>
          <p:cNvSpPr txBox="1"/>
          <p:nvPr/>
        </p:nvSpPr>
        <p:spPr>
          <a:xfrm>
            <a:off x="683568" y="266761"/>
            <a:ext cx="463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Obbiettivo finale del progetto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A9E35D-87FE-47DE-962A-7697B49DABA8}"/>
              </a:ext>
            </a:extLst>
          </p:cNvPr>
          <p:cNvSpPr txBox="1"/>
          <p:nvPr/>
        </p:nvSpPr>
        <p:spPr>
          <a:xfrm>
            <a:off x="1206679" y="183471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Estrarre piante di pomodorini dai propri contenitori e </a:t>
            </a:r>
          </a:p>
          <a:p>
            <a:r>
              <a:rPr lang="it-IT" dirty="0">
                <a:latin typeface="+mj-lt"/>
              </a:rPr>
              <a:t>Iniettarli poi nel terreno in maniera automatizzata.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41CBC-C3DD-4C69-BA21-7ECFE4ED634C}"/>
              </a:ext>
            </a:extLst>
          </p:cNvPr>
          <p:cNvSpPr txBox="1"/>
          <p:nvPr/>
        </p:nvSpPr>
        <p:spPr>
          <a:xfrm>
            <a:off x="827584" y="121005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Di cosa aveva bisogno il cliente?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BB4F0-DEF7-4546-AB0B-1B35D6C15F9A}"/>
              </a:ext>
            </a:extLst>
          </p:cNvPr>
          <p:cNvSpPr txBox="1"/>
          <p:nvPr/>
        </p:nvSpPr>
        <p:spPr>
          <a:xfrm>
            <a:off x="827584" y="3519575"/>
            <a:ext cx="209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Come riempire questo bisogno?</a:t>
            </a:r>
          </a:p>
        </p:txBody>
      </p:sp>
      <p:pic>
        <p:nvPicPr>
          <p:cNvPr id="9" name="Elemento grafico 8" descr="Lampadina">
            <a:extLst>
              <a:ext uri="{FF2B5EF4-FFF2-40B4-BE49-F238E27FC236}">
                <a16:creationId xmlns:a16="http://schemas.microsoft.com/office/drawing/2014/main" id="{73F79D91-62C9-4A25-BAB4-82D1588B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840" y="3385542"/>
            <a:ext cx="914400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C0FAA6-1EAD-48AB-8182-9EA6E4B8F1F4}"/>
              </a:ext>
            </a:extLst>
          </p:cNvPr>
          <p:cNvSpPr txBox="1"/>
          <p:nvPr/>
        </p:nvSpPr>
        <p:spPr>
          <a:xfrm>
            <a:off x="4118870" y="3611909"/>
            <a:ext cx="255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+mj-lt"/>
              </a:rPr>
              <a:t>AGRICOLTURA 4.0</a:t>
            </a:r>
          </a:p>
        </p:txBody>
      </p:sp>
    </p:spTree>
    <p:extLst>
      <p:ext uri="{BB962C8B-B14F-4D97-AF65-F5344CB8AC3E}">
        <p14:creationId xmlns:p14="http://schemas.microsoft.com/office/powerpoint/2010/main" val="17828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866483-44ED-4563-828C-32BFDD314968}"/>
              </a:ext>
            </a:extLst>
          </p:cNvPr>
          <p:cNvSpPr txBox="1"/>
          <p:nvPr/>
        </p:nvSpPr>
        <p:spPr>
          <a:xfrm>
            <a:off x="899592" y="264774"/>
            <a:ext cx="536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+mj-lt"/>
              </a:rPr>
              <a:t>Macro problematiche del progetto</a:t>
            </a:r>
          </a:p>
        </p:txBody>
      </p:sp>
      <p:pic>
        <p:nvPicPr>
          <p:cNvPr id="3" name="Elemento grafico 2" descr="Avviso">
            <a:extLst>
              <a:ext uri="{FF2B5EF4-FFF2-40B4-BE49-F238E27FC236}">
                <a16:creationId xmlns:a16="http://schemas.microsoft.com/office/drawing/2014/main" id="{1612854A-D62E-41EE-924D-3AF8F519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2513" y="843509"/>
            <a:ext cx="1538974" cy="15389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77233-2DDF-47E4-85B6-82C3FB0F75F1}"/>
              </a:ext>
            </a:extLst>
          </p:cNvPr>
          <p:cNvSpPr txBox="1"/>
          <p:nvPr/>
        </p:nvSpPr>
        <p:spPr>
          <a:xfrm>
            <a:off x="650702" y="2355726"/>
            <a:ext cx="784259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Acquisizione orientamento contenitore </a:t>
            </a:r>
          </a:p>
          <a:p>
            <a:r>
              <a:rPr lang="it-IT" dirty="0">
                <a:latin typeface="+mj-lt"/>
                <a:sym typeface="Wingdings" panose="05000000000000000000" pitchFamily="2" charset="2"/>
              </a:rPr>
              <a:t>		 no posizione «solidale» al manipolatore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Individuazione della piantina da estrarre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Combinazione corretta della posizione dei giunti per raggiungere la piantina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Estrazione della piantina </a:t>
            </a:r>
            <a:r>
              <a:rPr lang="it-IT" sz="2400" dirty="0">
                <a:latin typeface="+mj-lt"/>
              </a:rPr>
              <a:t>SENZA DANNEGGIARLA</a:t>
            </a:r>
          </a:p>
          <a:p>
            <a:pPr marL="285750" indent="-285750">
              <a:buFontTx/>
              <a:buChar char="-"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72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ssun testo alternativo automatico disponibile.">
            <a:extLst>
              <a:ext uri="{FF2B5EF4-FFF2-40B4-BE49-F238E27FC236}">
                <a16:creationId xmlns:a16="http://schemas.microsoft.com/office/drawing/2014/main" id="{0895D3D9-8E3A-4F6D-9785-60435FE5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600"/>
            <a:ext cx="3133725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CB454D-529F-4009-9F2D-567266D02BF0}"/>
              </a:ext>
            </a:extLst>
          </p:cNvPr>
          <p:cNvSpPr txBox="1"/>
          <p:nvPr/>
        </p:nvSpPr>
        <p:spPr>
          <a:xfrm>
            <a:off x="4644009" y="1131590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AFFRONTIAMO QUINDI UN PROBLEMA PER VOLTA……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PARTENDO DA QUELLO PIU’ COMPLESSO:</a:t>
            </a:r>
          </a:p>
          <a:p>
            <a:r>
              <a:rPr lang="it-IT" dirty="0">
                <a:latin typeface="+mj-lt"/>
              </a:rPr>
              <a:t>L’UNPACKING!</a:t>
            </a:r>
          </a:p>
        </p:txBody>
      </p:sp>
      <p:pic>
        <p:nvPicPr>
          <p:cNvPr id="4" name="Elemento grafico 3" descr="Faccia sorridente con riempimento a tinta unita">
            <a:extLst>
              <a:ext uri="{FF2B5EF4-FFF2-40B4-BE49-F238E27FC236}">
                <a16:creationId xmlns:a16="http://schemas.microsoft.com/office/drawing/2014/main" id="{C52B62CD-47F3-4141-B112-D0C53106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176" y="2715766"/>
            <a:ext cx="601215" cy="6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D8DE820-C1A1-4821-94DC-3CE6318B8536}"/>
              </a:ext>
            </a:extLst>
          </p:cNvPr>
          <p:cNvSpPr/>
          <p:nvPr/>
        </p:nvSpPr>
        <p:spPr>
          <a:xfrm>
            <a:off x="683568" y="55552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it-IT" sz="2800" b="1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MacroOverview del sistema</a:t>
            </a:r>
          </a:p>
          <a:p>
            <a:pPr lvl="0">
              <a:defRPr/>
            </a:pPr>
            <a:endParaRPr lang="it-IT" sz="2800" b="1" kern="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ABB IRB120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Robotiq 2-Finger Adaptive Gripper-85 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Camera Logitech C920 HD</a:t>
            </a:r>
          </a:p>
          <a:p>
            <a:pPr marL="971550" lvl="1" indent="-514350">
              <a:buFont typeface="+mj-lt"/>
              <a:buAutoNum type="alphaLcPeriod"/>
            </a:pPr>
            <a:r>
              <a:rPr lang="it-IT" sz="2400" kern="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PC Ubuntu/Linux</a:t>
            </a:r>
          </a:p>
        </p:txBody>
      </p:sp>
    </p:spTree>
    <p:extLst>
      <p:ext uri="{BB962C8B-B14F-4D97-AF65-F5344CB8AC3E}">
        <p14:creationId xmlns:p14="http://schemas.microsoft.com/office/powerpoint/2010/main" val="326551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Segoe U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1116</Words>
  <Application>Microsoft Office PowerPoint</Application>
  <PresentationFormat>Presentazione su schermo (16:9)</PresentationFormat>
  <Paragraphs>188</Paragraphs>
  <Slides>49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Segoe UI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Piffari</dc:creator>
  <cp:lastModifiedBy>Michele Piffari</cp:lastModifiedBy>
  <cp:revision>2</cp:revision>
  <dcterms:created xsi:type="dcterms:W3CDTF">2018-09-22T11:38:13Z</dcterms:created>
  <dcterms:modified xsi:type="dcterms:W3CDTF">2018-09-22T11:47:23Z</dcterms:modified>
</cp:coreProperties>
</file>