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410" r:id="rId5"/>
    <p:sldId id="383" r:id="rId6"/>
    <p:sldId id="389" r:id="rId7"/>
    <p:sldId id="391" r:id="rId8"/>
    <p:sldId id="411" r:id="rId9"/>
    <p:sldId id="412" r:id="rId10"/>
    <p:sldId id="413" r:id="rId11"/>
    <p:sldId id="414" r:id="rId12"/>
    <p:sldId id="415" r:id="rId13"/>
    <p:sldId id="416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27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2F41AB2A-FCB0-449C-94A2-E3FFDC5F192E}" type="datetime1">
              <a:rPr lang="pt-BR" smtClean="0"/>
              <a:t>02/09/2024</a:t>
            </a:fld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E2C230DF-5933-439D-898F-38E9AC9BA68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8" name="Espaço Reservado para Cabeçalh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6F315709-B4D1-47A8-A516-AEABF47ED22D}" type="datetime1">
              <a:rPr lang="pt-BR" smtClean="0"/>
              <a:pPr/>
              <a:t>02/09/2024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A89C7E07-3C67-C64C-8DA0-0404F63039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0632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5417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285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184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0901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1838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tabela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v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7" name="Forma Liv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457200" indent="0">
              <a:spcBef>
                <a:spcPts val="1800"/>
              </a:spcBef>
              <a:buNone/>
              <a:defRPr lang="pt-BR" sz="2000"/>
            </a:lvl2pPr>
            <a:lvl3pPr marL="914400" indent="0">
              <a:spcBef>
                <a:spcPts val="1800"/>
              </a:spcBef>
              <a:buNone/>
              <a:defRPr lang="pt-BR" sz="2000"/>
            </a:lvl3pPr>
            <a:lvl4pPr marL="1371600" indent="0">
              <a:spcBef>
                <a:spcPts val="1800"/>
              </a:spcBef>
              <a:buNone/>
              <a:defRPr lang="pt-BR" sz="2000"/>
            </a:lvl4pPr>
            <a:lvl5pPr marL="1828800" indent="0">
              <a:spcBef>
                <a:spcPts val="1800"/>
              </a:spcBef>
              <a:buNone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 dirty="0"/>
              <a:t>Clique para adicionar conteúdo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>
              <a:spcBef>
                <a:spcPts val="18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9" name="Espaço Reservado para Tabe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pt-BR"/>
            </a:lvl1pPr>
          </a:lstStyle>
          <a:p>
            <a:pPr rtl="0"/>
            <a:r>
              <a:rPr lang="pt-BR"/>
              <a:t>Clique no ícone para adicionar tabela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9" name="Forma Liv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 spc="50" baseline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pt-B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3" name="Espaço Reservado para o Número do Slid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42" name="Espaço Reservado para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a seçã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pt-B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v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9436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8" name="Forma Liv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9" name="Forma Liv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pt-B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pt-B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pt-B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pt-B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endParaRPr lang="pt-BR" dirty="0"/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imagem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2" name="Espaço Reservado para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pt-B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pt-BR">
          <a:solidFill>
            <a:schemeClr val="tx2"/>
          </a:solidFill>
        </a:defRPr>
      </a:lvl2pPr>
      <a:lvl3pPr eaLnBrk="1" hangingPunct="1">
        <a:defRPr lang="pt-BR">
          <a:solidFill>
            <a:schemeClr val="tx2"/>
          </a:solidFill>
        </a:defRPr>
      </a:lvl3pPr>
      <a:lvl4pPr eaLnBrk="1" hangingPunct="1">
        <a:defRPr lang="pt-BR">
          <a:solidFill>
            <a:schemeClr val="tx2"/>
          </a:solidFill>
        </a:defRPr>
      </a:lvl4pPr>
      <a:lvl5pPr eaLnBrk="1" hangingPunct="1">
        <a:defRPr lang="pt-BR">
          <a:solidFill>
            <a:schemeClr val="tx2"/>
          </a:solidFill>
        </a:defRPr>
      </a:lvl5pPr>
      <a:lvl6pPr eaLnBrk="1" hangingPunct="1">
        <a:defRPr lang="pt-BR">
          <a:solidFill>
            <a:schemeClr val="tx2"/>
          </a:solidFill>
        </a:defRPr>
      </a:lvl6pPr>
      <a:lvl7pPr eaLnBrk="1" hangingPunct="1">
        <a:defRPr lang="pt-BR">
          <a:solidFill>
            <a:schemeClr val="tx2"/>
          </a:solidFill>
        </a:defRPr>
      </a:lvl7pPr>
      <a:lvl8pPr eaLnBrk="1" hangingPunct="1">
        <a:defRPr lang="pt-BR">
          <a:solidFill>
            <a:schemeClr val="tx2"/>
          </a:solidFill>
        </a:defRPr>
      </a:lvl8pPr>
      <a:lvl9pPr eaLnBrk="1" hangingPunct="1">
        <a:defRPr lang="pt-B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hyperlink" Target="https://github.com/Piggk2/DSA29_Projeto2_2401077.Bruno/tree/main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iogoPacker/projetinho_mba/tree/main/nyflights-model" TargetMode="External"/><Relationship Id="rId5" Type="http://schemas.openxmlformats.org/officeDocument/2006/relationships/hyperlink" Target="https://github.com/jessantosSDA/Projeto_segunda_etapa/tree/main/nyflights-model" TargetMode="External"/><Relationship Id="rId4" Type="http://schemas.openxmlformats.org/officeDocument/2006/relationships/hyperlink" Target="https://github.com/bruno-britto/projeto_final/tree/main/nyflights-mode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xhere.com/pt/photo/149416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3141616"/>
            <a:ext cx="5700304" cy="3291840"/>
          </a:xfrm>
        </p:spPr>
        <p:txBody>
          <a:bodyPr rtlCol="0"/>
          <a:lstStyle>
            <a:defPPr>
              <a:defRPr lang="pt-BR"/>
            </a:defPPr>
          </a:lstStyle>
          <a:p>
            <a:pPr algn="ctr" rtl="0">
              <a:lnSpc>
                <a:spcPct val="100000"/>
              </a:lnSpc>
            </a:pPr>
            <a:r>
              <a:rPr lang="pt-BR" sz="4800" dirty="0"/>
              <a:t>ANÁLISES EXPLORATÓRIAS DOS DADOS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80D02B2-7CD1-4989-9238-8891B4CC8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019" y="287383"/>
            <a:ext cx="8694285" cy="277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9" name="Título 8">
            <a:extLst>
              <a:ext uri="{FF2B5EF4-FFF2-40B4-BE49-F238E27FC236}">
                <a16:creationId xmlns:a16="http://schemas.microsoft.com/office/drawing/2014/main" id="{BAD29EF1-EA2C-42EA-8187-1387A60BB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6"/>
            <a:ext cx="10873740" cy="913574"/>
          </a:xfrm>
        </p:spPr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9837A97-8B63-413E-867D-B3028B9C9452}"/>
              </a:ext>
            </a:extLst>
          </p:cNvPr>
          <p:cNvSpPr txBox="1"/>
          <p:nvPr/>
        </p:nvSpPr>
        <p:spPr>
          <a:xfrm>
            <a:off x="594359" y="1258231"/>
            <a:ext cx="10417629" cy="51142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Nesta análise exploratória, identificamos:</a:t>
            </a:r>
            <a:endParaRPr lang="pt-BR" dirty="0">
              <a:solidFill>
                <a:schemeClr val="bg1"/>
              </a:solidFill>
              <a:ea typeface="Calibri"/>
              <a:cs typeface="Calibri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chemeClr val="bg1"/>
                </a:solidFill>
                <a:ea typeface="+mn-lt"/>
                <a:cs typeface="+mn-lt"/>
              </a:rPr>
              <a:t>Companhias Aéreas com Maior Atraso Médio: </a:t>
            </a: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As companhias aéreas com maior atraso médio foram identificadas, oferecendo insights sobre quais companhias podem precisar de revisão em suas operações para melhorar o desempenho.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chemeClr val="bg1"/>
                </a:solidFill>
                <a:ea typeface="+mn-lt"/>
                <a:cs typeface="+mn-lt"/>
              </a:rPr>
              <a:t>Influência das Rotas e Aeronaves nos Atrasos: </a:t>
            </a: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Analisamos a influência das rotas e aeronaves, destacando quais rotas e aeronaves apresentam maiores atrasos. Esses dados podem ajudar a focar melhorias específicas onde mais são necessárias.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chemeClr val="bg1"/>
                </a:solidFill>
                <a:ea typeface="+mn-lt"/>
                <a:cs typeface="+mn-lt"/>
              </a:rPr>
              <a:t>Padrões e Tendências nos Atrasos: </a:t>
            </a: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Observamos tendências nos atrasos ao longo dos meses. Identificar padrões sazonais pode ajudar na implementação de estratégias para minimizar atrasos durante períodos críticos.</a:t>
            </a:r>
          </a:p>
          <a:p>
            <a:pPr algn="ctr">
              <a:lnSpc>
                <a:spcPct val="150000"/>
              </a:lnSpc>
            </a:pPr>
            <a:r>
              <a:rPr lang="pt-BR" sz="2000" b="1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Essas informações são úteis para melhorar a gestão de voos e reduzir os atrasos, oferecendo uma base para estratégias de otimização e planejamento.</a:t>
            </a:r>
          </a:p>
        </p:txBody>
      </p:sp>
    </p:spTree>
    <p:extLst>
      <p:ext uri="{BB962C8B-B14F-4D97-AF65-F5344CB8AC3E}">
        <p14:creationId xmlns:p14="http://schemas.microsoft.com/office/powerpoint/2010/main" val="91000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1" y="189572"/>
            <a:ext cx="5989320" cy="1593507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4400" b="1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 GitHub </a:t>
            </a:r>
            <a:br>
              <a:rPr lang="pt-BR" sz="4400" b="1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Integrantes do Grupo</a:t>
            </a:r>
            <a:endParaRPr lang="pt-BR" sz="3600" dirty="0">
              <a:solidFill>
                <a:schemeClr val="tx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0308E94-C809-4FC3-A247-BED72C10F593}"/>
              </a:ext>
            </a:extLst>
          </p:cNvPr>
          <p:cNvSpPr txBox="1"/>
          <p:nvPr/>
        </p:nvSpPr>
        <p:spPr>
          <a:xfrm>
            <a:off x="751115" y="3180806"/>
            <a:ext cx="11305902" cy="2937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2000" dirty="0">
              <a:solidFill>
                <a:schemeClr val="tx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pt-BR" u="sn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https://github.com/Piggk2/DSA29_Projeto2_2401077.Bruno/tree/main/</a:t>
            </a:r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&gt;&gt; </a:t>
            </a:r>
            <a:r>
              <a:rPr lang="pt-BR" b="1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Bruno Martins</a:t>
            </a:r>
          </a:p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pt-BR" u="sn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https://github.com/bruno-britto/projeto_final/tree/main/nyflights-model</a:t>
            </a:r>
            <a:r>
              <a:rPr lang="pt-BR" u="sn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&gt;&gt; Bruno Britto</a:t>
            </a:r>
          </a:p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https://github.com/jessantosSDA/Projeto_segunda_etapa/tree/main/nyflights-model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&gt;&gt; </a:t>
            </a:r>
            <a:r>
              <a:rPr lang="pt-BR" b="1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Jessica Santos</a:t>
            </a:r>
          </a:p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pt-BR" u="sn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https://github.com/DiogoPacker/projetinho_mba/tree/main/nyflights-model</a:t>
            </a:r>
            <a:r>
              <a:rPr lang="pt-BR" u="sn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Diogo Elias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3A61150-6D95-41EF-B569-9A60DF40E5E7}"/>
              </a:ext>
            </a:extLst>
          </p:cNvPr>
          <p:cNvPicPr/>
          <p:nvPr/>
        </p:nvPicPr>
        <p:blipFill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021" y="469740"/>
            <a:ext cx="804248" cy="620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447" y="535578"/>
            <a:ext cx="7109732" cy="2519696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150000"/>
              </a:lnSpc>
            </a:pPr>
            <a:r>
              <a:rPr lang="pt-BR" sz="2000" b="0" i="0" dirty="0">
                <a:solidFill>
                  <a:srgbClr val="3C4043"/>
                </a:solidFill>
                <a:effectLst/>
              </a:rPr>
              <a:t>1.Qual(s) a(s) companhia(s) que mais registram atrasos? Analise qualitativamente e quantitativamente.</a:t>
            </a:r>
            <a:br>
              <a:rPr lang="pt-BR" sz="2000" dirty="0"/>
            </a:br>
            <a:r>
              <a:rPr lang="pt-BR" sz="2000" b="0" i="0" dirty="0">
                <a:solidFill>
                  <a:srgbClr val="3C4043"/>
                </a:solidFill>
                <a:effectLst/>
              </a:rPr>
              <a:t>2.A rota ou aeronave podem influenciar nos atrasos?</a:t>
            </a:r>
            <a:br>
              <a:rPr lang="pt-BR" sz="2000" dirty="0"/>
            </a:br>
            <a:r>
              <a:rPr lang="pt-BR" sz="2000" b="0" i="0" dirty="0">
                <a:solidFill>
                  <a:srgbClr val="3C4043"/>
                </a:solidFill>
                <a:effectLst/>
              </a:rPr>
              <a:t>3.Existe algum padrão ou tendência nos atrasos ? Se sim, o que pode ser feito para reduzi-los?</a:t>
            </a:r>
            <a:endParaRPr lang="pt-BR" sz="2000" dirty="0"/>
          </a:p>
        </p:txBody>
      </p:sp>
      <p:pic>
        <p:nvPicPr>
          <p:cNvPr id="12" name="Espaço Reservado para Imagem 4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0" y="0"/>
            <a:ext cx="4647947" cy="6662057"/>
          </a:xfr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C640C3B8-E6C9-44A1-8AE8-97C494C0EB97}"/>
              </a:ext>
            </a:extLst>
          </p:cNvPr>
          <p:cNvSpPr/>
          <p:nvPr/>
        </p:nvSpPr>
        <p:spPr>
          <a:xfrm>
            <a:off x="5460274" y="3304903"/>
            <a:ext cx="5466399" cy="1018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7ED2C45B-F564-4E1E-8BA8-1B204B2A5F55}"/>
              </a:ext>
            </a:extLst>
          </p:cNvPr>
          <p:cNvGrpSpPr/>
          <p:nvPr/>
        </p:nvGrpSpPr>
        <p:grpSpPr>
          <a:xfrm>
            <a:off x="9812557" y="3914319"/>
            <a:ext cx="2192790" cy="1933303"/>
            <a:chOff x="8884512" y="4519749"/>
            <a:chExt cx="2192790" cy="1933303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8C57CBE9-403B-4C7E-9CF5-8A2C492652BA}"/>
                </a:ext>
              </a:extLst>
            </p:cNvPr>
            <p:cNvSpPr/>
            <p:nvPr/>
          </p:nvSpPr>
          <p:spPr>
            <a:xfrm>
              <a:off x="8949827" y="4519749"/>
              <a:ext cx="2037806" cy="19333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Fluxograma: Conector 14">
              <a:extLst>
                <a:ext uri="{FF2B5EF4-FFF2-40B4-BE49-F238E27FC236}">
                  <a16:creationId xmlns:a16="http://schemas.microsoft.com/office/drawing/2014/main" id="{BFF8E03A-F960-46E4-9410-3ADB3DDF593B}"/>
                </a:ext>
              </a:extLst>
            </p:cNvPr>
            <p:cNvSpPr/>
            <p:nvPr/>
          </p:nvSpPr>
          <p:spPr>
            <a:xfrm>
              <a:off x="8884512" y="5408023"/>
              <a:ext cx="2192790" cy="1018903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/>
                <a:t>1% do</a:t>
              </a:r>
            </a:p>
            <a:p>
              <a:pPr algn="ctr"/>
              <a:r>
                <a:rPr lang="pt-BR" sz="2400" b="1" dirty="0"/>
                <a:t>Total Voos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C84F5FBC-1459-4D88-BCC5-BFA9587528FC}"/>
                </a:ext>
              </a:extLst>
            </p:cNvPr>
            <p:cNvSpPr/>
            <p:nvPr/>
          </p:nvSpPr>
          <p:spPr>
            <a:xfrm>
              <a:off x="9010787" y="4846317"/>
              <a:ext cx="1915886" cy="5355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/>
                <a:t>Total de Voos Aceitável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81EBEDA4-17FD-434B-A686-BA0C91536BC9}"/>
              </a:ext>
            </a:extLst>
          </p:cNvPr>
          <p:cNvGrpSpPr/>
          <p:nvPr/>
        </p:nvGrpSpPr>
        <p:grpSpPr>
          <a:xfrm>
            <a:off x="4872447" y="3429005"/>
            <a:ext cx="2070463" cy="1933303"/>
            <a:chOff x="5824819" y="4415249"/>
            <a:chExt cx="2070463" cy="1933303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1BC991E5-76BF-459D-A1D6-380C16041FCE}"/>
                </a:ext>
              </a:extLst>
            </p:cNvPr>
            <p:cNvSpPr/>
            <p:nvPr/>
          </p:nvSpPr>
          <p:spPr>
            <a:xfrm>
              <a:off x="5857476" y="4415249"/>
              <a:ext cx="2037806" cy="19333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Fluxograma: Conector 9">
              <a:extLst>
                <a:ext uri="{FF2B5EF4-FFF2-40B4-BE49-F238E27FC236}">
                  <a16:creationId xmlns:a16="http://schemas.microsoft.com/office/drawing/2014/main" id="{FB72A7A1-4713-40A6-94CD-26C1DD3344EB}"/>
                </a:ext>
              </a:extLst>
            </p:cNvPr>
            <p:cNvSpPr/>
            <p:nvPr/>
          </p:nvSpPr>
          <p:spPr>
            <a:xfrm>
              <a:off x="5824819" y="5329649"/>
              <a:ext cx="2037806" cy="1018903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/>
                <a:t>10 min por Voo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6C379542-B6BC-4001-ADFA-A4BC881390AF}"/>
                </a:ext>
              </a:extLst>
            </p:cNvPr>
            <p:cNvSpPr/>
            <p:nvPr/>
          </p:nvSpPr>
          <p:spPr>
            <a:xfrm>
              <a:off x="5899159" y="4604659"/>
              <a:ext cx="1915886" cy="5355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/>
                <a:t>Tempo de Atraso Aceitável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465A5715-F538-482E-ADEE-43D51D10A930}"/>
              </a:ext>
            </a:extLst>
          </p:cNvPr>
          <p:cNvGrpSpPr/>
          <p:nvPr/>
        </p:nvGrpSpPr>
        <p:grpSpPr>
          <a:xfrm>
            <a:off x="7243969" y="5104405"/>
            <a:ext cx="1623485" cy="1325885"/>
            <a:chOff x="8884512" y="4519749"/>
            <a:chExt cx="2192790" cy="1933303"/>
          </a:xfrm>
        </p:grpSpPr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B413B1E-74CB-4DA6-8D0F-608601DD1ADE}"/>
                </a:ext>
              </a:extLst>
            </p:cNvPr>
            <p:cNvSpPr/>
            <p:nvPr/>
          </p:nvSpPr>
          <p:spPr>
            <a:xfrm>
              <a:off x="8949827" y="4519749"/>
              <a:ext cx="2037806" cy="19333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Fluxograma: Conector 24">
              <a:extLst>
                <a:ext uri="{FF2B5EF4-FFF2-40B4-BE49-F238E27FC236}">
                  <a16:creationId xmlns:a16="http://schemas.microsoft.com/office/drawing/2014/main" id="{35FA3E6A-BA8D-4B8A-B3C3-D996C5743872}"/>
                </a:ext>
              </a:extLst>
            </p:cNvPr>
            <p:cNvSpPr/>
            <p:nvPr/>
          </p:nvSpPr>
          <p:spPr>
            <a:xfrm>
              <a:off x="8884512" y="5408023"/>
              <a:ext cx="2192790" cy="1018903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/>
                <a:t>4037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4C4151A1-4061-4E4F-9EA4-B78E0A4C2033}"/>
                </a:ext>
              </a:extLst>
            </p:cNvPr>
            <p:cNvSpPr/>
            <p:nvPr/>
          </p:nvSpPr>
          <p:spPr>
            <a:xfrm>
              <a:off x="9010787" y="4846317"/>
              <a:ext cx="1915886" cy="5355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/>
                <a:t>Total de Aeronaves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E02E34F1-52B2-4017-BA94-2627AC225165}"/>
              </a:ext>
            </a:extLst>
          </p:cNvPr>
          <p:cNvGrpSpPr/>
          <p:nvPr/>
        </p:nvGrpSpPr>
        <p:grpSpPr>
          <a:xfrm>
            <a:off x="7730972" y="3213638"/>
            <a:ext cx="1842067" cy="1500467"/>
            <a:chOff x="8884512" y="4519749"/>
            <a:chExt cx="2192790" cy="1933303"/>
          </a:xfrm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3DE63819-F993-4B40-9514-E0F43E375A02}"/>
                </a:ext>
              </a:extLst>
            </p:cNvPr>
            <p:cNvSpPr/>
            <p:nvPr/>
          </p:nvSpPr>
          <p:spPr>
            <a:xfrm>
              <a:off x="8949827" y="4519749"/>
              <a:ext cx="2037806" cy="19333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Fluxograma: Conector 28">
              <a:extLst>
                <a:ext uri="{FF2B5EF4-FFF2-40B4-BE49-F238E27FC236}">
                  <a16:creationId xmlns:a16="http://schemas.microsoft.com/office/drawing/2014/main" id="{0547F7F4-90DA-41C3-8551-A7E9741E3844}"/>
                </a:ext>
              </a:extLst>
            </p:cNvPr>
            <p:cNvSpPr/>
            <p:nvPr/>
          </p:nvSpPr>
          <p:spPr>
            <a:xfrm>
              <a:off x="8884512" y="5408023"/>
              <a:ext cx="2192790" cy="1018903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/>
                <a:t>223</a:t>
              </a: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874E06BA-8D10-403B-879B-FBAC4FD43690}"/>
                </a:ext>
              </a:extLst>
            </p:cNvPr>
            <p:cNvSpPr/>
            <p:nvPr/>
          </p:nvSpPr>
          <p:spPr>
            <a:xfrm>
              <a:off x="9010787" y="4846317"/>
              <a:ext cx="1915886" cy="5355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/>
                <a:t>Total de Localidades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3627"/>
            <a:ext cx="10873740" cy="68089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3200" b="0" i="0" dirty="0">
                <a:solidFill>
                  <a:srgbClr val="3C4043"/>
                </a:solidFill>
                <a:effectLst/>
              </a:rPr>
              <a:t>1.Qual(s) a(s) companhia(s) que mais registram atrasos?</a:t>
            </a:r>
            <a:endParaRPr lang="pt-BR" sz="3200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80293" y="2633896"/>
            <a:ext cx="3447505" cy="2353320"/>
          </a:xfrm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algn="ctr" rtl="0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pt-BR" sz="1600" u="sng" dirty="0"/>
              <a:t>9 Companhias </a:t>
            </a:r>
            <a:r>
              <a:rPr lang="pt-BR" sz="1600" dirty="0"/>
              <a:t>que registraram voos com atrasos no período acima do permitido; </a:t>
            </a:r>
          </a:p>
          <a:p>
            <a:pPr algn="ctr" rtl="0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pt-BR" sz="1600" u="sng" dirty="0"/>
              <a:t>3 Companhias </a:t>
            </a:r>
            <a:r>
              <a:rPr lang="pt-BR" sz="1600" dirty="0"/>
              <a:t>com quase números bem expressivos de atrasos, totalizando 21% de todos os voos atrasados no período ;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DF129C7B-86A2-4E91-9687-D01359C0C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56" y="1697345"/>
            <a:ext cx="7952781" cy="48270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28BE411-1E90-4554-BEFB-418928482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013" y="1240820"/>
            <a:ext cx="1465353" cy="131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30" y="142507"/>
            <a:ext cx="10873740" cy="68089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3200" b="0" i="0" dirty="0">
                <a:solidFill>
                  <a:srgbClr val="3C4043"/>
                </a:solidFill>
                <a:effectLst/>
              </a:rPr>
              <a:t>1.Qual(s) a(s) companhia(s) que mais registram atrasos?</a:t>
            </a:r>
            <a:endParaRPr lang="pt-BR" sz="3200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64167" y="2322527"/>
            <a:ext cx="3447505" cy="2353320"/>
          </a:xfrm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algn="ctr" rtl="0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pt-BR" sz="1600" u="sng" dirty="0"/>
              <a:t>7 Companhias </a:t>
            </a:r>
            <a:r>
              <a:rPr lang="pt-BR" sz="1600" dirty="0"/>
              <a:t>que registraram atrasos no período acima do permitido; </a:t>
            </a:r>
          </a:p>
          <a:p>
            <a:pPr algn="ctr" rtl="0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pt-BR" sz="1600" u="sng" dirty="0"/>
              <a:t>7 Companhias</a:t>
            </a:r>
            <a:r>
              <a:rPr lang="pt-BR" sz="1600" dirty="0"/>
              <a:t> registraram atrasos dentro do aceitável;</a:t>
            </a:r>
          </a:p>
          <a:p>
            <a:pPr algn="ctr" rtl="0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pt-BR" sz="1600" u="sng" dirty="0"/>
              <a:t>2 Companhias </a:t>
            </a:r>
            <a:r>
              <a:rPr lang="pt-BR" sz="1600" dirty="0"/>
              <a:t>possuem seus voos sem atrasos e com chegadas antes do previsto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C53D6A74-76A4-4FCC-BFCD-ED65691C2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25" y="1407196"/>
            <a:ext cx="7626757" cy="4706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7AAD68E-71FF-4BA2-9087-A96DB155D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3762" y="1070939"/>
            <a:ext cx="1277598" cy="119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4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30" y="142507"/>
            <a:ext cx="10873740" cy="68089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3200" b="0" i="0" dirty="0">
                <a:solidFill>
                  <a:srgbClr val="3C4043"/>
                </a:solidFill>
                <a:effectLst/>
              </a:rPr>
              <a:t>1.Qual(s) a(s) companhia(s) que mais registram atrasos?</a:t>
            </a:r>
            <a:endParaRPr lang="pt-BR" sz="3200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6354" y="1943703"/>
            <a:ext cx="3529821" cy="2353320"/>
          </a:xfrm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marL="0" indent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600" dirty="0"/>
              <a:t>Vemos ao lado que a frequência do </a:t>
            </a:r>
            <a:r>
              <a:rPr lang="pt-BR" sz="1600" b="1" dirty="0"/>
              <a:t>Tempo Médio x </a:t>
            </a:r>
            <a:r>
              <a:rPr lang="pt-BR" sz="1600" b="1" dirty="0" err="1"/>
              <a:t>Qtde</a:t>
            </a:r>
            <a:r>
              <a:rPr lang="pt-BR" sz="1600" b="1" dirty="0"/>
              <a:t> de Voos </a:t>
            </a:r>
            <a:r>
              <a:rPr lang="pt-BR" sz="1600" dirty="0"/>
              <a:t>não são correlacionados, apresenta uma proporção de 50%; </a:t>
            </a:r>
          </a:p>
          <a:p>
            <a:pPr marL="0" indent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srgbClr val="FF0000"/>
                </a:solidFill>
              </a:rPr>
              <a:t>Exceto a companhia EV.</a:t>
            </a:r>
          </a:p>
          <a:p>
            <a:pPr marL="0" indent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600" dirty="0"/>
              <a:t>Também é possível ver que as companhias </a:t>
            </a:r>
            <a:r>
              <a:rPr lang="pt-BR" sz="1600" b="1" dirty="0"/>
              <a:t>F9 / FL / YV / OO </a:t>
            </a:r>
            <a:r>
              <a:rPr lang="pt-BR" sz="1600" dirty="0"/>
              <a:t>possuem quantidade de poucos voos, mas com tempo de atraso alto;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B636217C-1D09-4F9B-AF28-5400E91BE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268510"/>
            <a:ext cx="8523684" cy="50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3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88" y="0"/>
            <a:ext cx="10873740" cy="68089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3200" b="0" i="0" dirty="0">
                <a:solidFill>
                  <a:srgbClr val="3C4043"/>
                </a:solidFill>
                <a:effectLst/>
              </a:rPr>
              <a:t>2.A rota ou aeronave podem influenciar nos atrasos?</a:t>
            </a:r>
            <a:endParaRPr lang="pt-BR" sz="3200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24298" y="5644295"/>
            <a:ext cx="10123713" cy="968628"/>
          </a:xfrm>
          <a:noFill/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marL="0" indent="0" algn="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800" dirty="0"/>
              <a:t>Podemos identificar que 100% dos Voos das 10 rotas com mais atrasos, sua origem sempre é </a:t>
            </a:r>
            <a:r>
              <a:rPr lang="pt-BR" sz="1800" b="1" dirty="0"/>
              <a:t>EWR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CAE5FD1-22E3-45AA-B7EC-B334CFECB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88" y="794107"/>
            <a:ext cx="11266323" cy="48501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8006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87" y="-130629"/>
            <a:ext cx="10873740" cy="68089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3200" b="0" i="0" dirty="0">
                <a:solidFill>
                  <a:srgbClr val="3C4043"/>
                </a:solidFill>
                <a:effectLst/>
              </a:rPr>
              <a:t>2.A rota ou aeronave podem influenciar nos atrasos?</a:t>
            </a:r>
            <a:endParaRPr lang="pt-BR" sz="3200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0" y="550267"/>
            <a:ext cx="5529943" cy="968628"/>
          </a:xfrm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rt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1700" dirty="0"/>
              <a:t>No Top das 10 aeronaves, vemos que a quantidade de voos atrasados não fica concentrada em poucas aeronaves;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1700" dirty="0"/>
              <a:t>Mas os maiores tempo médio de atrasos não aceitáveis estão concentrados nas mesmas aeronaves;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FBB67D9-485E-4312-9FED-64FE6A40D3C5}"/>
              </a:ext>
            </a:extLst>
          </p:cNvPr>
          <p:cNvSpPr txBox="1"/>
          <p:nvPr/>
        </p:nvSpPr>
        <p:spPr>
          <a:xfrm>
            <a:off x="1670260" y="4516302"/>
            <a:ext cx="4064335" cy="1703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schemeClr val="bg1"/>
                </a:solidFill>
              </a:rPr>
              <a:t>No gráfico de dispersão é possível ver que a concentração de voos fica concentrado em tempos de atrasos menores.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E29526A-1FD0-4D0E-8E65-EA589EE62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0" y="673907"/>
            <a:ext cx="5877424" cy="30739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3E3AA8C-AED4-4497-8909-1D6871EA1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489" y="3317966"/>
            <a:ext cx="5721151" cy="33180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1133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BB7BDC5-F9EA-4708-8FBE-74EDE3E424A4}"/>
              </a:ext>
            </a:extLst>
          </p:cNvPr>
          <p:cNvSpPr/>
          <p:nvPr/>
        </p:nvSpPr>
        <p:spPr>
          <a:xfrm>
            <a:off x="3644537" y="5647508"/>
            <a:ext cx="8294914" cy="10328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30" y="528836"/>
            <a:ext cx="10873740" cy="68089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3200" b="0" i="0" dirty="0">
                <a:solidFill>
                  <a:srgbClr val="3C4043"/>
                </a:solidFill>
                <a:effectLst/>
              </a:rPr>
              <a:t>3.Existe algum padrão ou tendência nos atrasos ? Se sim, o que pode ser feito para reduzi-los?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03049" y="2095585"/>
            <a:ext cx="3529821" cy="2353320"/>
          </a:xfrm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algn="ctr" rt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pt-BR" sz="1600" dirty="0"/>
              <a:t>Nos meses de </a:t>
            </a:r>
            <a:r>
              <a:rPr lang="pt-BR" sz="1600" dirty="0" err="1"/>
              <a:t>Jun</a:t>
            </a:r>
            <a:r>
              <a:rPr lang="pt-BR" sz="1600" dirty="0"/>
              <a:t>/Jul/Dez, possuem maiores frequências de atrasos. Tais datas são um padrão devido as férias escolares, onde a demanda é alta.</a:t>
            </a:r>
          </a:p>
          <a:p>
            <a:pPr marL="0" indent="0" algn="ctr" rtl="0">
              <a:lnSpc>
                <a:spcPct val="150000"/>
              </a:lnSpc>
              <a:spcBef>
                <a:spcPts val="0"/>
              </a:spcBef>
              <a:buNone/>
            </a:pPr>
            <a:endParaRPr lang="pt-BR" sz="1600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6F53ADCD-B2D5-42BF-ACE2-EF392DD59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31" y="1376268"/>
            <a:ext cx="7356711" cy="4105463"/>
          </a:xfrm>
          <a:prstGeom prst="rect">
            <a:avLst/>
          </a:prstGeom>
        </p:spPr>
      </p:pic>
      <p:sp>
        <p:nvSpPr>
          <p:cNvPr id="11" name="Espaço Reservado para Texto 6">
            <a:extLst>
              <a:ext uri="{FF2B5EF4-FFF2-40B4-BE49-F238E27FC236}">
                <a16:creationId xmlns:a16="http://schemas.microsoft.com/office/drawing/2014/main" id="{762E9D3D-1537-4503-9016-0808FF94CA10}"/>
              </a:ext>
            </a:extLst>
          </p:cNvPr>
          <p:cNvSpPr txBox="1">
            <a:spLocks/>
          </p:cNvSpPr>
          <p:nvPr/>
        </p:nvSpPr>
        <p:spPr>
          <a:xfrm>
            <a:off x="3897086" y="5564619"/>
            <a:ext cx="7718725" cy="1032826"/>
          </a:xfrm>
          <a:prstGeom prst="rect">
            <a:avLst/>
          </a:prstGeom>
        </p:spPr>
        <p:txBody>
          <a:bodyPr vert="horz" lIns="0" tIns="228600" rIns="0" bIns="0" rtlCol="0">
            <a:noAutofit/>
          </a:bodyPr>
          <a:lstStyle>
            <a:defPPr>
              <a:defRPr lang="pt-BR"/>
            </a:defPPr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pt-B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pt-B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pt-B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pt-B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pt-B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600" dirty="0"/>
              <a:t>Para esses 3 meses de maiores atrasos:  Aumentar a capacidade de voos, Disponibilizar mais horários de voos nesses locais, Melhorar controle de Chegada / Saída dos Voos, </a:t>
            </a:r>
          </a:p>
        </p:txBody>
      </p:sp>
    </p:spTree>
    <p:extLst>
      <p:ext uri="{BB962C8B-B14F-4D97-AF65-F5344CB8AC3E}">
        <p14:creationId xmlns:p14="http://schemas.microsoft.com/office/powerpoint/2010/main" val="301661663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89_TF78853419_Win32" id="{854A30D2-9E34-488C-9C98-B452D2CBAD89}" vid="{DA39436B-3821-44D5-9B65-C78155AED97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anual geométrica</Template>
  <TotalTime>147</TotalTime>
  <Words>679</Words>
  <Application>Microsoft Office PowerPoint</Application>
  <PresentationFormat>Widescreen</PresentationFormat>
  <Paragraphs>53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Wingdings</vt:lpstr>
      <vt:lpstr>Personalizado</vt:lpstr>
      <vt:lpstr>ANÁLISES EXPLORATÓRIAS DOS DADOS</vt:lpstr>
      <vt:lpstr>Link GitHub  Integrantes do Grupo</vt:lpstr>
      <vt:lpstr>1.Qual(s) a(s) companhia(s) que mais registram atrasos? Analise qualitativamente e quantitativamente. 2.A rota ou aeronave podem influenciar nos atrasos? 3.Existe algum padrão ou tendência nos atrasos ? Se sim, o que pode ser feito para reduzi-los?</vt:lpstr>
      <vt:lpstr>1.Qual(s) a(s) companhia(s) que mais registram atrasos?</vt:lpstr>
      <vt:lpstr>1.Qual(s) a(s) companhia(s) que mais registram atrasos?</vt:lpstr>
      <vt:lpstr>1.Qual(s) a(s) companhia(s) que mais registram atrasos?</vt:lpstr>
      <vt:lpstr>2.A rota ou aeronave podem influenciar nos atrasos?</vt:lpstr>
      <vt:lpstr>2.A rota ou aeronave podem influenciar nos atrasos?</vt:lpstr>
      <vt:lpstr>3.Existe algum padrão ou tendência nos atrasos ? Se sim, o que pode ser feito para reduzi-los?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ANÁLISES EXPLORATÓRIAS DOS DADOS</dc:title>
  <dc:creator>Bruno</dc:creator>
  <cp:lastModifiedBy>Bruno</cp:lastModifiedBy>
  <cp:revision>18</cp:revision>
  <dcterms:created xsi:type="dcterms:W3CDTF">2024-09-02T08:03:44Z</dcterms:created>
  <dcterms:modified xsi:type="dcterms:W3CDTF">2024-09-02T10:31:12Z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