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spcBef>
                <a:spcPts val="0"/>
              </a:spcBef>
              <a:buClr>
                <a:srgbClr val="000000"/>
              </a:buClr>
              <a:buSzPct val="100000"/>
              <a:buFont typeface="Arial"/>
              <a:buChar char="●"/>
            </a:pPr>
            <a:r>
              <a:rPr b="1" lang="en"/>
              <a:t>Data Retriever Daemon</a:t>
            </a:r>
            <a:r>
              <a:rPr lang="en"/>
              <a:t> ​: partie essentielle chargée de récupérer les cours de bourses intraday des entreprises [ </a:t>
            </a:r>
            <a:r>
              <a:rPr i="1" lang="en" sz="1000"/>
              <a:t>‟Lecho.be” - compartiment A d’Eurolist - marché de Paris</a:t>
            </a:r>
            <a:r>
              <a:rPr lang="en"/>
              <a:t> ] (d’autre type non obligatoire trackers et warrants)</a:t>
            </a:r>
          </a:p>
          <a:p>
            <a:pPr indent="-298450" lvl="0" marL="457200" rtl="0">
              <a:spcBef>
                <a:spcPts val="0"/>
              </a:spcBef>
              <a:buClr>
                <a:srgbClr val="000000"/>
              </a:buClr>
              <a:buSzPct val="100000"/>
              <a:buFont typeface="Arial"/>
              <a:buChar char="●"/>
            </a:pPr>
            <a:r>
              <a:rPr b="1" lang="en"/>
              <a:t>Financial Calculus Daemon</a:t>
            </a:r>
            <a:r>
              <a:rPr lang="en"/>
              <a:t> : partie mathématique du projet. Il traite les données financières du DRD et à l’aide des paramètres d’un client ou d’un groupe, prend la décision d’acheter ou de vendre un certain nombre de titres financiers. </a:t>
            </a:r>
          </a:p>
          <a:p>
            <a:pPr indent="-298450" lvl="0" marL="457200" rtl="0">
              <a:spcBef>
                <a:spcPts val="0"/>
              </a:spcBef>
              <a:buClr>
                <a:srgbClr val="000000"/>
              </a:buClr>
              <a:buSzPct val="100000"/>
              <a:buFont typeface="Arial"/>
              <a:buChar char="●"/>
            </a:pPr>
            <a:r>
              <a:rPr b="1" lang="en"/>
              <a:t>L’interface</a:t>
            </a:r>
            <a:r>
              <a:rPr lang="en"/>
              <a:t> : utilisateur peut voir son portefeuille et les transactions, modifier son profil, créer/</a:t>
            </a:r>
            <a:r>
              <a:rPr lang="en">
                <a:solidFill>
                  <a:schemeClr val="dk1"/>
                </a:solidFill>
              </a:rPr>
              <a:t>rejoindre</a:t>
            </a:r>
            <a:r>
              <a:rPr lang="en"/>
              <a:t> un groupe d’investissement. Possibilité de geler le service [ </a:t>
            </a:r>
            <a:r>
              <a:rPr i="1" lang="en" sz="1000"/>
              <a:t>switch : arrêter toutes transactions concernant un compte</a:t>
            </a:r>
            <a:r>
              <a:rPr lang="en"/>
              <a:t> ]</a:t>
            </a:r>
          </a:p>
          <a:p>
            <a:pPr indent="-298450" lvl="0" marL="457200" rtl="0">
              <a:spcBef>
                <a:spcPts val="0"/>
              </a:spcBef>
              <a:buClr>
                <a:srgbClr val="000000"/>
              </a:buClr>
              <a:buSzPct val="100000"/>
              <a:buFont typeface="Arial"/>
              <a:buChar char="●"/>
            </a:pPr>
            <a:r>
              <a:rPr b="1" lang="en"/>
              <a:t>Order server</a:t>
            </a:r>
            <a:r>
              <a:rPr lang="en"/>
              <a:t> : Ce serveur est chargé d’attendre la réception d’ordre d’achat ou de vente de titres financiers du système AFIS. Il a également pour rôle d’assurer la correspondance entre les différents ordres de vente et d’achat. </a:t>
            </a:r>
          </a:p>
          <a:p>
            <a:pPr indent="-298450" lvl="0" marL="457200" rtl="0">
              <a:spcBef>
                <a:spcPts val="0"/>
              </a:spcBef>
              <a:buClr>
                <a:srgbClr val="000000"/>
              </a:buClr>
              <a:buSzPct val="100000"/>
              <a:buFont typeface="Arial"/>
              <a:buChar char="●"/>
            </a:pPr>
            <a:r>
              <a:rPr b="1" lang="en"/>
              <a:t>Le site internet</a:t>
            </a:r>
            <a:r>
              <a:rPr lang="en"/>
              <a:t> ​: il faut créer un compte et remplir son profil d’investissement sur le site, ou sur l’interface. Il permettra à la compréhension du système et à l’aide pour l’utilisation. </a:t>
            </a:r>
          </a:p>
          <a:p>
            <a:pPr lvl="0" rtl="0">
              <a:spcBef>
                <a:spcPts val="0"/>
              </a:spcBef>
              <a:buNone/>
            </a:pPr>
            <a:r>
              <a:t/>
            </a:r>
            <a:endParaRPr/>
          </a:p>
          <a:p>
            <a:pPr indent="-298450" lvl="0" marL="457200" rtl="0">
              <a:spcBef>
                <a:spcPts val="0"/>
              </a:spcBef>
              <a:buClr>
                <a:srgbClr val="000000"/>
              </a:buClr>
              <a:buSzPct val="100000"/>
              <a:buFont typeface="Arial"/>
              <a:buChar char="●"/>
            </a:pPr>
            <a:r>
              <a:rPr b="1" lang="en"/>
              <a:t>Interface graphique</a:t>
            </a:r>
            <a:r>
              <a:rPr lang="en"/>
              <a:t> simple, ergonomique. Opposition à la complexité des opérations. Accent sur ce que l’utilisateur gagne (mettre en confiance sur l’efficacité, la rentabilité et la sûreté). </a:t>
            </a:r>
          </a:p>
          <a:p>
            <a:pPr indent="-298450" lvl="0" marL="457200" rtl="0">
              <a:spcBef>
                <a:spcPts val="0"/>
              </a:spcBef>
              <a:buClr>
                <a:srgbClr val="000000"/>
              </a:buClr>
              <a:buSzPct val="100000"/>
              <a:buFont typeface="Arial"/>
              <a:buChar char="●"/>
            </a:pPr>
            <a:r>
              <a:rPr b="1" lang="en"/>
              <a:t>Codage </a:t>
            </a:r>
            <a:r>
              <a:rPr lang="en"/>
              <a:t>modulaire en anglais afin de rendre la maintenance plus simple, abordable et disponible à toutes nationalités. </a:t>
            </a:r>
          </a:p>
          <a:p>
            <a:pPr indent="-298450" lvl="0" marL="457200">
              <a:spcBef>
                <a:spcPts val="0"/>
              </a:spcBef>
              <a:buClr>
                <a:srgbClr val="000000"/>
              </a:buClr>
              <a:buSzPct val="100000"/>
              <a:buFont typeface="Arial"/>
              <a:buChar char="●"/>
            </a:pPr>
            <a:r>
              <a:rPr b="1" lang="en"/>
              <a:t>Application </a:t>
            </a:r>
            <a:r>
              <a:rPr lang="en"/>
              <a:t>en anglais pour toucher le plus de personnes possibles.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chemeClr val="dk1"/>
                </a:solidFill>
              </a:rPr>
              <a:t>● Décodage des données au format Json récupèré de manière brut caractère par caractère [avantage plus rapide et simple / désavantage non scalable].</a:t>
            </a:r>
          </a:p>
          <a:p>
            <a:pPr lvl="0" rtl="0">
              <a:spcBef>
                <a:spcPts val="0"/>
              </a:spcBef>
              <a:buClr>
                <a:schemeClr val="dk1"/>
              </a:buClr>
              <a:buSzPct val="110000"/>
              <a:buFont typeface="Arial"/>
              <a:buNone/>
            </a:pPr>
            <a:r>
              <a:rPr lang="en" sz="1000">
                <a:solidFill>
                  <a:schemeClr val="dk1"/>
                </a:solidFill>
              </a:rPr>
              <a:t>● Sécurisation des threads pour la récupération des warrants et trackers (nombre plus conséquent) besoin de threads récupérant de manière simultanée les données et un thread de processing ⇒ implémentation d’une gestion de la sécurité.</a:t>
            </a:r>
          </a:p>
          <a:p>
            <a:pPr lvl="0" rtl="0">
              <a:spcBef>
                <a:spcPts val="0"/>
              </a:spcBef>
              <a:buClr>
                <a:schemeClr val="dk1"/>
              </a:buClr>
              <a:buSzPct val="110000"/>
              <a:buFont typeface="Arial"/>
              <a:buNone/>
            </a:pPr>
            <a:r>
              <a:rPr lang="en" sz="1000">
                <a:solidFill>
                  <a:schemeClr val="dk1"/>
                </a:solidFill>
              </a:rPr>
              <a:t>● Requêtes multiples : fonctionnait ½ fois ; cela venait des serveurs de "Lecho.be". ⇒ envoyer une erreur non gérer. </a:t>
            </a:r>
          </a:p>
          <a:p>
            <a:pPr lvl="0" rtl="0">
              <a:spcBef>
                <a:spcPts val="0"/>
              </a:spcBef>
              <a:buClr>
                <a:schemeClr val="dk1"/>
              </a:buClr>
              <a:buSzPct val="110000"/>
              <a:buFont typeface="Arial"/>
              <a:buNone/>
            </a:pPr>
            <a:r>
              <a:rPr lang="en" sz="1000">
                <a:solidFill>
                  <a:schemeClr val="dk1"/>
                </a:solidFill>
              </a:rPr>
              <a:t>● HTTPS : manque d’informations à propos des warrants et trackers non disponibles, il fallait un sites bancaire ⇒ possède une sécurité ssl ⇒ abandon des titres warrants et trackers. </a:t>
            </a:r>
          </a:p>
          <a:p>
            <a:pPr lvl="0">
              <a:spcBef>
                <a:spcPts val="0"/>
              </a:spcBef>
              <a:buClr>
                <a:schemeClr val="dk1"/>
              </a:buClr>
              <a:buSzPct val="110000"/>
              <a:buFont typeface="Arial"/>
              <a:buNone/>
            </a:pPr>
            <a:r>
              <a:rPr lang="en" sz="1000">
                <a:solidFill>
                  <a:schemeClr val="dk1"/>
                </a:solidFill>
              </a:rPr>
              <a:t>● Requêtes multiples 2.0 : manquait plus qu'à mettre en boucle éternelle ⇒ échec pour une raison parfaitement inconnu. supposition : étant qu'après avoir outre passé les serveurs de substitutions d'akamai netsession, le serveur générale (lecho.be) limite le nombre de requête à exécuté pour le client, de ce fait, la récupération de donnée ne peut tenir que dans une boucle de 2 ou 3 tics.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Basé sur les informations que nous possédons. </a:t>
            </a:r>
          </a:p>
          <a:p>
            <a:pPr rtl="0">
              <a:spcBef>
                <a:spcPts val="0"/>
              </a:spcBef>
              <a:buNone/>
            </a:pPr>
            <a:r>
              <a:rPr lang="en"/>
              <a:t>D'abord regarder quel type d'ordre pourrait être créé via un cours de bourse, soit un achat, soit une vente. </a:t>
            </a:r>
          </a:p>
          <a:p>
            <a:pPr rtl="0">
              <a:spcBef>
                <a:spcPts val="0"/>
              </a:spcBef>
              <a:buNone/>
            </a:pPr>
            <a:r>
              <a:rPr lang="en"/>
              <a:t>Ensuite, il fallait vérifier le risque de l'ordre [ </a:t>
            </a:r>
            <a:r>
              <a:rPr i="1" lang="en" sz="1000"/>
              <a:t>vélocité (plus elle est haute, plus elle est volatile) // pourcentage-moyen (plus il est haut; plus augmentation est mieux) // le nombre d'action possible</a:t>
            </a:r>
            <a:r>
              <a:rPr lang="en"/>
              <a:t> ] La moyenne des trois classements permet d'établir le meilleur ordre</a:t>
            </a:r>
          </a:p>
          <a:p>
            <a:pPr rtl="0">
              <a:spcBef>
                <a:spcPts val="0"/>
              </a:spcBef>
              <a:buNone/>
            </a:pPr>
            <a:r>
              <a:rPr lang="en"/>
              <a:t>Ensuite, les utilisateurs sont classés [</a:t>
            </a:r>
            <a:r>
              <a:rPr i="1" lang="en" sz="1000"/>
              <a:t> nb membre du groupe est conséquent, solde actuelle est aussi conséquent, le risque souhaité par le groupe est bas, indiquant une envie de stabilité</a:t>
            </a:r>
            <a:r>
              <a:rPr lang="en"/>
              <a:t> ] Idem pour la moyenne</a:t>
            </a:r>
          </a:p>
          <a:p>
            <a:pPr>
              <a:spcBef>
                <a:spcPts val="0"/>
              </a:spcBef>
              <a:buNone/>
            </a:pPr>
            <a:r>
              <a:rPr lang="en">
                <a:solidFill>
                  <a:schemeClr val="dk1"/>
                </a:solidFill>
              </a:rPr>
              <a:t>Jonction entre</a:t>
            </a:r>
            <a:r>
              <a:rPr lang="en"/>
              <a:t> le classement des meilleurs ordres avec le classement des meilleurs utilisateurs.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spcBef>
                <a:spcPts val="0"/>
              </a:spcBef>
              <a:buNone/>
            </a:pPr>
            <a:r>
              <a:rPr lang="en" sz="1200">
                <a:solidFill>
                  <a:schemeClr val="dk1"/>
                </a:solidFill>
              </a:rPr>
              <a:t>Système automatisé non dédié à des établissements financier mais aux personnes qui n’ont pas le temps, l’envie ou les compétences pour investir seul. </a:t>
            </a:r>
          </a:p>
          <a:p>
            <a:pPr lvl="0" algn="just">
              <a:spcBef>
                <a:spcPts val="0"/>
              </a:spcBef>
              <a:buClr>
                <a:schemeClr val="dk1"/>
              </a:buClr>
              <a:buSzPct val="91666"/>
              <a:buFont typeface="Arial"/>
              <a:buNone/>
            </a:pPr>
            <a:r>
              <a:rPr lang="en" sz="1200">
                <a:solidFill>
                  <a:schemeClr val="dk1"/>
                </a:solidFill>
              </a:rPr>
              <a:t>Le système devrait donc avoir une interface graphique pour être clair et simple d’utilisation, les informations disponibles sont restreintes volontairement puisque le public visé n’est pas celui des professionnels et les seuls informations divulguées ont pour rôle de rassuré l’utilisateur. Il nous était impossible de réaliser de vrais achats et ventes donc le système est une simulation d’un système réel, que l’on ne peut pas créer, ayant pour rôle principale de rassurer le client potentiel sur la rentabilité du vrai AFIS.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Font typeface="Arial"/>
              <a:buChar char="●"/>
            </a:pPr>
            <a:r>
              <a:rPr b="1" lang="en">
                <a:solidFill>
                  <a:schemeClr val="dk1"/>
                </a:solidFill>
              </a:rPr>
              <a:t>Site internet : </a:t>
            </a:r>
            <a:r>
              <a:rPr lang="en">
                <a:solidFill>
                  <a:schemeClr val="dk1"/>
                </a:solidFill>
              </a:rPr>
              <a:t>Le site Internet permettra dans un premier temps de télécharger le logiciel AFIS et de créer un compte</a:t>
            </a:r>
          </a:p>
          <a:p>
            <a:pPr indent="-298450" lvl="0" marL="457200" rtl="0">
              <a:lnSpc>
                <a:spcPct val="115000"/>
              </a:lnSpc>
              <a:spcBef>
                <a:spcPts val="0"/>
              </a:spcBef>
              <a:buClr>
                <a:schemeClr val="dk1"/>
              </a:buClr>
              <a:buSzPct val="100000"/>
              <a:buFont typeface="Arial"/>
              <a:buChar char="●"/>
            </a:pPr>
            <a:r>
              <a:rPr b="1" lang="en">
                <a:solidFill>
                  <a:schemeClr val="dk1"/>
                </a:solidFill>
              </a:rPr>
              <a:t>Profil </a:t>
            </a:r>
            <a:r>
              <a:rPr lang="en">
                <a:solidFill>
                  <a:schemeClr val="dk1"/>
                </a:solidFill>
              </a:rPr>
              <a:t>: complétion du profil que le système emploiera permettant de déterminer la stratégie d’investissement. Les informations à compléter vont du revenu stable moyen au montant d'endettement de l’utilisateur</a:t>
            </a:r>
          </a:p>
          <a:p>
            <a:pPr indent="-298450" lvl="0" marL="457200" rtl="0">
              <a:lnSpc>
                <a:spcPct val="115000"/>
              </a:lnSpc>
              <a:spcBef>
                <a:spcPts val="0"/>
              </a:spcBef>
              <a:buClr>
                <a:schemeClr val="dk1"/>
              </a:buClr>
              <a:buSzPct val="100000"/>
              <a:buFont typeface="Arial"/>
              <a:buChar char="●"/>
            </a:pPr>
            <a:r>
              <a:rPr b="1" lang="en">
                <a:solidFill>
                  <a:schemeClr val="dk1"/>
                </a:solidFill>
              </a:rPr>
              <a:t>Info individuel : </a:t>
            </a:r>
            <a:r>
              <a:rPr lang="en">
                <a:solidFill>
                  <a:schemeClr val="dk1"/>
                </a:solidFill>
              </a:rPr>
              <a:t>consultation des actions / options qu’il possède ainsi que leurs valeurs cumulées à la vente et la valeur cash flow </a:t>
            </a:r>
          </a:p>
          <a:p>
            <a:pPr indent="-298450" lvl="0" marL="457200" rtl="0">
              <a:lnSpc>
                <a:spcPct val="115000"/>
              </a:lnSpc>
              <a:spcBef>
                <a:spcPts val="0"/>
              </a:spcBef>
              <a:buClr>
                <a:schemeClr val="dk1"/>
              </a:buClr>
              <a:buSzPct val="100000"/>
              <a:buFont typeface="Arial"/>
              <a:buChar char="●"/>
            </a:pPr>
            <a:r>
              <a:rPr b="1" lang="en">
                <a:solidFill>
                  <a:schemeClr val="dk1"/>
                </a:solidFill>
              </a:rPr>
              <a:t>Info groupe : </a:t>
            </a:r>
            <a:r>
              <a:rPr lang="en">
                <a:solidFill>
                  <a:schemeClr val="dk1"/>
                </a:solidFill>
              </a:rPr>
              <a:t>Cela permet à l’utilisateur de visualiser les actions/options détenues par ses groupes ainsi que la valeur à la vente de ces derniers. Il aura la possibilité de rejoindre un groupe de manière automatique ou manuelle</a:t>
            </a:r>
          </a:p>
          <a:p>
            <a:pPr indent="-298450" lvl="0" marL="457200" rtl="0">
              <a:lnSpc>
                <a:spcPct val="115000"/>
              </a:lnSpc>
              <a:spcBef>
                <a:spcPts val="0"/>
              </a:spcBef>
              <a:buClr>
                <a:schemeClr val="dk1"/>
              </a:buClr>
              <a:buSzPct val="100000"/>
              <a:buFont typeface="Arial"/>
              <a:buChar char="●"/>
            </a:pPr>
            <a:r>
              <a:rPr b="1" lang="en">
                <a:solidFill>
                  <a:schemeClr val="dk1"/>
                </a:solidFill>
              </a:rPr>
              <a:t>Historique : </a:t>
            </a:r>
            <a:r>
              <a:rPr lang="en">
                <a:solidFill>
                  <a:schemeClr val="dk1"/>
                </a:solidFill>
              </a:rPr>
              <a:t>Il sera possible de visualiser les différentes transactions effectuées par le système : ventes ayant créées un bénéfice X, achat d’une action au cours Y,etc…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43.png"/><Relationship Id="rId6" Type="http://schemas.openxmlformats.org/officeDocument/2006/relationships/image" Target="../media/image11.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5" Type="http://schemas.openxmlformats.org/officeDocument/2006/relationships/image" Target="../media/image24.png"/><Relationship Id="rId14" Type="http://schemas.openxmlformats.org/officeDocument/2006/relationships/image" Target="../media/image23.png"/><Relationship Id="rId2" Type="http://schemas.openxmlformats.org/officeDocument/2006/relationships/notesSlide" Target="../notesSlides/notesSlide11.xml"/><Relationship Id="rId12" Type="http://schemas.openxmlformats.org/officeDocument/2006/relationships/image" Target="../media/image33.png"/><Relationship Id="rId13"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5.png"/><Relationship Id="rId10" Type="http://schemas.openxmlformats.org/officeDocument/2006/relationships/image" Target="../media/image18.png"/><Relationship Id="rId3" Type="http://schemas.openxmlformats.org/officeDocument/2006/relationships/image" Target="../media/image09.png"/><Relationship Id="rId11" Type="http://schemas.openxmlformats.org/officeDocument/2006/relationships/image" Target="../media/image19.png"/><Relationship Id="rId9" Type="http://schemas.openxmlformats.org/officeDocument/2006/relationships/image" Target="../media/image17.png"/><Relationship Id="rId6" Type="http://schemas.openxmlformats.org/officeDocument/2006/relationships/image" Target="../media/image20.png"/><Relationship Id="rId5" Type="http://schemas.openxmlformats.org/officeDocument/2006/relationships/image" Target="../media/image14.png"/><Relationship Id="rId8" Type="http://schemas.openxmlformats.org/officeDocument/2006/relationships/image" Target="../media/image16.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25.png"/><Relationship Id="rId6" Type="http://schemas.openxmlformats.org/officeDocument/2006/relationships/image" Target="../media/image39.png"/><Relationship Id="rId5" Type="http://schemas.openxmlformats.org/officeDocument/2006/relationships/image" Target="../media/image41.png"/><Relationship Id="rId7"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5"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03.jpg"/><Relationship Id="rId6" Type="http://schemas.openxmlformats.org/officeDocument/2006/relationships/image" Target="../media/image01.jpg"/><Relationship Id="rId5" Type="http://schemas.openxmlformats.org/officeDocument/2006/relationships/image" Target="../media/image0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12.png"/><Relationship Id="rId6" Type="http://schemas.openxmlformats.org/officeDocument/2006/relationships/image" Target="../media/image07.png"/><Relationship Id="rId5" Type="http://schemas.openxmlformats.org/officeDocument/2006/relationships/image" Target="../media/image06.png"/><Relationship Id="rId8" Type="http://schemas.openxmlformats.org/officeDocument/2006/relationships/image" Target="../media/image13.png"/><Relationship Id="rId7"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193950" y="1249025"/>
            <a:ext cx="8756099" cy="1684199"/>
          </a:xfrm>
          <a:prstGeom prst="rect">
            <a:avLst/>
          </a:prstGeom>
        </p:spPr>
        <p:txBody>
          <a:bodyPr anchorCtr="0" anchor="ctr" bIns="91425" lIns="91425" rIns="91425" tIns="91425">
            <a:noAutofit/>
          </a:bodyPr>
          <a:lstStyle/>
          <a:p>
            <a:pPr rtl="0" algn="ctr">
              <a:spcBef>
                <a:spcPts val="0"/>
              </a:spcBef>
              <a:buNone/>
            </a:pPr>
            <a:r>
              <a:rPr b="0" lang="en" sz="3600">
                <a:solidFill>
                  <a:srgbClr val="FFFFFF"/>
                </a:solidFill>
                <a:latin typeface="Raleway"/>
                <a:ea typeface="Raleway"/>
                <a:cs typeface="Raleway"/>
                <a:sym typeface="Raleway"/>
              </a:rPr>
              <a:t>Automated Financial Investment System</a:t>
            </a:r>
          </a:p>
          <a:p>
            <a:pPr rtl="0" algn="ctr">
              <a:spcBef>
                <a:spcPts val="0"/>
              </a:spcBef>
              <a:buNone/>
            </a:pPr>
            <a:r>
              <a:t/>
            </a:r>
            <a:endParaRPr b="0" sz="3600">
              <a:solidFill>
                <a:srgbClr val="FFFFFF"/>
              </a:solidFill>
              <a:latin typeface="Raleway"/>
              <a:ea typeface="Raleway"/>
              <a:cs typeface="Raleway"/>
              <a:sym typeface="Raleway"/>
            </a:endParaRPr>
          </a:p>
          <a:p>
            <a:pPr algn="ctr">
              <a:spcBef>
                <a:spcPts val="0"/>
              </a:spcBef>
              <a:buNone/>
            </a:pPr>
            <a:r>
              <a:rPr b="0" lang="en" sz="3600">
                <a:solidFill>
                  <a:srgbClr val="FFFFFF"/>
                </a:solidFill>
                <a:latin typeface="Raleway"/>
                <a:ea typeface="Raleway"/>
                <a:cs typeface="Raleway"/>
                <a:sym typeface="Raleway"/>
              </a:rPr>
              <a:t>Projet tuteuré</a:t>
            </a:r>
          </a:p>
        </p:txBody>
      </p:sp>
      <p:sp>
        <p:nvSpPr>
          <p:cNvPr id="41" name="Shape 41"/>
          <p:cNvSpPr txBox="1"/>
          <p:nvPr>
            <p:ph idx="1" type="subTitle"/>
          </p:nvPr>
        </p:nvSpPr>
        <p:spPr>
          <a:xfrm>
            <a:off x="685800" y="3627026"/>
            <a:ext cx="7772400" cy="774300"/>
          </a:xfrm>
          <a:prstGeom prst="rect">
            <a:avLst/>
          </a:prstGeom>
        </p:spPr>
        <p:txBody>
          <a:bodyPr anchorCtr="0" anchor="t" bIns="91425" lIns="91425" rIns="91425" tIns="91425">
            <a:noAutofit/>
          </a:bodyPr>
          <a:lstStyle/>
          <a:p>
            <a:pPr lvl="0" rtl="0">
              <a:spcBef>
                <a:spcPts val="0"/>
              </a:spcBef>
              <a:buClr>
                <a:schemeClr val="dk1"/>
              </a:buClr>
              <a:buSzPct val="84615"/>
              <a:buFont typeface="Arial"/>
              <a:buNone/>
            </a:pPr>
            <a:r>
              <a:rPr b="0" lang="en" sz="1300">
                <a:solidFill>
                  <a:schemeClr val="accent3"/>
                </a:solidFill>
                <a:latin typeface="Raleway"/>
                <a:ea typeface="Raleway"/>
                <a:cs typeface="Raleway"/>
                <a:sym typeface="Raleway"/>
              </a:rPr>
              <a:t>BERVOET Adrien</a:t>
            </a:r>
          </a:p>
          <a:p>
            <a:pPr lvl="0" rtl="0">
              <a:spcBef>
                <a:spcPts val="0"/>
              </a:spcBef>
              <a:buClr>
                <a:schemeClr val="dk1"/>
              </a:buClr>
              <a:buSzPct val="84615"/>
              <a:buFont typeface="Arial"/>
              <a:buNone/>
            </a:pPr>
            <a:r>
              <a:rPr b="0" lang="en" sz="1300">
                <a:solidFill>
                  <a:schemeClr val="accent3"/>
                </a:solidFill>
                <a:latin typeface="Raleway"/>
                <a:ea typeface="Raleway"/>
                <a:cs typeface="Raleway"/>
                <a:sym typeface="Raleway"/>
              </a:rPr>
              <a:t>Carré Ludovic</a:t>
            </a:r>
          </a:p>
          <a:p>
            <a:pPr lvl="0" rtl="0">
              <a:spcBef>
                <a:spcPts val="0"/>
              </a:spcBef>
              <a:buNone/>
            </a:pPr>
            <a:r>
              <a:rPr b="0" lang="en" sz="1300">
                <a:solidFill>
                  <a:schemeClr val="accent3"/>
                </a:solidFill>
                <a:latin typeface="Raleway"/>
                <a:ea typeface="Raleway"/>
                <a:cs typeface="Raleway"/>
                <a:sym typeface="Raleway"/>
              </a:rPr>
              <a:t>DUT Informatique – 2</a:t>
            </a:r>
            <a:r>
              <a:rPr b="0" baseline="30000" lang="en" sz="1300">
                <a:solidFill>
                  <a:schemeClr val="accent3"/>
                </a:solidFill>
                <a:latin typeface="Raleway"/>
                <a:ea typeface="Raleway"/>
                <a:cs typeface="Raleway"/>
                <a:sym typeface="Raleway"/>
              </a:rPr>
              <a:t>nde</a:t>
            </a:r>
            <a:r>
              <a:rPr b="0" lang="en" sz="1300">
                <a:solidFill>
                  <a:schemeClr val="accent3"/>
                </a:solidFill>
                <a:latin typeface="Raleway"/>
                <a:ea typeface="Raleway"/>
                <a:cs typeface="Raleway"/>
                <a:sym typeface="Raleway"/>
              </a:rPr>
              <a:t> année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136" name="Shape 136"/>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Description</a:t>
            </a:r>
          </a:p>
          <a:p>
            <a:pPr lvl="0" rtl="0" algn="r">
              <a:spcBef>
                <a:spcPts val="0"/>
              </a:spcBef>
              <a:buNone/>
            </a:pPr>
            <a:r>
              <a:rPr lang="en" sz="1400">
                <a:latin typeface="Raleway"/>
                <a:ea typeface="Raleway"/>
                <a:cs typeface="Raleway"/>
                <a:sym typeface="Raleway"/>
              </a:rPr>
              <a:t>exigences fonctionnelles ou non</a:t>
            </a:r>
          </a:p>
        </p:txBody>
      </p:sp>
      <p:pic>
        <p:nvPicPr>
          <p:cNvPr id="137" name="Shape 137"/>
          <p:cNvPicPr preferRelativeResize="0"/>
          <p:nvPr/>
        </p:nvPicPr>
        <p:blipFill>
          <a:blip r:embed="rId3">
            <a:alphaModFix/>
          </a:blip>
          <a:stretch>
            <a:fillRect/>
          </a:stretch>
        </p:blipFill>
        <p:spPr>
          <a:xfrm>
            <a:off x="-12" y="1158725"/>
            <a:ext cx="5905525" cy="3984774"/>
          </a:xfrm>
          <a:prstGeom prst="rect">
            <a:avLst/>
          </a:prstGeom>
          <a:noFill/>
          <a:ln>
            <a:noFill/>
          </a:ln>
        </p:spPr>
      </p:pic>
      <p:pic>
        <p:nvPicPr>
          <p:cNvPr id="138" name="Shape 138"/>
          <p:cNvPicPr preferRelativeResize="0"/>
          <p:nvPr/>
        </p:nvPicPr>
        <p:blipFill>
          <a:blip r:embed="rId4">
            <a:alphaModFix/>
          </a:blip>
          <a:stretch>
            <a:fillRect/>
          </a:stretch>
        </p:blipFill>
        <p:spPr>
          <a:xfrm>
            <a:off x="6130325" y="1463100"/>
            <a:ext cx="1148524" cy="1148524"/>
          </a:xfrm>
          <a:prstGeom prst="rect">
            <a:avLst/>
          </a:prstGeom>
          <a:noFill/>
          <a:ln>
            <a:noFill/>
          </a:ln>
        </p:spPr>
      </p:pic>
      <p:pic>
        <p:nvPicPr>
          <p:cNvPr id="139" name="Shape 139"/>
          <p:cNvPicPr preferRelativeResize="0"/>
          <p:nvPr/>
        </p:nvPicPr>
        <p:blipFill>
          <a:blip r:embed="rId5">
            <a:alphaModFix/>
          </a:blip>
          <a:stretch>
            <a:fillRect/>
          </a:stretch>
        </p:blipFill>
        <p:spPr>
          <a:xfrm>
            <a:off x="6214687" y="2677025"/>
            <a:ext cx="979800" cy="979799"/>
          </a:xfrm>
          <a:prstGeom prst="rect">
            <a:avLst/>
          </a:prstGeom>
          <a:noFill/>
          <a:ln>
            <a:noFill/>
          </a:ln>
        </p:spPr>
      </p:pic>
      <p:pic>
        <p:nvPicPr>
          <p:cNvPr id="140" name="Shape 140"/>
          <p:cNvPicPr preferRelativeResize="0"/>
          <p:nvPr/>
        </p:nvPicPr>
        <p:blipFill>
          <a:blip r:embed="rId6">
            <a:alphaModFix/>
          </a:blip>
          <a:stretch>
            <a:fillRect/>
          </a:stretch>
        </p:blipFill>
        <p:spPr>
          <a:xfrm>
            <a:off x="6130337" y="3901698"/>
            <a:ext cx="1148524" cy="1148501"/>
          </a:xfrm>
          <a:prstGeom prst="rect">
            <a:avLst/>
          </a:prstGeom>
          <a:noFill/>
          <a:ln>
            <a:noFill/>
          </a:ln>
        </p:spPr>
      </p:pic>
      <p:sp>
        <p:nvSpPr>
          <p:cNvPr id="141" name="Shape 141"/>
          <p:cNvSpPr txBox="1"/>
          <p:nvPr/>
        </p:nvSpPr>
        <p:spPr>
          <a:xfrm>
            <a:off x="7401300" y="1789450"/>
            <a:ext cx="1742700" cy="362100"/>
          </a:xfrm>
          <a:prstGeom prst="rect">
            <a:avLst/>
          </a:prstGeom>
          <a:noFill/>
          <a:ln>
            <a:noFill/>
          </a:ln>
        </p:spPr>
        <p:txBody>
          <a:bodyPr anchorCtr="0" anchor="ctr" bIns="91425" lIns="91425" rIns="91425" tIns="91425">
            <a:noAutofit/>
          </a:bodyPr>
          <a:lstStyle/>
          <a:p>
            <a:pPr lvl="0" rtl="0">
              <a:spcBef>
                <a:spcPts val="0"/>
              </a:spcBef>
              <a:buNone/>
            </a:pPr>
            <a:r>
              <a:rPr lang="en">
                <a:solidFill>
                  <a:srgbClr val="434343"/>
                </a:solidFill>
                <a:latin typeface="Raleway"/>
                <a:ea typeface="Raleway"/>
                <a:cs typeface="Raleway"/>
                <a:sym typeface="Raleway"/>
              </a:rPr>
              <a:t>Interface simple et ergonomique</a:t>
            </a:r>
          </a:p>
        </p:txBody>
      </p:sp>
      <p:sp>
        <p:nvSpPr>
          <p:cNvPr id="142" name="Shape 142"/>
          <p:cNvSpPr txBox="1"/>
          <p:nvPr/>
        </p:nvSpPr>
        <p:spPr>
          <a:xfrm>
            <a:off x="7401300" y="3042175"/>
            <a:ext cx="1742700" cy="362100"/>
          </a:xfrm>
          <a:prstGeom prst="rect">
            <a:avLst/>
          </a:prstGeom>
          <a:noFill/>
          <a:ln>
            <a:noFill/>
          </a:ln>
        </p:spPr>
        <p:txBody>
          <a:bodyPr anchorCtr="0" anchor="ctr" bIns="91425" lIns="91425" rIns="91425" tIns="91425">
            <a:noAutofit/>
          </a:bodyPr>
          <a:lstStyle/>
          <a:p>
            <a:pPr lvl="0" rtl="0">
              <a:spcBef>
                <a:spcPts val="0"/>
              </a:spcBef>
              <a:buNone/>
            </a:pPr>
            <a:r>
              <a:rPr lang="en">
                <a:solidFill>
                  <a:srgbClr val="434343"/>
                </a:solidFill>
                <a:latin typeface="Raleway"/>
                <a:ea typeface="Raleway"/>
                <a:cs typeface="Raleway"/>
                <a:sym typeface="Raleway"/>
              </a:rPr>
              <a:t>Code en anglais</a:t>
            </a:r>
          </a:p>
        </p:txBody>
      </p:sp>
      <p:sp>
        <p:nvSpPr>
          <p:cNvPr id="143" name="Shape 143"/>
          <p:cNvSpPr txBox="1"/>
          <p:nvPr/>
        </p:nvSpPr>
        <p:spPr>
          <a:xfrm>
            <a:off x="7401300" y="4294900"/>
            <a:ext cx="1742700" cy="362100"/>
          </a:xfrm>
          <a:prstGeom prst="rect">
            <a:avLst/>
          </a:prstGeom>
          <a:noFill/>
          <a:ln>
            <a:noFill/>
          </a:ln>
        </p:spPr>
        <p:txBody>
          <a:bodyPr anchorCtr="0" anchor="ctr" bIns="91425" lIns="91425" rIns="91425" tIns="91425">
            <a:noAutofit/>
          </a:bodyPr>
          <a:lstStyle/>
          <a:p>
            <a:pPr rtl="0">
              <a:spcBef>
                <a:spcPts val="0"/>
              </a:spcBef>
              <a:buNone/>
            </a:pPr>
            <a:r>
              <a:rPr lang="en">
                <a:solidFill>
                  <a:srgbClr val="434343"/>
                </a:solidFill>
                <a:latin typeface="Raleway"/>
                <a:ea typeface="Raleway"/>
                <a:cs typeface="Raleway"/>
                <a:sym typeface="Raleway"/>
              </a:rPr>
              <a:t>Application en </a:t>
            </a:r>
          </a:p>
          <a:p>
            <a:pPr indent="0" lvl="0" marL="0" rtl="0">
              <a:spcBef>
                <a:spcPts val="0"/>
              </a:spcBef>
              <a:buNone/>
            </a:pPr>
            <a:r>
              <a:rPr lang="en">
                <a:solidFill>
                  <a:srgbClr val="434343"/>
                </a:solidFill>
                <a:latin typeface="Raleway"/>
                <a:ea typeface="Raleway"/>
                <a:cs typeface="Raleway"/>
                <a:sym typeface="Raleway"/>
              </a:rPr>
              <a:t>       anglais</a:t>
            </a:r>
          </a:p>
        </p:txBody>
      </p:sp>
      <p:sp>
        <p:nvSpPr>
          <p:cNvPr id="144" name="Shape 144"/>
          <p:cNvSpPr txBox="1"/>
          <p:nvPr/>
        </p:nvSpPr>
        <p:spPr>
          <a:xfrm>
            <a:off x="2532674" y="1101000"/>
            <a:ext cx="1742700" cy="362100"/>
          </a:xfrm>
          <a:prstGeom prst="rect">
            <a:avLst/>
          </a:prstGeom>
          <a:noFill/>
          <a:ln>
            <a:noFill/>
          </a:ln>
        </p:spPr>
        <p:txBody>
          <a:bodyPr anchorCtr="0" anchor="ctr" bIns="91425" lIns="91425" rIns="91425" tIns="91425">
            <a:noAutofit/>
          </a:bodyPr>
          <a:lstStyle/>
          <a:p>
            <a:pPr lvl="0" rtl="0">
              <a:spcBef>
                <a:spcPts val="0"/>
              </a:spcBef>
              <a:buNone/>
            </a:pPr>
            <a:r>
              <a:rPr lang="en">
                <a:solidFill>
                  <a:srgbClr val="434343"/>
                </a:solidFill>
                <a:latin typeface="Raleway"/>
                <a:ea typeface="Raleway"/>
                <a:cs typeface="Raleway"/>
                <a:sym typeface="Raleway"/>
              </a:rPr>
              <a:t>Fonctionnel</a:t>
            </a:r>
          </a:p>
        </p:txBody>
      </p:sp>
      <p:sp>
        <p:nvSpPr>
          <p:cNvPr id="145" name="Shape 145"/>
          <p:cNvSpPr txBox="1"/>
          <p:nvPr/>
        </p:nvSpPr>
        <p:spPr>
          <a:xfrm>
            <a:off x="6680450" y="1128850"/>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Non fonctionnel</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151" name="Shape 151"/>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Description</a:t>
            </a:r>
          </a:p>
          <a:p>
            <a:pPr lvl="0" rtl="0" algn="r">
              <a:spcBef>
                <a:spcPts val="0"/>
              </a:spcBef>
              <a:buNone/>
            </a:pPr>
            <a:r>
              <a:rPr lang="en" sz="1400">
                <a:latin typeface="Raleway"/>
                <a:ea typeface="Raleway"/>
                <a:cs typeface="Raleway"/>
                <a:sym typeface="Raleway"/>
              </a:rPr>
              <a:t>structuration</a:t>
            </a:r>
          </a:p>
        </p:txBody>
      </p:sp>
      <p:pic>
        <p:nvPicPr>
          <p:cNvPr id="152" name="Shape 152"/>
          <p:cNvPicPr preferRelativeResize="0"/>
          <p:nvPr/>
        </p:nvPicPr>
        <p:blipFill>
          <a:blip r:embed="rId3">
            <a:alphaModFix/>
          </a:blip>
          <a:stretch>
            <a:fillRect/>
          </a:stretch>
        </p:blipFill>
        <p:spPr>
          <a:xfrm>
            <a:off x="1188134" y="1577900"/>
            <a:ext cx="2883975" cy="1780374"/>
          </a:xfrm>
          <a:prstGeom prst="rect">
            <a:avLst/>
          </a:prstGeom>
          <a:noFill/>
          <a:ln>
            <a:noFill/>
          </a:ln>
        </p:spPr>
      </p:pic>
      <p:sp>
        <p:nvSpPr>
          <p:cNvPr id="153" name="Shape 153"/>
          <p:cNvSpPr txBox="1"/>
          <p:nvPr/>
        </p:nvSpPr>
        <p:spPr>
          <a:xfrm>
            <a:off x="1445799" y="1215800"/>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Utilisateur</a:t>
            </a:r>
          </a:p>
        </p:txBody>
      </p:sp>
      <p:sp>
        <p:nvSpPr>
          <p:cNvPr id="154" name="Shape 154"/>
          <p:cNvSpPr txBox="1"/>
          <p:nvPr/>
        </p:nvSpPr>
        <p:spPr>
          <a:xfrm>
            <a:off x="6064275" y="1215800"/>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Investissement</a:t>
            </a:r>
          </a:p>
        </p:txBody>
      </p:sp>
      <p:sp>
        <p:nvSpPr>
          <p:cNvPr id="155" name="Shape 155"/>
          <p:cNvSpPr txBox="1"/>
          <p:nvPr/>
        </p:nvSpPr>
        <p:spPr>
          <a:xfrm>
            <a:off x="0" y="2349000"/>
            <a:ext cx="2426399" cy="445499"/>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Création de groupes d’investisseurs</a:t>
            </a:r>
          </a:p>
        </p:txBody>
      </p:sp>
      <p:pic>
        <p:nvPicPr>
          <p:cNvPr id="156" name="Shape 156"/>
          <p:cNvPicPr preferRelativeResize="0"/>
          <p:nvPr/>
        </p:nvPicPr>
        <p:blipFill>
          <a:blip r:embed="rId4">
            <a:alphaModFix/>
          </a:blip>
          <a:stretch>
            <a:fillRect/>
          </a:stretch>
        </p:blipFill>
        <p:spPr>
          <a:xfrm>
            <a:off x="2190175" y="3608550"/>
            <a:ext cx="589349" cy="589349"/>
          </a:xfrm>
          <a:prstGeom prst="rect">
            <a:avLst/>
          </a:prstGeom>
          <a:noFill/>
          <a:ln>
            <a:noFill/>
          </a:ln>
        </p:spPr>
      </p:pic>
      <p:cxnSp>
        <p:nvCxnSpPr>
          <p:cNvPr id="157" name="Shape 157"/>
          <p:cNvCxnSpPr/>
          <p:nvPr/>
        </p:nvCxnSpPr>
        <p:spPr>
          <a:xfrm>
            <a:off x="91850" y="3528500"/>
            <a:ext cx="4186799" cy="0"/>
          </a:xfrm>
          <a:prstGeom prst="straightConnector1">
            <a:avLst/>
          </a:prstGeom>
          <a:noFill/>
          <a:ln cap="flat" w="9525">
            <a:solidFill>
              <a:srgbClr val="434343"/>
            </a:solidFill>
            <a:prstDash val="solid"/>
            <a:round/>
            <a:headEnd len="lg" w="lg" type="none"/>
            <a:tailEnd len="lg" w="lg" type="none"/>
          </a:ln>
        </p:spPr>
      </p:cxnSp>
      <p:pic>
        <p:nvPicPr>
          <p:cNvPr id="158" name="Shape 158"/>
          <p:cNvPicPr preferRelativeResize="0"/>
          <p:nvPr/>
        </p:nvPicPr>
        <p:blipFill>
          <a:blip r:embed="rId4">
            <a:alphaModFix/>
          </a:blip>
          <a:stretch>
            <a:fillRect/>
          </a:stretch>
        </p:blipFill>
        <p:spPr>
          <a:xfrm>
            <a:off x="2190175" y="4409725"/>
            <a:ext cx="589349" cy="589349"/>
          </a:xfrm>
          <a:prstGeom prst="rect">
            <a:avLst/>
          </a:prstGeom>
          <a:noFill/>
          <a:ln>
            <a:noFill/>
          </a:ln>
        </p:spPr>
      </p:pic>
      <p:pic>
        <p:nvPicPr>
          <p:cNvPr id="159" name="Shape 159"/>
          <p:cNvPicPr preferRelativeResize="0"/>
          <p:nvPr/>
        </p:nvPicPr>
        <p:blipFill>
          <a:blip r:embed="rId5">
            <a:alphaModFix/>
          </a:blip>
          <a:stretch>
            <a:fillRect/>
          </a:stretch>
        </p:blipFill>
        <p:spPr>
          <a:xfrm>
            <a:off x="1001075" y="3676662"/>
            <a:ext cx="496099" cy="496099"/>
          </a:xfrm>
          <a:prstGeom prst="rect">
            <a:avLst/>
          </a:prstGeom>
          <a:noFill/>
          <a:ln>
            <a:noFill/>
          </a:ln>
        </p:spPr>
      </p:pic>
      <p:pic>
        <p:nvPicPr>
          <p:cNvPr id="160" name="Shape 160"/>
          <p:cNvPicPr preferRelativeResize="0"/>
          <p:nvPr/>
        </p:nvPicPr>
        <p:blipFill>
          <a:blip r:embed="rId6">
            <a:alphaModFix/>
          </a:blip>
          <a:stretch>
            <a:fillRect/>
          </a:stretch>
        </p:blipFill>
        <p:spPr>
          <a:xfrm>
            <a:off x="868048" y="4320934"/>
            <a:ext cx="690300" cy="690331"/>
          </a:xfrm>
          <a:prstGeom prst="rect">
            <a:avLst/>
          </a:prstGeom>
          <a:noFill/>
          <a:ln>
            <a:noFill/>
          </a:ln>
        </p:spPr>
      </p:pic>
      <p:sp>
        <p:nvSpPr>
          <p:cNvPr id="161" name="Shape 161"/>
          <p:cNvSpPr/>
          <p:nvPr/>
        </p:nvSpPr>
        <p:spPr>
          <a:xfrm>
            <a:off x="1595562" y="3863512"/>
            <a:ext cx="496199" cy="12240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62" name="Shape 162"/>
          <p:cNvSpPr/>
          <p:nvPr/>
        </p:nvSpPr>
        <p:spPr>
          <a:xfrm>
            <a:off x="1595562" y="4643200"/>
            <a:ext cx="496199" cy="12240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pic>
        <p:nvPicPr>
          <p:cNvPr id="163" name="Shape 163"/>
          <p:cNvPicPr preferRelativeResize="0"/>
          <p:nvPr/>
        </p:nvPicPr>
        <p:blipFill>
          <a:blip r:embed="rId7">
            <a:alphaModFix/>
          </a:blip>
          <a:stretch>
            <a:fillRect/>
          </a:stretch>
        </p:blipFill>
        <p:spPr>
          <a:xfrm>
            <a:off x="3533525" y="4359250"/>
            <a:ext cx="690300" cy="690300"/>
          </a:xfrm>
          <a:prstGeom prst="rect">
            <a:avLst/>
          </a:prstGeom>
          <a:noFill/>
          <a:ln>
            <a:noFill/>
          </a:ln>
        </p:spPr>
      </p:pic>
      <p:pic>
        <p:nvPicPr>
          <p:cNvPr id="164" name="Shape 164"/>
          <p:cNvPicPr preferRelativeResize="0"/>
          <p:nvPr/>
        </p:nvPicPr>
        <p:blipFill>
          <a:blip r:embed="rId8">
            <a:alphaModFix/>
          </a:blip>
          <a:stretch>
            <a:fillRect/>
          </a:stretch>
        </p:blipFill>
        <p:spPr>
          <a:xfrm>
            <a:off x="3597700" y="3628875"/>
            <a:ext cx="548700" cy="548700"/>
          </a:xfrm>
          <a:prstGeom prst="rect">
            <a:avLst/>
          </a:prstGeom>
          <a:noFill/>
          <a:ln>
            <a:noFill/>
          </a:ln>
        </p:spPr>
      </p:pic>
      <p:sp>
        <p:nvSpPr>
          <p:cNvPr id="165" name="Shape 165"/>
          <p:cNvSpPr/>
          <p:nvPr/>
        </p:nvSpPr>
        <p:spPr>
          <a:xfrm>
            <a:off x="2877912" y="3863512"/>
            <a:ext cx="496199" cy="12240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66" name="Shape 166"/>
          <p:cNvSpPr/>
          <p:nvPr/>
        </p:nvSpPr>
        <p:spPr>
          <a:xfrm>
            <a:off x="2885750" y="4643200"/>
            <a:ext cx="496199" cy="12240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pic>
        <p:nvPicPr>
          <p:cNvPr id="167" name="Shape 167"/>
          <p:cNvPicPr preferRelativeResize="0"/>
          <p:nvPr/>
        </p:nvPicPr>
        <p:blipFill>
          <a:blip r:embed="rId9">
            <a:alphaModFix/>
          </a:blip>
          <a:stretch>
            <a:fillRect/>
          </a:stretch>
        </p:blipFill>
        <p:spPr>
          <a:xfrm>
            <a:off x="8134177" y="2019100"/>
            <a:ext cx="690300" cy="690300"/>
          </a:xfrm>
          <a:prstGeom prst="rect">
            <a:avLst/>
          </a:prstGeom>
          <a:noFill/>
          <a:ln>
            <a:noFill/>
          </a:ln>
        </p:spPr>
      </p:pic>
      <p:pic>
        <p:nvPicPr>
          <p:cNvPr id="168" name="Shape 168"/>
          <p:cNvPicPr preferRelativeResize="0"/>
          <p:nvPr/>
        </p:nvPicPr>
        <p:blipFill>
          <a:blip r:embed="rId10">
            <a:alphaModFix/>
          </a:blip>
          <a:stretch>
            <a:fillRect/>
          </a:stretch>
        </p:blipFill>
        <p:spPr>
          <a:xfrm>
            <a:off x="6405050" y="1864062"/>
            <a:ext cx="445500" cy="445500"/>
          </a:xfrm>
          <a:prstGeom prst="rect">
            <a:avLst/>
          </a:prstGeom>
          <a:noFill/>
          <a:ln>
            <a:noFill/>
          </a:ln>
        </p:spPr>
      </p:pic>
      <p:pic>
        <p:nvPicPr>
          <p:cNvPr id="169" name="Shape 169"/>
          <p:cNvPicPr preferRelativeResize="0"/>
          <p:nvPr/>
        </p:nvPicPr>
        <p:blipFill>
          <a:blip r:embed="rId11">
            <a:alphaModFix/>
          </a:blip>
          <a:stretch>
            <a:fillRect/>
          </a:stretch>
        </p:blipFill>
        <p:spPr>
          <a:xfrm>
            <a:off x="7074600" y="1890025"/>
            <a:ext cx="393600" cy="393600"/>
          </a:xfrm>
          <a:prstGeom prst="rect">
            <a:avLst/>
          </a:prstGeom>
          <a:noFill/>
          <a:ln>
            <a:noFill/>
          </a:ln>
        </p:spPr>
      </p:pic>
      <p:pic>
        <p:nvPicPr>
          <p:cNvPr id="170" name="Shape 170"/>
          <p:cNvPicPr preferRelativeResize="0"/>
          <p:nvPr/>
        </p:nvPicPr>
        <p:blipFill>
          <a:blip r:embed="rId12">
            <a:alphaModFix/>
          </a:blip>
          <a:stretch>
            <a:fillRect/>
          </a:stretch>
        </p:blipFill>
        <p:spPr>
          <a:xfrm>
            <a:off x="5046775" y="2160700"/>
            <a:ext cx="548700" cy="548700"/>
          </a:xfrm>
          <a:prstGeom prst="rect">
            <a:avLst/>
          </a:prstGeom>
          <a:noFill/>
          <a:ln>
            <a:noFill/>
          </a:ln>
        </p:spPr>
      </p:pic>
      <p:pic>
        <p:nvPicPr>
          <p:cNvPr id="171" name="Shape 171"/>
          <p:cNvPicPr preferRelativeResize="0"/>
          <p:nvPr/>
        </p:nvPicPr>
        <p:blipFill>
          <a:blip r:embed="rId13">
            <a:alphaModFix/>
          </a:blip>
          <a:stretch>
            <a:fillRect/>
          </a:stretch>
        </p:blipFill>
        <p:spPr>
          <a:xfrm>
            <a:off x="6687575" y="2323710"/>
            <a:ext cx="496099" cy="496078"/>
          </a:xfrm>
          <a:prstGeom prst="rect">
            <a:avLst/>
          </a:prstGeom>
          <a:noFill/>
          <a:ln>
            <a:noFill/>
          </a:ln>
        </p:spPr>
      </p:pic>
      <p:sp>
        <p:nvSpPr>
          <p:cNvPr id="172" name="Shape 172"/>
          <p:cNvSpPr/>
          <p:nvPr/>
        </p:nvSpPr>
        <p:spPr>
          <a:xfrm>
            <a:off x="5641912" y="2373850"/>
            <a:ext cx="496199" cy="12240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73" name="Shape 173"/>
          <p:cNvSpPr/>
          <p:nvPr/>
        </p:nvSpPr>
        <p:spPr>
          <a:xfrm>
            <a:off x="7585362" y="2373850"/>
            <a:ext cx="496199" cy="12240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74" name="Shape 174"/>
          <p:cNvSpPr txBox="1"/>
          <p:nvPr/>
        </p:nvSpPr>
        <p:spPr>
          <a:xfrm>
            <a:off x="6328500" y="1568662"/>
            <a:ext cx="1139700" cy="362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434343"/>
                </a:solidFill>
                <a:latin typeface="Raleway"/>
                <a:ea typeface="Raleway"/>
                <a:cs typeface="Raleway"/>
                <a:sym typeface="Raleway"/>
              </a:rPr>
              <a:t>Avant : database</a:t>
            </a:r>
          </a:p>
        </p:txBody>
      </p:sp>
      <p:sp>
        <p:nvSpPr>
          <p:cNvPr id="175" name="Shape 175"/>
          <p:cNvSpPr txBox="1"/>
          <p:nvPr/>
        </p:nvSpPr>
        <p:spPr>
          <a:xfrm>
            <a:off x="5987775" y="2740925"/>
            <a:ext cx="1895700" cy="362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434343"/>
                </a:solidFill>
                <a:latin typeface="Raleway"/>
                <a:ea typeface="Raleway"/>
                <a:cs typeface="Raleway"/>
                <a:sym typeface="Raleway"/>
              </a:rPr>
              <a:t>Après : shared memory</a:t>
            </a:r>
          </a:p>
        </p:txBody>
      </p:sp>
      <p:cxnSp>
        <p:nvCxnSpPr>
          <p:cNvPr id="176" name="Shape 176"/>
          <p:cNvCxnSpPr/>
          <p:nvPr/>
        </p:nvCxnSpPr>
        <p:spPr>
          <a:xfrm>
            <a:off x="4842225" y="3145100"/>
            <a:ext cx="4186799" cy="0"/>
          </a:xfrm>
          <a:prstGeom prst="straightConnector1">
            <a:avLst/>
          </a:prstGeom>
          <a:noFill/>
          <a:ln cap="flat" w="9525">
            <a:solidFill>
              <a:srgbClr val="434343"/>
            </a:solidFill>
            <a:prstDash val="solid"/>
            <a:round/>
            <a:headEnd len="lg" w="lg" type="none"/>
            <a:tailEnd len="lg" w="lg" type="none"/>
          </a:ln>
        </p:spPr>
      </p:cxnSp>
      <p:pic>
        <p:nvPicPr>
          <p:cNvPr id="177" name="Shape 177"/>
          <p:cNvPicPr preferRelativeResize="0"/>
          <p:nvPr/>
        </p:nvPicPr>
        <p:blipFill>
          <a:blip r:embed="rId10">
            <a:alphaModFix/>
          </a:blip>
          <a:stretch>
            <a:fillRect/>
          </a:stretch>
        </p:blipFill>
        <p:spPr>
          <a:xfrm>
            <a:off x="6049925" y="3497152"/>
            <a:ext cx="548700" cy="548700"/>
          </a:xfrm>
          <a:prstGeom prst="rect">
            <a:avLst/>
          </a:prstGeom>
          <a:noFill/>
          <a:ln>
            <a:noFill/>
          </a:ln>
        </p:spPr>
      </p:pic>
      <p:pic>
        <p:nvPicPr>
          <p:cNvPr id="178" name="Shape 178"/>
          <p:cNvPicPr preferRelativeResize="0"/>
          <p:nvPr/>
        </p:nvPicPr>
        <p:blipFill>
          <a:blip r:embed="rId14">
            <a:alphaModFix/>
          </a:blip>
          <a:stretch>
            <a:fillRect/>
          </a:stretch>
        </p:blipFill>
        <p:spPr>
          <a:xfrm>
            <a:off x="5168325" y="3941512"/>
            <a:ext cx="393600" cy="393600"/>
          </a:xfrm>
          <a:prstGeom prst="rect">
            <a:avLst/>
          </a:prstGeom>
          <a:noFill/>
          <a:ln>
            <a:noFill/>
          </a:ln>
        </p:spPr>
      </p:pic>
      <p:pic>
        <p:nvPicPr>
          <p:cNvPr id="179" name="Shape 179"/>
          <p:cNvPicPr preferRelativeResize="0"/>
          <p:nvPr/>
        </p:nvPicPr>
        <p:blipFill>
          <a:blip r:embed="rId10">
            <a:alphaModFix amt="29000"/>
          </a:blip>
          <a:stretch>
            <a:fillRect/>
          </a:stretch>
        </p:blipFill>
        <p:spPr>
          <a:xfrm>
            <a:off x="6693525" y="3497152"/>
            <a:ext cx="548700" cy="548700"/>
          </a:xfrm>
          <a:prstGeom prst="rect">
            <a:avLst/>
          </a:prstGeom>
          <a:noFill/>
          <a:ln>
            <a:noFill/>
          </a:ln>
        </p:spPr>
      </p:pic>
      <p:pic>
        <p:nvPicPr>
          <p:cNvPr id="180" name="Shape 180"/>
          <p:cNvPicPr preferRelativeResize="0"/>
          <p:nvPr/>
        </p:nvPicPr>
        <p:blipFill>
          <a:blip r:embed="rId15">
            <a:alphaModFix/>
          </a:blip>
          <a:stretch>
            <a:fillRect/>
          </a:stretch>
        </p:blipFill>
        <p:spPr>
          <a:xfrm>
            <a:off x="6398937" y="4283700"/>
            <a:ext cx="496099" cy="496099"/>
          </a:xfrm>
          <a:prstGeom prst="rect">
            <a:avLst/>
          </a:prstGeom>
          <a:noFill/>
          <a:ln>
            <a:noFill/>
          </a:ln>
        </p:spPr>
      </p:pic>
      <p:pic>
        <p:nvPicPr>
          <p:cNvPr id="181" name="Shape 181"/>
          <p:cNvPicPr preferRelativeResize="0"/>
          <p:nvPr/>
        </p:nvPicPr>
        <p:blipFill>
          <a:blip r:embed="rId14">
            <a:alphaModFix/>
          </a:blip>
          <a:stretch>
            <a:fillRect/>
          </a:stretch>
        </p:blipFill>
        <p:spPr>
          <a:xfrm>
            <a:off x="7720650" y="3368950"/>
            <a:ext cx="393600" cy="393600"/>
          </a:xfrm>
          <a:prstGeom prst="rect">
            <a:avLst/>
          </a:prstGeom>
          <a:noFill/>
          <a:ln>
            <a:noFill/>
          </a:ln>
        </p:spPr>
      </p:pic>
      <p:pic>
        <p:nvPicPr>
          <p:cNvPr id="182" name="Shape 182"/>
          <p:cNvPicPr preferRelativeResize="0"/>
          <p:nvPr/>
        </p:nvPicPr>
        <p:blipFill>
          <a:blip r:embed="rId14">
            <a:alphaModFix amt="33000"/>
          </a:blip>
          <a:stretch>
            <a:fillRect/>
          </a:stretch>
        </p:blipFill>
        <p:spPr>
          <a:xfrm>
            <a:off x="7720650" y="3804800"/>
            <a:ext cx="393600" cy="393600"/>
          </a:xfrm>
          <a:prstGeom prst="rect">
            <a:avLst/>
          </a:prstGeom>
          <a:noFill/>
          <a:ln>
            <a:noFill/>
          </a:ln>
        </p:spPr>
      </p:pic>
      <p:pic>
        <p:nvPicPr>
          <p:cNvPr id="183" name="Shape 183"/>
          <p:cNvPicPr preferRelativeResize="0"/>
          <p:nvPr/>
        </p:nvPicPr>
        <p:blipFill>
          <a:blip r:embed="rId14">
            <a:alphaModFix/>
          </a:blip>
          <a:stretch>
            <a:fillRect/>
          </a:stretch>
        </p:blipFill>
        <p:spPr>
          <a:xfrm>
            <a:off x="7720650" y="4381575"/>
            <a:ext cx="393600" cy="393600"/>
          </a:xfrm>
          <a:prstGeom prst="rect">
            <a:avLst/>
          </a:prstGeom>
          <a:noFill/>
          <a:ln>
            <a:noFill/>
          </a:ln>
        </p:spPr>
      </p:pic>
      <p:pic>
        <p:nvPicPr>
          <p:cNvPr id="184" name="Shape 184"/>
          <p:cNvPicPr preferRelativeResize="0"/>
          <p:nvPr/>
        </p:nvPicPr>
        <p:blipFill>
          <a:blip r:embed="rId14">
            <a:alphaModFix/>
          </a:blip>
          <a:stretch>
            <a:fillRect/>
          </a:stretch>
        </p:blipFill>
        <p:spPr>
          <a:xfrm>
            <a:off x="8309325" y="4381575"/>
            <a:ext cx="393600" cy="393600"/>
          </a:xfrm>
          <a:prstGeom prst="rect">
            <a:avLst/>
          </a:prstGeom>
          <a:noFill/>
          <a:ln>
            <a:noFill/>
          </a:ln>
        </p:spPr>
      </p:pic>
      <p:pic>
        <p:nvPicPr>
          <p:cNvPr id="185" name="Shape 185"/>
          <p:cNvPicPr preferRelativeResize="0"/>
          <p:nvPr/>
        </p:nvPicPr>
        <p:blipFill>
          <a:blip r:embed="rId14">
            <a:alphaModFix/>
          </a:blip>
          <a:stretch>
            <a:fillRect/>
          </a:stretch>
        </p:blipFill>
        <p:spPr>
          <a:xfrm>
            <a:off x="8242250" y="3292200"/>
            <a:ext cx="199075" cy="199075"/>
          </a:xfrm>
          <a:prstGeom prst="rect">
            <a:avLst/>
          </a:prstGeom>
          <a:noFill/>
          <a:ln>
            <a:noFill/>
          </a:ln>
        </p:spPr>
      </p:pic>
      <p:pic>
        <p:nvPicPr>
          <p:cNvPr id="186" name="Shape 186"/>
          <p:cNvPicPr preferRelativeResize="0"/>
          <p:nvPr/>
        </p:nvPicPr>
        <p:blipFill>
          <a:blip r:embed="rId14">
            <a:alphaModFix amt="33000"/>
          </a:blip>
          <a:stretch>
            <a:fillRect/>
          </a:stretch>
        </p:blipFill>
        <p:spPr>
          <a:xfrm>
            <a:off x="8242250" y="3543575"/>
            <a:ext cx="199075" cy="199075"/>
          </a:xfrm>
          <a:prstGeom prst="rect">
            <a:avLst/>
          </a:prstGeom>
          <a:noFill/>
          <a:ln>
            <a:noFill/>
          </a:ln>
        </p:spPr>
      </p:pic>
      <p:pic>
        <p:nvPicPr>
          <p:cNvPr id="187" name="Shape 187"/>
          <p:cNvPicPr preferRelativeResize="0"/>
          <p:nvPr/>
        </p:nvPicPr>
        <p:blipFill>
          <a:blip r:embed="rId14">
            <a:alphaModFix amt="33000"/>
          </a:blip>
          <a:stretch>
            <a:fillRect/>
          </a:stretch>
        </p:blipFill>
        <p:spPr>
          <a:xfrm>
            <a:off x="8242250" y="3791175"/>
            <a:ext cx="199075" cy="199075"/>
          </a:xfrm>
          <a:prstGeom prst="rect">
            <a:avLst/>
          </a:prstGeom>
          <a:noFill/>
          <a:ln>
            <a:noFill/>
          </a:ln>
        </p:spPr>
      </p:pic>
      <p:pic>
        <p:nvPicPr>
          <p:cNvPr id="188" name="Shape 188"/>
          <p:cNvPicPr preferRelativeResize="0"/>
          <p:nvPr/>
        </p:nvPicPr>
        <p:blipFill>
          <a:blip r:embed="rId14">
            <a:alphaModFix amt="33000"/>
          </a:blip>
          <a:stretch>
            <a:fillRect/>
          </a:stretch>
        </p:blipFill>
        <p:spPr>
          <a:xfrm>
            <a:off x="8242250" y="4038775"/>
            <a:ext cx="199075" cy="199075"/>
          </a:xfrm>
          <a:prstGeom prst="rect">
            <a:avLst/>
          </a:prstGeom>
          <a:noFill/>
          <a:ln>
            <a:noFill/>
          </a:ln>
        </p:spPr>
      </p:pic>
      <p:sp>
        <p:nvSpPr>
          <p:cNvPr id="189" name="Shape 189"/>
          <p:cNvSpPr/>
          <p:nvPr/>
        </p:nvSpPr>
        <p:spPr>
          <a:xfrm rot="-1578691">
            <a:off x="5578513" y="3853522"/>
            <a:ext cx="454820" cy="7701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0" name="Shape 190"/>
          <p:cNvSpPr/>
          <p:nvPr/>
        </p:nvSpPr>
        <p:spPr>
          <a:xfrm rot="1244507">
            <a:off x="5578489" y="4361758"/>
            <a:ext cx="454882" cy="77001"/>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1" name="Shape 191"/>
          <p:cNvSpPr/>
          <p:nvPr/>
        </p:nvSpPr>
        <p:spPr>
          <a:xfrm rot="-1578691">
            <a:off x="7272301" y="3588072"/>
            <a:ext cx="454820" cy="7701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2" name="Shape 192"/>
          <p:cNvSpPr/>
          <p:nvPr/>
        </p:nvSpPr>
        <p:spPr>
          <a:xfrm rot="1244507">
            <a:off x="7272264" y="3928058"/>
            <a:ext cx="454882" cy="77001"/>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3" name="Shape 193"/>
          <p:cNvSpPr/>
          <p:nvPr/>
        </p:nvSpPr>
        <p:spPr>
          <a:xfrm rot="-2267">
            <a:off x="7261689" y="4531700"/>
            <a:ext cx="454800" cy="77099"/>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4" name="Shape 194"/>
          <p:cNvSpPr/>
          <p:nvPr/>
        </p:nvSpPr>
        <p:spPr>
          <a:xfrm rot="-4413">
            <a:off x="8013470" y="4589951"/>
            <a:ext cx="233700" cy="5130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5" name="Shape 195"/>
          <p:cNvSpPr/>
          <p:nvPr/>
        </p:nvSpPr>
        <p:spPr>
          <a:xfrm rot="-1816180">
            <a:off x="8058636" y="3424488"/>
            <a:ext cx="186878" cy="3792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6" name="Shape 196"/>
          <p:cNvSpPr/>
          <p:nvPr/>
        </p:nvSpPr>
        <p:spPr>
          <a:xfrm rot="-1816180">
            <a:off x="8079061" y="3871750"/>
            <a:ext cx="186878" cy="37920"/>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7" name="Shape 197"/>
          <p:cNvSpPr/>
          <p:nvPr/>
        </p:nvSpPr>
        <p:spPr>
          <a:xfrm rot="1024136">
            <a:off x="8058555" y="3593389"/>
            <a:ext cx="187038" cy="37959"/>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8" name="Shape 198"/>
          <p:cNvSpPr/>
          <p:nvPr/>
        </p:nvSpPr>
        <p:spPr>
          <a:xfrm rot="1024136">
            <a:off x="8058555" y="4053077"/>
            <a:ext cx="187038" cy="37959"/>
          </a:xfrm>
          <a:prstGeom prst="rightArrow">
            <a:avLst>
              <a:gd fmla="val 24468" name="adj1"/>
              <a:gd fmla="val 50000"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199" name="Shape 199"/>
          <p:cNvSpPr txBox="1"/>
          <p:nvPr/>
        </p:nvSpPr>
        <p:spPr>
          <a:xfrm>
            <a:off x="5987775" y="3208925"/>
            <a:ext cx="1362599" cy="362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434343"/>
                </a:solidFill>
                <a:latin typeface="Raleway"/>
                <a:ea typeface="Raleway"/>
                <a:cs typeface="Raleway"/>
                <a:sym typeface="Raleway"/>
              </a:rPr>
              <a:t>Avant : simulation</a:t>
            </a:r>
          </a:p>
        </p:txBody>
      </p:sp>
      <p:sp>
        <p:nvSpPr>
          <p:cNvPr id="200" name="Shape 200"/>
          <p:cNvSpPr txBox="1"/>
          <p:nvPr/>
        </p:nvSpPr>
        <p:spPr>
          <a:xfrm>
            <a:off x="5721225" y="4712300"/>
            <a:ext cx="1895700" cy="362100"/>
          </a:xfrm>
          <a:prstGeom prst="rect">
            <a:avLst/>
          </a:prstGeom>
          <a:noFill/>
          <a:ln>
            <a:noFill/>
          </a:ln>
        </p:spPr>
        <p:txBody>
          <a:bodyPr anchorCtr="0" anchor="b" bIns="91425" lIns="91425" rIns="91425" tIns="91425">
            <a:noAutofit/>
          </a:bodyPr>
          <a:lstStyle/>
          <a:p>
            <a:pPr lvl="0" rtl="0" algn="ctr">
              <a:spcBef>
                <a:spcPts val="0"/>
              </a:spcBef>
              <a:buNone/>
            </a:pPr>
            <a:r>
              <a:rPr lang="en" sz="1000">
                <a:solidFill>
                  <a:srgbClr val="434343"/>
                </a:solidFill>
                <a:latin typeface="Raleway"/>
                <a:ea typeface="Raleway"/>
                <a:cs typeface="Raleway"/>
                <a:sym typeface="Raleway"/>
              </a:rPr>
              <a:t>Après : identification</a:t>
            </a:r>
          </a:p>
        </p:txBody>
      </p:sp>
      <p:sp>
        <p:nvSpPr>
          <p:cNvPr id="201" name="Shape 201"/>
          <p:cNvSpPr txBox="1"/>
          <p:nvPr/>
        </p:nvSpPr>
        <p:spPr>
          <a:xfrm>
            <a:off x="0" y="3785500"/>
            <a:ext cx="944999" cy="362100"/>
          </a:xfrm>
          <a:prstGeom prst="rect">
            <a:avLst/>
          </a:prstGeom>
          <a:noFill/>
          <a:ln>
            <a:noFill/>
          </a:ln>
        </p:spPr>
        <p:txBody>
          <a:bodyPr anchorCtr="0" anchor="ctr" bIns="91425" lIns="91425" rIns="91425" tIns="91425">
            <a:noAutofit/>
          </a:bodyPr>
          <a:lstStyle/>
          <a:p>
            <a:pPr rtl="0" algn="ctr">
              <a:spcBef>
                <a:spcPts val="0"/>
              </a:spcBef>
              <a:buNone/>
            </a:pPr>
            <a:r>
              <a:rPr lang="en" sz="1000">
                <a:solidFill>
                  <a:srgbClr val="434343"/>
                </a:solidFill>
                <a:latin typeface="Raleway"/>
                <a:ea typeface="Raleway"/>
                <a:cs typeface="Raleway"/>
                <a:sym typeface="Raleway"/>
              </a:rPr>
              <a:t>Avant</a:t>
            </a:r>
          </a:p>
          <a:p>
            <a:pPr lvl="0" rtl="0" algn="ctr">
              <a:spcBef>
                <a:spcPts val="0"/>
              </a:spcBef>
              <a:buNone/>
            </a:pPr>
            <a:r>
              <a:rPr lang="en" sz="1000">
                <a:solidFill>
                  <a:srgbClr val="434343"/>
                </a:solidFill>
                <a:latin typeface="Raleway"/>
                <a:ea typeface="Raleway"/>
                <a:cs typeface="Raleway"/>
                <a:sym typeface="Raleway"/>
              </a:rPr>
              <a:t>un pour tous</a:t>
            </a:r>
          </a:p>
        </p:txBody>
      </p:sp>
      <p:sp>
        <p:nvSpPr>
          <p:cNvPr id="202" name="Shape 202"/>
          <p:cNvSpPr txBox="1"/>
          <p:nvPr/>
        </p:nvSpPr>
        <p:spPr>
          <a:xfrm>
            <a:off x="0" y="4523350"/>
            <a:ext cx="944999" cy="362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434343"/>
                </a:solidFill>
                <a:latin typeface="Raleway"/>
                <a:ea typeface="Raleway"/>
                <a:cs typeface="Raleway"/>
                <a:sym typeface="Raleway"/>
              </a:rPr>
              <a:t>Après</a:t>
            </a:r>
          </a:p>
          <a:p>
            <a:pPr lvl="0" rtl="0" algn="ctr">
              <a:spcBef>
                <a:spcPts val="0"/>
              </a:spcBef>
              <a:buNone/>
            </a:pPr>
            <a:r>
              <a:rPr lang="en" sz="1000">
                <a:solidFill>
                  <a:srgbClr val="434343"/>
                </a:solidFill>
                <a:latin typeface="Raleway"/>
                <a:ea typeface="Raleway"/>
                <a:cs typeface="Raleway"/>
                <a:sym typeface="Raleway"/>
              </a:rPr>
              <a:t>un chacun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nvSpPr>
        <p:spPr>
          <a:xfrm>
            <a:off x="0" y="0"/>
            <a:ext cx="3394800" cy="4406399"/>
          </a:xfrm>
          <a:prstGeom prst="rect">
            <a:avLst/>
          </a:prstGeom>
          <a:noFill/>
          <a:ln>
            <a:noFill/>
          </a:ln>
        </p:spPr>
        <p:txBody>
          <a:bodyPr anchorCtr="0" anchor="ctr" bIns="91425" lIns="91425" rIns="91425" tIns="91425">
            <a:noAutofit/>
          </a:bodyPr>
          <a:lstStyle/>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Introduction</a:t>
            </a:r>
          </a:p>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Lexique</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Description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Générale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Point de vue utilisateur</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Exigences fonctionnelles ou non</a:t>
            </a:r>
          </a:p>
          <a:p>
            <a:pPr indent="-292100" lvl="1" marL="914400" rtl="0">
              <a:lnSpc>
                <a:spcPct val="15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Structurations</a:t>
            </a:r>
          </a:p>
          <a:p>
            <a:pPr indent="-279400" lvl="2" marL="1371600" rtl="0">
              <a:lnSpc>
                <a:spcPct val="115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Utilisateurs</a:t>
            </a:r>
          </a:p>
          <a:p>
            <a:pPr indent="-279400" lvl="2" marL="1371600" rtl="0">
              <a:lnSpc>
                <a:spcPct val="200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Investissements</a:t>
            </a:r>
          </a:p>
          <a:p>
            <a:pPr indent="-304800" lvl="0" marL="457200" rtl="0">
              <a:lnSpc>
                <a:spcPct val="115000"/>
              </a:lnSpc>
              <a:spcBef>
                <a:spcPts val="0"/>
              </a:spcBef>
              <a:spcAft>
                <a:spcPts val="800"/>
              </a:spcAft>
              <a:buClr>
                <a:srgbClr val="FFFFFF"/>
              </a:buClr>
              <a:buSzPct val="100000"/>
              <a:buFont typeface="Raleway"/>
              <a:buAutoNum type="arabicPeriod"/>
            </a:pPr>
            <a:r>
              <a:rPr b="1" lang="en" sz="1200">
                <a:solidFill>
                  <a:srgbClr val="FFFFFF"/>
                </a:solidFill>
                <a:latin typeface="Raleway"/>
                <a:ea typeface="Raleway"/>
                <a:cs typeface="Raleway"/>
                <a:sym typeface="Raleway"/>
              </a:rPr>
              <a:t>Réalisation et conception</a:t>
            </a:r>
          </a:p>
          <a:p>
            <a:pPr indent="-292100" lvl="1" marL="914400" rtl="0">
              <a:lnSpc>
                <a:spcPct val="115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Obtention des données</a:t>
            </a:r>
          </a:p>
          <a:p>
            <a:pPr indent="-292100" lvl="1" marL="914400" rtl="0">
              <a:lnSpc>
                <a:spcPct val="115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Interface</a:t>
            </a:r>
          </a:p>
          <a:p>
            <a:pPr indent="-292100" lvl="1" marL="914400" rtl="0">
              <a:lnSpc>
                <a:spcPct val="115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Schéma financier théorique</a:t>
            </a:r>
          </a:p>
          <a:p>
            <a:pPr indent="-292100" lvl="1" marL="914400" rtl="0">
              <a:lnSpc>
                <a:spcPct val="200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Schéma financier final</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Bilan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Organisation</a:t>
            </a:r>
          </a:p>
          <a:p>
            <a:pPr indent="-292100" lvl="1" marL="914400" rtl="0">
              <a:lnSpc>
                <a:spcPct val="1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Finalisation</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Impressions</a:t>
            </a:r>
            <a:r>
              <a:rPr lang="en" sz="1200">
                <a:solidFill>
                  <a:srgbClr val="B7B7B7"/>
                </a:solidFill>
                <a:latin typeface="Raleway"/>
                <a:ea typeface="Raleway"/>
                <a:cs typeface="Raleway"/>
                <a:sym typeface="Raleway"/>
              </a:rPr>
              <a:t> </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Conclusion</a:t>
            </a:r>
          </a:p>
        </p:txBody>
      </p:sp>
      <p:sp>
        <p:nvSpPr>
          <p:cNvPr id="208" name="Shape 208"/>
          <p:cNvSpPr txBox="1"/>
          <p:nvPr>
            <p:ph idx="1" type="body"/>
          </p:nvPr>
        </p:nvSpPr>
        <p:spPr>
          <a:xfrm>
            <a:off x="457200" y="4509434"/>
            <a:ext cx="8229600" cy="519599"/>
          </a:xfrm>
          <a:prstGeom prst="rect">
            <a:avLst/>
          </a:prstGeom>
        </p:spPr>
        <p:txBody>
          <a:bodyPr anchorCtr="0" anchor="ctr" bIns="91425" lIns="91425" rIns="91425" tIns="91425">
            <a:noAutofit/>
          </a:bodyPr>
          <a:lstStyle/>
          <a:p>
            <a:pPr lvl="0" rtl="0" algn="ctr">
              <a:spcBef>
                <a:spcPts val="0"/>
              </a:spcBef>
              <a:buNone/>
            </a:pPr>
            <a:r>
              <a:rPr b="1" lang="en" sz="3000">
                <a:latin typeface="Ubuntu"/>
                <a:ea typeface="Ubuntu"/>
                <a:cs typeface="Ubuntu"/>
                <a:sym typeface="Ubuntu"/>
              </a:rPr>
              <a:t>Sommaire</a:t>
            </a:r>
          </a:p>
        </p:txBody>
      </p:sp>
      <p:sp>
        <p:nvSpPr>
          <p:cNvPr id="209" name="Shape 209"/>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215" name="Shape 215"/>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Réalisation &amp; conception</a:t>
            </a:r>
          </a:p>
          <a:p>
            <a:pPr lvl="0" rtl="0" algn="r">
              <a:spcBef>
                <a:spcPts val="0"/>
              </a:spcBef>
              <a:buNone/>
            </a:pPr>
            <a:r>
              <a:rPr lang="en" sz="1400">
                <a:latin typeface="Raleway"/>
                <a:ea typeface="Raleway"/>
                <a:cs typeface="Raleway"/>
                <a:sym typeface="Raleway"/>
              </a:rPr>
              <a:t>obtention des données</a:t>
            </a:r>
          </a:p>
        </p:txBody>
      </p:sp>
      <p:grpSp>
        <p:nvGrpSpPr>
          <p:cNvPr id="216" name="Shape 216"/>
          <p:cNvGrpSpPr/>
          <p:nvPr/>
        </p:nvGrpSpPr>
        <p:grpSpPr>
          <a:xfrm>
            <a:off x="306324" y="1305400"/>
            <a:ext cx="1742700" cy="1213425"/>
            <a:chOff x="270849" y="1369250"/>
            <a:chExt cx="1742700" cy="1213425"/>
          </a:xfrm>
        </p:grpSpPr>
        <p:pic>
          <p:nvPicPr>
            <p:cNvPr id="217" name="Shape 217"/>
            <p:cNvPicPr preferRelativeResize="0"/>
            <p:nvPr/>
          </p:nvPicPr>
          <p:blipFill>
            <a:blip r:embed="rId3">
              <a:alphaModFix/>
            </a:blip>
            <a:stretch>
              <a:fillRect/>
            </a:stretch>
          </p:blipFill>
          <p:spPr>
            <a:xfrm>
              <a:off x="716525" y="1369250"/>
              <a:ext cx="851324" cy="851324"/>
            </a:xfrm>
            <a:prstGeom prst="rect">
              <a:avLst/>
            </a:prstGeom>
            <a:noFill/>
            <a:ln>
              <a:noFill/>
            </a:ln>
          </p:spPr>
        </p:pic>
        <p:sp>
          <p:nvSpPr>
            <p:cNvPr id="218" name="Shape 218"/>
            <p:cNvSpPr txBox="1"/>
            <p:nvPr/>
          </p:nvSpPr>
          <p:spPr>
            <a:xfrm>
              <a:off x="270849" y="2220575"/>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1ère version</a:t>
              </a:r>
            </a:p>
          </p:txBody>
        </p:sp>
      </p:grpSp>
      <p:grpSp>
        <p:nvGrpSpPr>
          <p:cNvPr id="219" name="Shape 219"/>
          <p:cNvGrpSpPr/>
          <p:nvPr/>
        </p:nvGrpSpPr>
        <p:grpSpPr>
          <a:xfrm>
            <a:off x="2466474" y="1305400"/>
            <a:ext cx="1742700" cy="1213425"/>
            <a:chOff x="2076274" y="1400775"/>
            <a:chExt cx="1742700" cy="1213425"/>
          </a:xfrm>
        </p:grpSpPr>
        <p:pic>
          <p:nvPicPr>
            <p:cNvPr id="220" name="Shape 220"/>
            <p:cNvPicPr preferRelativeResize="0"/>
            <p:nvPr/>
          </p:nvPicPr>
          <p:blipFill>
            <a:blip r:embed="rId3">
              <a:alphaModFix/>
            </a:blip>
            <a:stretch>
              <a:fillRect/>
            </a:stretch>
          </p:blipFill>
          <p:spPr>
            <a:xfrm>
              <a:off x="2521950" y="1400775"/>
              <a:ext cx="851324" cy="851324"/>
            </a:xfrm>
            <a:prstGeom prst="rect">
              <a:avLst/>
            </a:prstGeom>
            <a:noFill/>
            <a:ln>
              <a:noFill/>
            </a:ln>
          </p:spPr>
        </p:pic>
        <p:sp>
          <p:nvSpPr>
            <p:cNvPr id="221" name="Shape 221"/>
            <p:cNvSpPr txBox="1"/>
            <p:nvPr/>
          </p:nvSpPr>
          <p:spPr>
            <a:xfrm>
              <a:off x="2076274" y="2252100"/>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2ème version</a:t>
              </a:r>
            </a:p>
          </p:txBody>
        </p:sp>
      </p:grpSp>
      <p:grpSp>
        <p:nvGrpSpPr>
          <p:cNvPr id="222" name="Shape 222"/>
          <p:cNvGrpSpPr/>
          <p:nvPr/>
        </p:nvGrpSpPr>
        <p:grpSpPr>
          <a:xfrm>
            <a:off x="4839400" y="1305400"/>
            <a:ext cx="1742700" cy="1213425"/>
            <a:chOff x="4896175" y="1305400"/>
            <a:chExt cx="1742700" cy="1213425"/>
          </a:xfrm>
        </p:grpSpPr>
        <p:pic>
          <p:nvPicPr>
            <p:cNvPr id="223" name="Shape 223"/>
            <p:cNvPicPr preferRelativeResize="0"/>
            <p:nvPr/>
          </p:nvPicPr>
          <p:blipFill>
            <a:blip r:embed="rId3">
              <a:alphaModFix/>
            </a:blip>
            <a:stretch>
              <a:fillRect/>
            </a:stretch>
          </p:blipFill>
          <p:spPr>
            <a:xfrm>
              <a:off x="5341850" y="1305400"/>
              <a:ext cx="851324" cy="851324"/>
            </a:xfrm>
            <a:prstGeom prst="rect">
              <a:avLst/>
            </a:prstGeom>
            <a:noFill/>
            <a:ln>
              <a:noFill/>
            </a:ln>
          </p:spPr>
        </p:pic>
        <p:sp>
          <p:nvSpPr>
            <p:cNvPr id="224" name="Shape 224"/>
            <p:cNvSpPr txBox="1"/>
            <p:nvPr/>
          </p:nvSpPr>
          <p:spPr>
            <a:xfrm>
              <a:off x="4896175" y="2156725"/>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3ème version</a:t>
              </a:r>
            </a:p>
          </p:txBody>
        </p:sp>
      </p:grpSp>
      <p:grpSp>
        <p:nvGrpSpPr>
          <p:cNvPr id="225" name="Shape 225"/>
          <p:cNvGrpSpPr/>
          <p:nvPr/>
        </p:nvGrpSpPr>
        <p:grpSpPr>
          <a:xfrm>
            <a:off x="7084725" y="1305400"/>
            <a:ext cx="1742700" cy="1213425"/>
            <a:chOff x="6772550" y="1400775"/>
            <a:chExt cx="1742700" cy="1213425"/>
          </a:xfrm>
        </p:grpSpPr>
        <p:pic>
          <p:nvPicPr>
            <p:cNvPr id="226" name="Shape 226"/>
            <p:cNvPicPr preferRelativeResize="0"/>
            <p:nvPr/>
          </p:nvPicPr>
          <p:blipFill>
            <a:blip r:embed="rId3">
              <a:alphaModFix/>
            </a:blip>
            <a:stretch>
              <a:fillRect/>
            </a:stretch>
          </p:blipFill>
          <p:spPr>
            <a:xfrm>
              <a:off x="7218225" y="1400775"/>
              <a:ext cx="851324" cy="851324"/>
            </a:xfrm>
            <a:prstGeom prst="rect">
              <a:avLst/>
            </a:prstGeom>
            <a:noFill/>
            <a:ln>
              <a:noFill/>
            </a:ln>
          </p:spPr>
        </p:pic>
        <p:sp>
          <p:nvSpPr>
            <p:cNvPr id="227" name="Shape 227"/>
            <p:cNvSpPr txBox="1"/>
            <p:nvPr/>
          </p:nvSpPr>
          <p:spPr>
            <a:xfrm>
              <a:off x="6772550" y="2252100"/>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4ème version</a:t>
              </a:r>
            </a:p>
          </p:txBody>
        </p:sp>
      </p:grpSp>
      <p:pic>
        <p:nvPicPr>
          <p:cNvPr id="228" name="Shape 228"/>
          <p:cNvPicPr preferRelativeResize="0"/>
          <p:nvPr/>
        </p:nvPicPr>
        <p:blipFill>
          <a:blip r:embed="rId4">
            <a:alphaModFix/>
          </a:blip>
          <a:stretch>
            <a:fillRect/>
          </a:stretch>
        </p:blipFill>
        <p:spPr>
          <a:xfrm>
            <a:off x="528699" y="3572150"/>
            <a:ext cx="1177700" cy="1177700"/>
          </a:xfrm>
          <a:prstGeom prst="rect">
            <a:avLst/>
          </a:prstGeom>
          <a:noFill/>
          <a:ln>
            <a:noFill/>
          </a:ln>
        </p:spPr>
      </p:pic>
      <p:sp>
        <p:nvSpPr>
          <p:cNvPr id="229" name="Shape 229"/>
          <p:cNvSpPr/>
          <p:nvPr/>
        </p:nvSpPr>
        <p:spPr>
          <a:xfrm rot="5400000">
            <a:off x="648661" y="2929398"/>
            <a:ext cx="937799" cy="232199"/>
          </a:xfrm>
          <a:prstGeom prst="rightArrow">
            <a:avLst>
              <a:gd fmla="val 15127" name="adj1"/>
              <a:gd fmla="val 34742"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sp>
        <p:nvSpPr>
          <p:cNvPr id="230" name="Shape 230"/>
          <p:cNvSpPr/>
          <p:nvPr/>
        </p:nvSpPr>
        <p:spPr>
          <a:xfrm rot="5400000">
            <a:off x="2868936" y="2929398"/>
            <a:ext cx="937799" cy="232199"/>
          </a:xfrm>
          <a:prstGeom prst="rightArrow">
            <a:avLst>
              <a:gd fmla="val 15127" name="adj1"/>
              <a:gd fmla="val 34742"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pic>
        <p:nvPicPr>
          <p:cNvPr id="231" name="Shape 231"/>
          <p:cNvPicPr preferRelativeResize="0"/>
          <p:nvPr/>
        </p:nvPicPr>
        <p:blipFill>
          <a:blip r:embed="rId5">
            <a:alphaModFix/>
          </a:blip>
          <a:stretch>
            <a:fillRect/>
          </a:stretch>
        </p:blipFill>
        <p:spPr>
          <a:xfrm>
            <a:off x="2787325" y="3610500"/>
            <a:ext cx="1101000" cy="1101000"/>
          </a:xfrm>
          <a:prstGeom prst="rect">
            <a:avLst/>
          </a:prstGeom>
          <a:noFill/>
          <a:ln>
            <a:noFill/>
          </a:ln>
        </p:spPr>
      </p:pic>
      <p:sp>
        <p:nvSpPr>
          <p:cNvPr id="232" name="Shape 232"/>
          <p:cNvSpPr/>
          <p:nvPr/>
        </p:nvSpPr>
        <p:spPr>
          <a:xfrm rot="5400000">
            <a:off x="5241861" y="2929398"/>
            <a:ext cx="937799" cy="232199"/>
          </a:xfrm>
          <a:prstGeom prst="rightArrow">
            <a:avLst>
              <a:gd fmla="val 15127" name="adj1"/>
              <a:gd fmla="val 34742"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pic>
        <p:nvPicPr>
          <p:cNvPr id="233" name="Shape 233"/>
          <p:cNvPicPr preferRelativeResize="0"/>
          <p:nvPr/>
        </p:nvPicPr>
        <p:blipFill>
          <a:blip r:embed="rId6">
            <a:alphaModFix/>
          </a:blip>
          <a:stretch>
            <a:fillRect/>
          </a:stretch>
        </p:blipFill>
        <p:spPr>
          <a:xfrm>
            <a:off x="4839400" y="3761875"/>
            <a:ext cx="798250" cy="798250"/>
          </a:xfrm>
          <a:prstGeom prst="rect">
            <a:avLst/>
          </a:prstGeom>
          <a:noFill/>
          <a:ln>
            <a:noFill/>
          </a:ln>
        </p:spPr>
      </p:pic>
      <p:pic>
        <p:nvPicPr>
          <p:cNvPr id="234" name="Shape 234"/>
          <p:cNvPicPr preferRelativeResize="0"/>
          <p:nvPr/>
        </p:nvPicPr>
        <p:blipFill>
          <a:blip r:embed="rId7">
            <a:alphaModFix/>
          </a:blip>
          <a:stretch>
            <a:fillRect/>
          </a:stretch>
        </p:blipFill>
        <p:spPr>
          <a:xfrm>
            <a:off x="5714075" y="3726987"/>
            <a:ext cx="868025" cy="868025"/>
          </a:xfrm>
          <a:prstGeom prst="rect">
            <a:avLst/>
          </a:prstGeom>
          <a:noFill/>
          <a:ln>
            <a:noFill/>
          </a:ln>
        </p:spPr>
      </p:pic>
      <p:sp>
        <p:nvSpPr>
          <p:cNvPr id="235" name="Shape 235"/>
          <p:cNvSpPr/>
          <p:nvPr/>
        </p:nvSpPr>
        <p:spPr>
          <a:xfrm rot="5400000">
            <a:off x="7487185" y="2929398"/>
            <a:ext cx="937799" cy="232199"/>
          </a:xfrm>
          <a:prstGeom prst="rightArrow">
            <a:avLst>
              <a:gd fmla="val 15127" name="adj1"/>
              <a:gd fmla="val 34742" name="adj2"/>
            </a:avLst>
          </a:prstGeom>
          <a:solidFill>
            <a:srgbClr val="434343"/>
          </a:solidFill>
          <a:ln>
            <a:noFill/>
          </a:ln>
        </p:spPr>
        <p:txBody>
          <a:bodyPr anchorCtr="0" anchor="ctr" bIns="91425" lIns="91425" rIns="91425" tIns="91425">
            <a:noAutofit/>
          </a:bodyPr>
          <a:lstStyle/>
          <a:p>
            <a:pPr>
              <a:spcBef>
                <a:spcPts val="0"/>
              </a:spcBef>
              <a:buNone/>
            </a:pPr>
            <a:r>
              <a:t/>
            </a:r>
            <a:endParaRPr/>
          </a:p>
        </p:txBody>
      </p:sp>
      <p:pic>
        <p:nvPicPr>
          <p:cNvPr id="236" name="Shape 236"/>
          <p:cNvPicPr preferRelativeResize="0"/>
          <p:nvPr/>
        </p:nvPicPr>
        <p:blipFill>
          <a:blip r:embed="rId5">
            <a:alphaModFix/>
          </a:blip>
          <a:stretch>
            <a:fillRect/>
          </a:stretch>
        </p:blipFill>
        <p:spPr>
          <a:xfrm>
            <a:off x="7405575" y="3610500"/>
            <a:ext cx="1101000" cy="1101000"/>
          </a:xfrm>
          <a:prstGeom prst="rect">
            <a:avLst/>
          </a:prstGeom>
          <a:noFill/>
          <a:ln>
            <a:noFill/>
          </a:ln>
        </p:spPr>
      </p:pic>
      <p:sp>
        <p:nvSpPr>
          <p:cNvPr id="237" name="Shape 237"/>
          <p:cNvSpPr/>
          <p:nvPr/>
        </p:nvSpPr>
        <p:spPr>
          <a:xfrm rot="1572642">
            <a:off x="7950618" y="3543326"/>
            <a:ext cx="715913" cy="667747"/>
          </a:xfrm>
          <a:prstGeom prst="ellipse">
            <a:avLst/>
          </a:prstGeom>
          <a:solidFill>
            <a:srgbClr val="FFFFFF"/>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latin typeface="Raleway"/>
                <a:ea typeface="Raleway"/>
                <a:cs typeface="Raleway"/>
                <a:sym typeface="Raleway"/>
              </a:rPr>
              <a:t>2.0</a:t>
            </a:r>
          </a:p>
        </p:txBody>
      </p:sp>
      <p:sp>
        <p:nvSpPr>
          <p:cNvPr id="238" name="Shape 238"/>
          <p:cNvSpPr txBox="1"/>
          <p:nvPr/>
        </p:nvSpPr>
        <p:spPr>
          <a:xfrm>
            <a:off x="246199" y="4711500"/>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Format</a:t>
            </a:r>
          </a:p>
        </p:txBody>
      </p:sp>
      <p:sp>
        <p:nvSpPr>
          <p:cNvPr id="239" name="Shape 239"/>
          <p:cNvSpPr txBox="1"/>
          <p:nvPr/>
        </p:nvSpPr>
        <p:spPr>
          <a:xfrm>
            <a:off x="2466474" y="4711500"/>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Multiplicité</a:t>
            </a:r>
          </a:p>
        </p:txBody>
      </p:sp>
      <p:sp>
        <p:nvSpPr>
          <p:cNvPr id="240" name="Shape 240"/>
          <p:cNvSpPr txBox="1"/>
          <p:nvPr/>
        </p:nvSpPr>
        <p:spPr>
          <a:xfrm>
            <a:off x="4839400" y="4711500"/>
            <a:ext cx="1742700" cy="362100"/>
          </a:xfrm>
          <a:prstGeom prst="rect">
            <a:avLst/>
          </a:prstGeom>
          <a:noFill/>
          <a:ln>
            <a:noFill/>
          </a:ln>
        </p:spPr>
        <p:txBody>
          <a:bodyPr anchorCtr="0" anchor="ctr" bIns="91425" lIns="91425" rIns="91425" tIns="91425">
            <a:noAutofit/>
          </a:bodyPr>
          <a:lstStyle/>
          <a:p>
            <a:pPr rtl="0" algn="ctr">
              <a:spcBef>
                <a:spcPts val="0"/>
              </a:spcBef>
              <a:buNone/>
            </a:pPr>
            <a:r>
              <a:rPr lang="en">
                <a:solidFill>
                  <a:srgbClr val="434343"/>
                </a:solidFill>
                <a:latin typeface="Raleway"/>
                <a:ea typeface="Raleway"/>
                <a:cs typeface="Raleway"/>
                <a:sym typeface="Raleway"/>
              </a:rPr>
              <a:t>Requête multiple</a:t>
            </a:r>
          </a:p>
          <a:p>
            <a:pPr lvl="0" rtl="0" algn="ctr">
              <a:spcBef>
                <a:spcPts val="0"/>
              </a:spcBef>
              <a:buNone/>
            </a:pPr>
            <a:r>
              <a:rPr lang="en">
                <a:solidFill>
                  <a:srgbClr val="434343"/>
                </a:solidFill>
                <a:latin typeface="Raleway"/>
                <a:ea typeface="Raleway"/>
                <a:cs typeface="Raleway"/>
                <a:sym typeface="Raleway"/>
              </a:rPr>
              <a:t>HTTPS</a:t>
            </a:r>
          </a:p>
        </p:txBody>
      </p:sp>
      <p:sp>
        <p:nvSpPr>
          <p:cNvPr id="241" name="Shape 241"/>
          <p:cNvSpPr txBox="1"/>
          <p:nvPr/>
        </p:nvSpPr>
        <p:spPr>
          <a:xfrm>
            <a:off x="7084725" y="4711500"/>
            <a:ext cx="17427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Requête multiple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47" name="Shape 247"/>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Réalisation &amp; conception</a:t>
            </a:r>
          </a:p>
          <a:p>
            <a:pPr lvl="0" rtl="0" algn="r">
              <a:spcBef>
                <a:spcPts val="0"/>
              </a:spcBef>
              <a:buNone/>
            </a:pPr>
            <a:r>
              <a:rPr lang="en" sz="1400">
                <a:latin typeface="Raleway"/>
                <a:ea typeface="Raleway"/>
                <a:cs typeface="Raleway"/>
                <a:sym typeface="Raleway"/>
              </a:rPr>
              <a:t>interface</a:t>
            </a:r>
          </a:p>
        </p:txBody>
      </p:sp>
      <p:pic>
        <p:nvPicPr>
          <p:cNvPr id="248" name="Shape 248"/>
          <p:cNvPicPr preferRelativeResize="0"/>
          <p:nvPr/>
        </p:nvPicPr>
        <p:blipFill>
          <a:blip r:embed="rId3">
            <a:alphaModFix/>
          </a:blip>
          <a:stretch>
            <a:fillRect/>
          </a:stretch>
        </p:blipFill>
        <p:spPr>
          <a:xfrm>
            <a:off x="1700425" y="1215575"/>
            <a:ext cx="5743150" cy="3857950"/>
          </a:xfrm>
          <a:prstGeom prst="rect">
            <a:avLst/>
          </a:prstGeom>
          <a:noFill/>
          <a:ln>
            <a:noFill/>
          </a:ln>
        </p:spPr>
      </p:pic>
      <p:sp>
        <p:nvSpPr>
          <p:cNvPr id="249" name="Shape 249"/>
          <p:cNvSpPr txBox="1"/>
          <p:nvPr/>
        </p:nvSpPr>
        <p:spPr>
          <a:xfrm>
            <a:off x="748800" y="5340625"/>
            <a:ext cx="7646399" cy="19218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Un bouton permettant de lancer ou arrêter AFIS.</a:t>
            </a:r>
          </a:p>
          <a:p>
            <a:pPr rtl="0">
              <a:spcBef>
                <a:spcPts val="0"/>
              </a:spcBef>
              <a:buNone/>
            </a:pPr>
            <a:r>
              <a:t/>
            </a:r>
            <a:endParaRPr/>
          </a:p>
          <a:p>
            <a:pPr rtl="0">
              <a:spcBef>
                <a:spcPts val="0"/>
              </a:spcBef>
              <a:buNone/>
            </a:pPr>
            <a:r>
              <a:t/>
            </a:r>
            <a:endParaRPr/>
          </a:p>
          <a:p>
            <a:pPr indent="-317500" lvl="0" marL="457200" rtl="0">
              <a:spcBef>
                <a:spcPts val="0"/>
              </a:spcBef>
              <a:buClr>
                <a:srgbClr val="000000"/>
              </a:buClr>
              <a:buSzPct val="100000"/>
              <a:buFont typeface="Arial"/>
              <a:buChar char="-"/>
            </a:pPr>
            <a:r>
              <a:rPr lang="en"/>
              <a:t>Des threads qui ont pour rôle de mettre à jour les valeurs présentés</a:t>
            </a:r>
          </a:p>
          <a:p>
            <a:pPr rtl="0">
              <a:spcBef>
                <a:spcPts val="0"/>
              </a:spcBef>
              <a:buNone/>
            </a:pPr>
            <a:r>
              <a:t/>
            </a:r>
            <a:endParaRPr/>
          </a:p>
          <a:p>
            <a:pPr rtl="0">
              <a:spcBef>
                <a:spcPts val="0"/>
              </a:spcBef>
              <a:buNone/>
            </a:pPr>
            <a:r>
              <a:t/>
            </a:r>
            <a:endParaRPr/>
          </a:p>
          <a:p>
            <a:pPr indent="-317500" lvl="0" marL="457200">
              <a:spcBef>
                <a:spcPts val="0"/>
              </a:spcBef>
              <a:buClr>
                <a:srgbClr val="000000"/>
              </a:buClr>
              <a:buSzPct val="100000"/>
              <a:buFont typeface="Arial"/>
              <a:buChar char="-"/>
            </a:pPr>
            <a:r>
              <a:rPr lang="en"/>
              <a:t>Panneaux de pilotage de l’application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55" name="Shape 255"/>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Réalisation &amp; conception</a:t>
            </a:r>
          </a:p>
          <a:p>
            <a:pPr lvl="0" rtl="0" algn="r">
              <a:spcBef>
                <a:spcPts val="0"/>
              </a:spcBef>
              <a:buNone/>
            </a:pPr>
            <a:r>
              <a:rPr lang="en" sz="1400">
                <a:latin typeface="Raleway"/>
                <a:ea typeface="Raleway"/>
                <a:cs typeface="Raleway"/>
                <a:sym typeface="Raleway"/>
              </a:rPr>
              <a:t>interface</a:t>
            </a:r>
          </a:p>
        </p:txBody>
      </p:sp>
      <p:sp>
        <p:nvSpPr>
          <p:cNvPr id="256" name="Shape 256"/>
          <p:cNvSpPr txBox="1"/>
          <p:nvPr/>
        </p:nvSpPr>
        <p:spPr>
          <a:xfrm>
            <a:off x="622850" y="5724950"/>
            <a:ext cx="7646399" cy="16965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Tableaux a trois et quatre dimensions manipulés afin d’optimiser les requêtes et les déplacements dans le réseau.</a:t>
            </a:r>
          </a:p>
          <a:p>
            <a:pPr rtl="0">
              <a:spcBef>
                <a:spcPts val="0"/>
              </a:spcBef>
              <a:buNone/>
            </a:pPr>
            <a:r>
              <a:t/>
            </a:r>
            <a:endParaRPr/>
          </a:p>
          <a:p>
            <a:pPr indent="-317500" lvl="0" marL="457200" rtl="0">
              <a:spcBef>
                <a:spcPts val="0"/>
              </a:spcBef>
              <a:buClr>
                <a:srgbClr val="000000"/>
              </a:buClr>
              <a:buSzPct val="100000"/>
              <a:buFont typeface="Arial"/>
              <a:buChar char="-"/>
            </a:pPr>
            <a:r>
              <a:rPr lang="en"/>
              <a:t>Création dynamique d’onglets dans la partie groupe d’investissement.</a:t>
            </a:r>
          </a:p>
          <a:p>
            <a:pPr rtl="0">
              <a:spcBef>
                <a:spcPts val="0"/>
              </a:spcBef>
              <a:buNone/>
            </a:pPr>
            <a:r>
              <a:t/>
            </a:r>
            <a:endParaRPr/>
          </a:p>
          <a:p>
            <a:pPr indent="-317500" lvl="0" marL="457200" rtl="0">
              <a:spcBef>
                <a:spcPts val="0"/>
              </a:spcBef>
              <a:buClr>
                <a:srgbClr val="000000"/>
              </a:buClr>
              <a:buSzPct val="100000"/>
              <a:buFont typeface="Arial"/>
              <a:buChar char="-"/>
            </a:pPr>
            <a:r>
              <a:rPr lang="en"/>
              <a:t>Utilisation du GridBagLayout pour un plus bel affichage mais une utilisation plus épineuse.</a:t>
            </a:r>
          </a:p>
        </p:txBody>
      </p:sp>
      <p:pic>
        <p:nvPicPr>
          <p:cNvPr id="257" name="Shape 257"/>
          <p:cNvPicPr preferRelativeResize="0"/>
          <p:nvPr/>
        </p:nvPicPr>
        <p:blipFill>
          <a:blip r:embed="rId3">
            <a:alphaModFix/>
          </a:blip>
          <a:stretch>
            <a:fillRect/>
          </a:stretch>
        </p:blipFill>
        <p:spPr>
          <a:xfrm>
            <a:off x="1745764" y="1199599"/>
            <a:ext cx="5652474" cy="37970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63" name="Shape 263"/>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Réalisation &amp; conception</a:t>
            </a:r>
          </a:p>
          <a:p>
            <a:pPr lvl="0" rtl="0" algn="r">
              <a:spcBef>
                <a:spcPts val="0"/>
              </a:spcBef>
              <a:buNone/>
            </a:pPr>
            <a:r>
              <a:rPr lang="en" sz="1400">
                <a:latin typeface="Raleway"/>
                <a:ea typeface="Raleway"/>
                <a:cs typeface="Raleway"/>
                <a:sym typeface="Raleway"/>
              </a:rPr>
              <a:t>interface</a:t>
            </a:r>
          </a:p>
        </p:txBody>
      </p:sp>
      <p:sp>
        <p:nvSpPr>
          <p:cNvPr id="264" name="Shape 264"/>
          <p:cNvSpPr txBox="1"/>
          <p:nvPr/>
        </p:nvSpPr>
        <p:spPr>
          <a:xfrm>
            <a:off x="622850" y="6771850"/>
            <a:ext cx="7646399" cy="649499"/>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265" name="Shape 265"/>
          <p:cNvPicPr preferRelativeResize="0"/>
          <p:nvPr/>
        </p:nvPicPr>
        <p:blipFill>
          <a:blip r:embed="rId3">
            <a:alphaModFix/>
          </a:blip>
          <a:stretch>
            <a:fillRect/>
          </a:stretch>
        </p:blipFill>
        <p:spPr>
          <a:xfrm>
            <a:off x="1693050" y="1203650"/>
            <a:ext cx="5757900" cy="3883875"/>
          </a:xfrm>
          <a:prstGeom prst="rect">
            <a:avLst/>
          </a:prstGeom>
          <a:noFill/>
          <a:ln>
            <a:noFill/>
          </a:ln>
        </p:spPr>
      </p:pic>
      <p:sp>
        <p:nvSpPr>
          <p:cNvPr id="266" name="Shape 266"/>
          <p:cNvSpPr txBox="1"/>
          <p:nvPr/>
        </p:nvSpPr>
        <p:spPr>
          <a:xfrm>
            <a:off x="1669775" y="5420150"/>
            <a:ext cx="5757899" cy="1775699"/>
          </a:xfrm>
          <a:prstGeom prst="rect">
            <a:avLst/>
          </a:prstGeom>
          <a:noFill/>
          <a:ln>
            <a:noFill/>
          </a:ln>
        </p:spPr>
        <p:txBody>
          <a:bodyPr anchorCtr="0" anchor="t" bIns="91425" lIns="91425" rIns="91425" tIns="91425">
            <a:noAutofit/>
          </a:bodyPr>
          <a:lstStyle/>
          <a:p>
            <a:pPr>
              <a:spcBef>
                <a:spcPts val="0"/>
              </a:spcBef>
              <a:buNone/>
            </a:pPr>
            <a:r>
              <a:rPr lang="en"/>
              <a:t>Simple questionnaire à remplir, une vérification des champs est effectuée.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72" name="Shape 272"/>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Réalisation &amp; conception</a:t>
            </a:r>
          </a:p>
          <a:p>
            <a:pPr lvl="0" rtl="0" algn="r">
              <a:spcBef>
                <a:spcPts val="0"/>
              </a:spcBef>
              <a:buNone/>
            </a:pPr>
            <a:r>
              <a:rPr lang="en" sz="1400">
                <a:latin typeface="Raleway"/>
                <a:ea typeface="Raleway"/>
                <a:cs typeface="Raleway"/>
                <a:sym typeface="Raleway"/>
              </a:rPr>
              <a:t>interface</a:t>
            </a:r>
          </a:p>
        </p:txBody>
      </p:sp>
      <p:sp>
        <p:nvSpPr>
          <p:cNvPr id="273" name="Shape 273"/>
          <p:cNvSpPr txBox="1"/>
          <p:nvPr/>
        </p:nvSpPr>
        <p:spPr>
          <a:xfrm>
            <a:off x="662600" y="5738175"/>
            <a:ext cx="7646399" cy="649499"/>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274" name="Shape 274"/>
          <p:cNvPicPr preferRelativeResize="0"/>
          <p:nvPr/>
        </p:nvPicPr>
        <p:blipFill>
          <a:blip r:embed="rId3">
            <a:alphaModFix/>
          </a:blip>
          <a:stretch>
            <a:fillRect/>
          </a:stretch>
        </p:blipFill>
        <p:spPr>
          <a:xfrm>
            <a:off x="1709249" y="1218725"/>
            <a:ext cx="5725499" cy="3830449"/>
          </a:xfrm>
          <a:prstGeom prst="rect">
            <a:avLst/>
          </a:prstGeom>
          <a:noFill/>
          <a:ln>
            <a:noFill/>
          </a:ln>
        </p:spPr>
      </p:pic>
      <p:sp>
        <p:nvSpPr>
          <p:cNvPr id="275" name="Shape 275"/>
          <p:cNvSpPr txBox="1"/>
          <p:nvPr/>
        </p:nvSpPr>
        <p:spPr>
          <a:xfrm>
            <a:off x="1749275" y="5380375"/>
            <a:ext cx="5632200" cy="18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Présence de threads pour l’actualisation des champs.</a:t>
            </a:r>
          </a:p>
          <a:p>
            <a:pPr rtl="0">
              <a:spcBef>
                <a:spcPts val="0"/>
              </a:spcBef>
              <a:buNone/>
            </a:pPr>
            <a:r>
              <a:t/>
            </a:r>
            <a:endParaRPr/>
          </a:p>
          <a:p>
            <a:pPr indent="-317500" lvl="0" marL="457200" rtl="0">
              <a:spcBef>
                <a:spcPts val="0"/>
              </a:spcBef>
              <a:buClr>
                <a:srgbClr val="000000"/>
              </a:buClr>
              <a:buSzPct val="100000"/>
              <a:buFont typeface="Arial"/>
              <a:buChar char="-"/>
            </a:pPr>
            <a:r>
              <a:rPr lang="en"/>
              <a:t>La console de transactions s’actualise elle même en affichant uniquement les transactions effectuées après l’arrivée sur la page.</a:t>
            </a:r>
          </a:p>
          <a:p>
            <a:pPr rtl="0">
              <a:spcBef>
                <a:spcPts val="0"/>
              </a:spcBef>
              <a:buNone/>
            </a:pPr>
            <a:r>
              <a:t/>
            </a:r>
            <a:endParaRPr/>
          </a:p>
          <a:p>
            <a:pPr indent="-317500" lvl="0" marL="457200">
              <a:spcBef>
                <a:spcPts val="0"/>
              </a:spcBef>
              <a:buClr>
                <a:srgbClr val="000000"/>
              </a:buClr>
              <a:buSzPct val="100000"/>
              <a:buFont typeface="Arial"/>
              <a:buChar char="-"/>
            </a:pPr>
            <a:r>
              <a:rPr lang="en"/>
              <a:t>Resizing des composants de façon dynamique afin de ne pas avoir des champs sans fin.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81" name="Shape 281"/>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Réalisation &amp; conception</a:t>
            </a:r>
          </a:p>
          <a:p>
            <a:pPr lvl="0" rtl="0" algn="r">
              <a:spcBef>
                <a:spcPts val="0"/>
              </a:spcBef>
              <a:buNone/>
            </a:pPr>
            <a:r>
              <a:rPr lang="en" sz="1400">
                <a:latin typeface="Raleway"/>
                <a:ea typeface="Raleway"/>
                <a:cs typeface="Raleway"/>
                <a:sym typeface="Raleway"/>
              </a:rPr>
              <a:t>schéma financier théorique</a:t>
            </a:r>
          </a:p>
        </p:txBody>
      </p:sp>
      <p:sp>
        <p:nvSpPr>
          <p:cNvPr id="282" name="Shape 282"/>
          <p:cNvSpPr txBox="1"/>
          <p:nvPr/>
        </p:nvSpPr>
        <p:spPr>
          <a:xfrm>
            <a:off x="530075" y="1524000"/>
            <a:ext cx="8150100" cy="3048000"/>
          </a:xfrm>
          <a:prstGeom prst="rect">
            <a:avLst/>
          </a:prstGeom>
          <a:noFill/>
          <a:ln>
            <a:noFill/>
          </a:ln>
        </p:spPr>
        <p:txBody>
          <a:bodyPr anchorCtr="0" anchor="t" bIns="91425" lIns="91425" rIns="91425" tIns="91425">
            <a:noAutofit/>
          </a:bodyPr>
          <a:lstStyle/>
          <a:p>
            <a:pPr rtl="0">
              <a:spcBef>
                <a:spcPts val="0"/>
              </a:spcBef>
              <a:buNone/>
            </a:pPr>
            <a:r>
              <a:rPr lang="en"/>
              <a:t>					</a:t>
            </a:r>
            <a:r>
              <a:rPr b="1" lang="en" sz="1800"/>
              <a:t>Modèle Black Scholes Merton</a:t>
            </a:r>
          </a:p>
          <a:p>
            <a:pPr rtl="0">
              <a:spcBef>
                <a:spcPts val="0"/>
              </a:spcBef>
              <a:buNone/>
            </a:pPr>
            <a:r>
              <a:t/>
            </a:r>
            <a:endParaRPr/>
          </a:p>
          <a:p>
            <a:pPr rtl="0">
              <a:spcBef>
                <a:spcPts val="0"/>
              </a:spcBef>
              <a:buNone/>
            </a:pPr>
            <a:r>
              <a:t/>
            </a:r>
            <a:endParaRPr/>
          </a:p>
          <a:p>
            <a:pPr rtl="0">
              <a:spcBef>
                <a:spcPts val="0"/>
              </a:spcBef>
              <a:buNone/>
            </a:pPr>
            <a:r>
              <a:rPr lang="en"/>
              <a:t>Formule du coût théorique d’un call : </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a:t>Formule du coût théorique d’un put :</a:t>
            </a:r>
          </a:p>
          <a:p>
            <a:pPr rtl="0">
              <a:spcBef>
                <a:spcPts val="0"/>
              </a:spcBef>
              <a:buNone/>
            </a:pPr>
            <a:r>
              <a:t/>
            </a:r>
            <a:endParaRPr/>
          </a:p>
          <a:p>
            <a:pPr rtl="0">
              <a:spcBef>
                <a:spcPts val="0"/>
              </a:spcBef>
              <a:buNone/>
            </a:pPr>
            <a:r>
              <a:t/>
            </a:r>
            <a:endParaRPr/>
          </a:p>
          <a:p>
            <a:pPr>
              <a:spcBef>
                <a:spcPts val="0"/>
              </a:spcBef>
              <a:buNone/>
            </a:pPr>
            <a:r>
              <a:t/>
            </a:r>
            <a:endParaRPr/>
          </a:p>
        </p:txBody>
      </p:sp>
      <p:pic>
        <p:nvPicPr>
          <p:cNvPr id="283" name="Shape 283"/>
          <p:cNvPicPr preferRelativeResize="0"/>
          <p:nvPr/>
        </p:nvPicPr>
        <p:blipFill>
          <a:blip r:embed="rId3">
            <a:alphaModFix/>
          </a:blip>
          <a:stretch>
            <a:fillRect/>
          </a:stretch>
        </p:blipFill>
        <p:spPr>
          <a:xfrm>
            <a:off x="3737125" y="2173350"/>
            <a:ext cx="4572000" cy="393599"/>
          </a:xfrm>
          <a:prstGeom prst="rect">
            <a:avLst/>
          </a:prstGeom>
          <a:noFill/>
          <a:ln>
            <a:noFill/>
          </a:ln>
        </p:spPr>
      </p:pic>
      <p:pic>
        <p:nvPicPr>
          <p:cNvPr id="284" name="Shape 284"/>
          <p:cNvPicPr preferRelativeResize="0"/>
          <p:nvPr/>
        </p:nvPicPr>
        <p:blipFill>
          <a:blip r:embed="rId4">
            <a:alphaModFix/>
          </a:blip>
          <a:stretch>
            <a:fillRect/>
          </a:stretch>
        </p:blipFill>
        <p:spPr>
          <a:xfrm>
            <a:off x="3657600" y="2952975"/>
            <a:ext cx="4572000" cy="393599"/>
          </a:xfrm>
          <a:prstGeom prst="rect">
            <a:avLst/>
          </a:prstGeom>
          <a:noFill/>
          <a:ln>
            <a:noFill/>
          </a:ln>
        </p:spPr>
      </p:pic>
      <p:pic>
        <p:nvPicPr>
          <p:cNvPr id="285" name="Shape 285"/>
          <p:cNvPicPr preferRelativeResize="0"/>
          <p:nvPr/>
        </p:nvPicPr>
        <p:blipFill>
          <a:blip r:embed="rId5">
            <a:alphaModFix/>
          </a:blip>
          <a:stretch>
            <a:fillRect/>
          </a:stretch>
        </p:blipFill>
        <p:spPr>
          <a:xfrm>
            <a:off x="5075575" y="3868075"/>
            <a:ext cx="3154024" cy="640600"/>
          </a:xfrm>
          <a:prstGeom prst="rect">
            <a:avLst/>
          </a:prstGeom>
          <a:noFill/>
          <a:ln>
            <a:noFill/>
          </a:ln>
        </p:spPr>
      </p:pic>
      <p:pic>
        <p:nvPicPr>
          <p:cNvPr id="286" name="Shape 286"/>
          <p:cNvPicPr preferRelativeResize="0"/>
          <p:nvPr/>
        </p:nvPicPr>
        <p:blipFill>
          <a:blip r:embed="rId6">
            <a:alphaModFix/>
          </a:blip>
          <a:stretch>
            <a:fillRect/>
          </a:stretch>
        </p:blipFill>
        <p:spPr>
          <a:xfrm>
            <a:off x="251775" y="3868075"/>
            <a:ext cx="3975675" cy="6406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2" name="Shape 292"/>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Réalisation &amp; conception</a:t>
            </a:r>
          </a:p>
          <a:p>
            <a:pPr lvl="0" rtl="0" algn="r">
              <a:spcBef>
                <a:spcPts val="0"/>
              </a:spcBef>
              <a:buNone/>
            </a:pPr>
            <a:r>
              <a:rPr lang="en" sz="1400">
                <a:latin typeface="Raleway"/>
                <a:ea typeface="Raleway"/>
                <a:cs typeface="Raleway"/>
                <a:sym typeface="Raleway"/>
              </a:rPr>
              <a:t>schéma financier théorique</a:t>
            </a:r>
          </a:p>
        </p:txBody>
      </p:sp>
      <p:sp>
        <p:nvSpPr>
          <p:cNvPr id="293" name="Shape 293"/>
          <p:cNvSpPr txBox="1"/>
          <p:nvPr/>
        </p:nvSpPr>
        <p:spPr>
          <a:xfrm>
            <a:off x="530075" y="1524000"/>
            <a:ext cx="8150100" cy="3326400"/>
          </a:xfrm>
          <a:prstGeom prst="rect">
            <a:avLst/>
          </a:prstGeom>
          <a:noFill/>
          <a:ln>
            <a:noFill/>
          </a:ln>
        </p:spPr>
        <p:txBody>
          <a:bodyPr anchorCtr="0" anchor="t" bIns="91425" lIns="91425" rIns="91425" tIns="91425">
            <a:noAutofit/>
          </a:bodyPr>
          <a:lstStyle/>
          <a:p>
            <a:pPr lvl="0" rtl="0">
              <a:spcBef>
                <a:spcPts val="0"/>
              </a:spcBef>
              <a:buNone/>
            </a:pPr>
            <a:r>
              <a:rPr lang="en"/>
              <a:t>				</a:t>
            </a:r>
            <a:r>
              <a:rPr b="1" lang="en" sz="1800"/>
              <a:t>The Greeks : les indicateurs de changement</a:t>
            </a:r>
          </a:p>
          <a:p>
            <a:pPr lvl="0" rtl="0">
              <a:spcBef>
                <a:spcPts val="0"/>
              </a:spcBef>
              <a:buNone/>
            </a:pPr>
            <a:r>
              <a:t/>
            </a:r>
            <a:endParaRPr/>
          </a:p>
          <a:p>
            <a:pPr rtl="0">
              <a:spcBef>
                <a:spcPts val="0"/>
              </a:spcBef>
              <a:buNone/>
            </a:pPr>
            <a:r>
              <a:rPr lang="en"/>
              <a:t>Quelques exemples non exhaustifs, il en existe au moins une vingtaine :</a:t>
            </a:r>
          </a:p>
          <a:p>
            <a:pPr rtl="0">
              <a:spcBef>
                <a:spcPts val="0"/>
              </a:spcBef>
              <a:buNone/>
            </a:pPr>
            <a:r>
              <a:t/>
            </a:r>
            <a:endParaRPr/>
          </a:p>
          <a:p>
            <a:pPr rtl="0">
              <a:spcBef>
                <a:spcPts val="0"/>
              </a:spcBef>
              <a:buNone/>
            </a:pPr>
            <a:r>
              <a:t/>
            </a:r>
            <a:endParaRPr/>
          </a:p>
          <a:p>
            <a:pPr indent="0" marL="0" rtl="0">
              <a:spcBef>
                <a:spcPts val="0"/>
              </a:spcBef>
              <a:buNone/>
            </a:pPr>
            <a:r>
              <a:rPr lang="en"/>
              <a:t>Delta : 				------&gt; Call</a:t>
            </a:r>
          </a:p>
          <a:p>
            <a:pPr indent="0" marL="0" rtl="0">
              <a:spcBef>
                <a:spcPts val="0"/>
              </a:spcBef>
              <a:buNone/>
            </a:pPr>
            <a:r>
              <a:t/>
            </a:r>
            <a:endParaRPr/>
          </a:p>
          <a:p>
            <a:pPr indent="0" marL="0" rtl="0">
              <a:spcBef>
                <a:spcPts val="0"/>
              </a:spcBef>
              <a:buNone/>
            </a:pPr>
            <a:r>
              <a:t/>
            </a:r>
            <a:endParaRPr/>
          </a:p>
          <a:p>
            <a:pPr indent="0" marL="0" rtl="0">
              <a:spcBef>
                <a:spcPts val="0"/>
              </a:spcBef>
              <a:buNone/>
            </a:pPr>
            <a:r>
              <a:t/>
            </a:r>
            <a:endParaRPr/>
          </a:p>
          <a:p>
            <a:pPr indent="0" lvl="0" marL="0" rtl="0">
              <a:spcBef>
                <a:spcPts val="0"/>
              </a:spcBef>
              <a:buNone/>
            </a:pPr>
            <a:r>
              <a:rPr lang="en"/>
              <a:t>Theta : 											------&gt; Call</a:t>
            </a:r>
          </a:p>
          <a:p>
            <a:pPr lvl="0" rtl="0">
              <a:spcBef>
                <a:spcPts val="0"/>
              </a:spcBef>
              <a:buNone/>
            </a:pPr>
            <a:r>
              <a:t/>
            </a:r>
            <a:endParaRPr/>
          </a:p>
          <a:p>
            <a:pPr rtl="0">
              <a:spcBef>
                <a:spcPts val="0"/>
              </a:spcBef>
              <a:buNone/>
            </a:pPr>
            <a:r>
              <a:t/>
            </a:r>
            <a:endParaRPr/>
          </a:p>
          <a:p>
            <a:pPr lvl="0" rtl="0">
              <a:spcBef>
                <a:spcPts val="0"/>
              </a:spcBef>
              <a:buNone/>
            </a:pPr>
            <a:r>
              <a:t/>
            </a:r>
            <a:endParaRPr/>
          </a:p>
          <a:p>
            <a:pPr lvl="0" rtl="0">
              <a:spcBef>
                <a:spcPts val="0"/>
              </a:spcBef>
              <a:buNone/>
            </a:pPr>
            <a:r>
              <a:rPr lang="en"/>
              <a:t>Charm: 											------&gt; Call</a:t>
            </a: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294" name="Shape 294"/>
          <p:cNvPicPr preferRelativeResize="0"/>
          <p:nvPr/>
        </p:nvPicPr>
        <p:blipFill>
          <a:blip r:embed="rId3">
            <a:alphaModFix/>
          </a:blip>
          <a:stretch>
            <a:fillRect/>
          </a:stretch>
        </p:blipFill>
        <p:spPr>
          <a:xfrm>
            <a:off x="1338475" y="2549625"/>
            <a:ext cx="1325200" cy="393600"/>
          </a:xfrm>
          <a:prstGeom prst="rect">
            <a:avLst/>
          </a:prstGeom>
          <a:noFill/>
          <a:ln>
            <a:noFill/>
          </a:ln>
        </p:spPr>
      </p:pic>
      <p:pic>
        <p:nvPicPr>
          <p:cNvPr id="295" name="Shape 295"/>
          <p:cNvPicPr preferRelativeResize="0"/>
          <p:nvPr/>
        </p:nvPicPr>
        <p:blipFill>
          <a:blip r:embed="rId4">
            <a:alphaModFix/>
          </a:blip>
          <a:stretch>
            <a:fillRect/>
          </a:stretch>
        </p:blipFill>
        <p:spPr>
          <a:xfrm>
            <a:off x="1471000" y="3273275"/>
            <a:ext cx="4479224" cy="639000"/>
          </a:xfrm>
          <a:prstGeom prst="rect">
            <a:avLst/>
          </a:prstGeom>
          <a:noFill/>
          <a:ln>
            <a:noFill/>
          </a:ln>
        </p:spPr>
      </p:pic>
      <p:pic>
        <p:nvPicPr>
          <p:cNvPr id="296" name="Shape 296"/>
          <p:cNvPicPr preferRelativeResize="0"/>
          <p:nvPr/>
        </p:nvPicPr>
        <p:blipFill>
          <a:blip r:embed="rId5">
            <a:alphaModFix/>
          </a:blip>
          <a:stretch>
            <a:fillRect/>
          </a:stretch>
        </p:blipFill>
        <p:spPr>
          <a:xfrm>
            <a:off x="1471000" y="4110850"/>
            <a:ext cx="4479225" cy="6390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nvSpPr>
        <p:spPr>
          <a:xfrm>
            <a:off x="0" y="0"/>
            <a:ext cx="3394800" cy="4406399"/>
          </a:xfrm>
          <a:prstGeom prst="rect">
            <a:avLst/>
          </a:prstGeom>
          <a:noFill/>
          <a:ln>
            <a:noFill/>
          </a:ln>
        </p:spPr>
        <p:txBody>
          <a:bodyPr anchorCtr="0" anchor="ctr" bIns="91425" lIns="91425" rIns="91425" tIns="91425">
            <a:noAutofit/>
          </a:bodyPr>
          <a:lstStyle/>
          <a:p>
            <a:pPr indent="-304800" lvl="0" marL="457200" rtl="0">
              <a:lnSpc>
                <a:spcPct val="150000"/>
              </a:lnSpc>
              <a:spcBef>
                <a:spcPts val="0"/>
              </a:spcBef>
              <a:spcAft>
                <a:spcPts val="800"/>
              </a:spcAft>
              <a:buClr>
                <a:srgbClr val="FFFFFF"/>
              </a:buClr>
              <a:buSzPct val="100000"/>
              <a:buFont typeface="Raleway"/>
              <a:buAutoNum type="arabicPeriod"/>
            </a:pPr>
            <a:r>
              <a:rPr lang="en" sz="1200">
                <a:solidFill>
                  <a:srgbClr val="FFFFFF"/>
                </a:solidFill>
                <a:latin typeface="Raleway"/>
                <a:ea typeface="Raleway"/>
                <a:cs typeface="Raleway"/>
                <a:sym typeface="Raleway"/>
              </a:rPr>
              <a:t>Introduction</a:t>
            </a:r>
          </a:p>
          <a:p>
            <a:pPr indent="-304800" lvl="0" marL="457200" rtl="0">
              <a:lnSpc>
                <a:spcPct val="150000"/>
              </a:lnSpc>
              <a:spcBef>
                <a:spcPts val="0"/>
              </a:spcBef>
              <a:spcAft>
                <a:spcPts val="800"/>
              </a:spcAft>
              <a:buClr>
                <a:srgbClr val="FFFFFF"/>
              </a:buClr>
              <a:buSzPct val="100000"/>
              <a:buFont typeface="Raleway"/>
              <a:buAutoNum type="arabicPeriod"/>
            </a:pPr>
            <a:r>
              <a:rPr lang="en" sz="1200">
                <a:solidFill>
                  <a:srgbClr val="FFFFFF"/>
                </a:solidFill>
                <a:latin typeface="Raleway"/>
                <a:ea typeface="Raleway"/>
                <a:cs typeface="Raleway"/>
                <a:sym typeface="Raleway"/>
              </a:rPr>
              <a:t>Lexique</a:t>
            </a:r>
          </a:p>
          <a:p>
            <a:pPr indent="-304800" lvl="0" marL="457200" rtl="0">
              <a:lnSpc>
                <a:spcPct val="115000"/>
              </a:lnSpc>
              <a:spcBef>
                <a:spcPts val="0"/>
              </a:spcBef>
              <a:spcAft>
                <a:spcPts val="800"/>
              </a:spcAft>
              <a:buClr>
                <a:srgbClr val="FFFFFF"/>
              </a:buClr>
              <a:buSzPct val="100000"/>
              <a:buFont typeface="Raleway"/>
              <a:buAutoNum type="arabicPeriod"/>
            </a:pPr>
            <a:r>
              <a:rPr lang="en" sz="1200">
                <a:solidFill>
                  <a:srgbClr val="FFFFFF"/>
                </a:solidFill>
                <a:latin typeface="Raleway"/>
                <a:ea typeface="Raleway"/>
                <a:cs typeface="Raleway"/>
                <a:sym typeface="Raleway"/>
              </a:rPr>
              <a:t>Description</a:t>
            </a:r>
          </a:p>
          <a:p>
            <a:pPr indent="-292100" lvl="1" marL="914400" rtl="0">
              <a:lnSpc>
                <a:spcPct val="115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Générale</a:t>
            </a:r>
          </a:p>
          <a:p>
            <a:pPr indent="-292100" lvl="1" marL="914400" rtl="0">
              <a:lnSpc>
                <a:spcPct val="115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Point de vue utilisateur</a:t>
            </a:r>
          </a:p>
          <a:p>
            <a:pPr indent="-292100" lvl="1" marL="914400" rtl="0">
              <a:lnSpc>
                <a:spcPct val="115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Exigences fonctionnelles ou non</a:t>
            </a:r>
          </a:p>
          <a:p>
            <a:pPr indent="-292100" lvl="1" marL="914400" rtl="0">
              <a:lnSpc>
                <a:spcPct val="150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Structurations</a:t>
            </a:r>
          </a:p>
          <a:p>
            <a:pPr indent="-279400" lvl="2" marL="1371600" rtl="0">
              <a:lnSpc>
                <a:spcPct val="115000"/>
              </a:lnSpc>
              <a:spcBef>
                <a:spcPts val="0"/>
              </a:spcBef>
              <a:spcAft>
                <a:spcPts val="800"/>
              </a:spcAft>
              <a:buClr>
                <a:srgbClr val="FFFFFF"/>
              </a:buClr>
              <a:buSzPct val="100000"/>
              <a:buFont typeface="Raleway"/>
              <a:buAutoNum type="romanLcPeriod"/>
            </a:pPr>
            <a:r>
              <a:rPr lang="en" sz="800">
                <a:solidFill>
                  <a:srgbClr val="FFFFFF"/>
                </a:solidFill>
                <a:latin typeface="Raleway"/>
                <a:ea typeface="Raleway"/>
                <a:cs typeface="Raleway"/>
                <a:sym typeface="Raleway"/>
              </a:rPr>
              <a:t>Utilisateurs</a:t>
            </a:r>
          </a:p>
          <a:p>
            <a:pPr indent="-279400" lvl="2" marL="1371600" rtl="0">
              <a:lnSpc>
                <a:spcPct val="200000"/>
              </a:lnSpc>
              <a:spcBef>
                <a:spcPts val="0"/>
              </a:spcBef>
              <a:spcAft>
                <a:spcPts val="800"/>
              </a:spcAft>
              <a:buClr>
                <a:srgbClr val="FFFFFF"/>
              </a:buClr>
              <a:buSzPct val="100000"/>
              <a:buFont typeface="Raleway"/>
              <a:buAutoNum type="romanLcPeriod"/>
            </a:pPr>
            <a:r>
              <a:rPr lang="en" sz="800">
                <a:solidFill>
                  <a:srgbClr val="FFFFFF"/>
                </a:solidFill>
                <a:latin typeface="Raleway"/>
                <a:ea typeface="Raleway"/>
                <a:cs typeface="Raleway"/>
                <a:sym typeface="Raleway"/>
              </a:rPr>
              <a:t>Investissements</a:t>
            </a:r>
          </a:p>
          <a:p>
            <a:pPr indent="-304800" lvl="0" marL="457200" rtl="0">
              <a:lnSpc>
                <a:spcPct val="115000"/>
              </a:lnSpc>
              <a:spcBef>
                <a:spcPts val="0"/>
              </a:spcBef>
              <a:spcAft>
                <a:spcPts val="800"/>
              </a:spcAft>
              <a:buClr>
                <a:srgbClr val="FFFFFF"/>
              </a:buClr>
              <a:buSzPct val="100000"/>
              <a:buFont typeface="Raleway"/>
              <a:buAutoNum type="arabicPeriod"/>
            </a:pPr>
            <a:r>
              <a:rPr lang="en" sz="1200">
                <a:solidFill>
                  <a:srgbClr val="FFFFFF"/>
                </a:solidFill>
                <a:latin typeface="Raleway"/>
                <a:ea typeface="Raleway"/>
                <a:cs typeface="Raleway"/>
                <a:sym typeface="Raleway"/>
              </a:rPr>
              <a:t>Réalisation et conception</a:t>
            </a:r>
          </a:p>
          <a:p>
            <a:pPr indent="-292100" lvl="1" marL="914400" rtl="0">
              <a:lnSpc>
                <a:spcPct val="115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Obtention des données</a:t>
            </a:r>
          </a:p>
          <a:p>
            <a:pPr indent="-292100" lvl="1" marL="914400" rtl="0">
              <a:lnSpc>
                <a:spcPct val="115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Interface</a:t>
            </a:r>
          </a:p>
          <a:p>
            <a:pPr indent="-292100" lvl="1" marL="914400" rtl="0">
              <a:lnSpc>
                <a:spcPct val="115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Schéma financier théorique</a:t>
            </a:r>
          </a:p>
          <a:p>
            <a:pPr indent="-292100" lvl="1" marL="914400" rtl="0">
              <a:lnSpc>
                <a:spcPct val="200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Schéma financier final</a:t>
            </a:r>
          </a:p>
          <a:p>
            <a:pPr indent="-304800" lvl="0" marL="457200" rtl="0">
              <a:lnSpc>
                <a:spcPct val="115000"/>
              </a:lnSpc>
              <a:spcBef>
                <a:spcPts val="0"/>
              </a:spcBef>
              <a:spcAft>
                <a:spcPts val="800"/>
              </a:spcAft>
              <a:buClr>
                <a:srgbClr val="FFFFFF"/>
              </a:buClr>
              <a:buSzPct val="100000"/>
              <a:buFont typeface="Raleway"/>
              <a:buAutoNum type="arabicPeriod"/>
            </a:pPr>
            <a:r>
              <a:rPr lang="en" sz="1200">
                <a:solidFill>
                  <a:srgbClr val="FFFFFF"/>
                </a:solidFill>
                <a:latin typeface="Raleway"/>
                <a:ea typeface="Raleway"/>
                <a:cs typeface="Raleway"/>
                <a:sym typeface="Raleway"/>
              </a:rPr>
              <a:t>Bilan</a:t>
            </a:r>
          </a:p>
          <a:p>
            <a:pPr indent="-292100" lvl="1" marL="914400" rtl="0">
              <a:lnSpc>
                <a:spcPct val="115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Organisation</a:t>
            </a:r>
          </a:p>
          <a:p>
            <a:pPr indent="-292100" lvl="1" marL="914400" rtl="0">
              <a:lnSpc>
                <a:spcPct val="100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Finalisation</a:t>
            </a:r>
          </a:p>
          <a:p>
            <a:pPr indent="-292100" lvl="1" marL="914400" rtl="0">
              <a:lnSpc>
                <a:spcPct val="200000"/>
              </a:lnSpc>
              <a:spcBef>
                <a:spcPts val="0"/>
              </a:spcBef>
              <a:spcAft>
                <a:spcPts val="800"/>
              </a:spcAft>
              <a:buClr>
                <a:srgbClr val="FFFFFF"/>
              </a:buClr>
              <a:buSzPct val="100000"/>
              <a:buFont typeface="Raleway"/>
              <a:buAutoNum type="alphaLcPeriod"/>
            </a:pPr>
            <a:r>
              <a:rPr lang="en" sz="1000">
                <a:solidFill>
                  <a:srgbClr val="FFFFFF"/>
                </a:solidFill>
                <a:latin typeface="Raleway"/>
                <a:ea typeface="Raleway"/>
                <a:cs typeface="Raleway"/>
                <a:sym typeface="Raleway"/>
              </a:rPr>
              <a:t>Impressions</a:t>
            </a:r>
            <a:r>
              <a:rPr lang="en" sz="1200">
                <a:solidFill>
                  <a:srgbClr val="FFFFFF"/>
                </a:solidFill>
                <a:latin typeface="Raleway"/>
                <a:ea typeface="Raleway"/>
                <a:cs typeface="Raleway"/>
                <a:sym typeface="Raleway"/>
              </a:rPr>
              <a:t> </a:t>
            </a:r>
          </a:p>
          <a:p>
            <a:pPr indent="-304800" lvl="0" marL="457200" rtl="0">
              <a:lnSpc>
                <a:spcPct val="115000"/>
              </a:lnSpc>
              <a:spcBef>
                <a:spcPts val="0"/>
              </a:spcBef>
              <a:spcAft>
                <a:spcPts val="800"/>
              </a:spcAft>
              <a:buClr>
                <a:srgbClr val="FFFFFF"/>
              </a:buClr>
              <a:buSzPct val="100000"/>
              <a:buFont typeface="Raleway"/>
              <a:buAutoNum type="arabicPeriod"/>
            </a:pPr>
            <a:r>
              <a:rPr lang="en" sz="1200">
                <a:solidFill>
                  <a:srgbClr val="FFFFFF"/>
                </a:solidFill>
                <a:latin typeface="Raleway"/>
                <a:ea typeface="Raleway"/>
                <a:cs typeface="Raleway"/>
                <a:sym typeface="Raleway"/>
              </a:rPr>
              <a:t>Conclusion</a:t>
            </a:r>
          </a:p>
        </p:txBody>
      </p:sp>
      <p:sp>
        <p:nvSpPr>
          <p:cNvPr id="47" name="Shape 47"/>
          <p:cNvSpPr txBox="1"/>
          <p:nvPr>
            <p:ph idx="1" type="body"/>
          </p:nvPr>
        </p:nvSpPr>
        <p:spPr>
          <a:xfrm>
            <a:off x="457200" y="4509434"/>
            <a:ext cx="8229600" cy="519599"/>
          </a:xfrm>
          <a:prstGeom prst="rect">
            <a:avLst/>
          </a:prstGeom>
        </p:spPr>
        <p:txBody>
          <a:bodyPr anchorCtr="0" anchor="ctr" bIns="91425" lIns="91425" rIns="91425" tIns="91425">
            <a:noAutofit/>
          </a:bodyPr>
          <a:lstStyle/>
          <a:p>
            <a:pPr algn="ctr">
              <a:spcBef>
                <a:spcPts val="0"/>
              </a:spcBef>
              <a:buNone/>
            </a:pPr>
            <a:r>
              <a:rPr b="1" lang="en" sz="3000">
                <a:latin typeface="Ubuntu"/>
                <a:ea typeface="Ubuntu"/>
                <a:cs typeface="Ubuntu"/>
                <a:sym typeface="Ubuntu"/>
              </a:rPr>
              <a:t>Sommaire</a:t>
            </a:r>
          </a:p>
        </p:txBody>
      </p:sp>
      <p:sp>
        <p:nvSpPr>
          <p:cNvPr id="48" name="Shape 48"/>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02" name="Shape 302"/>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Réalisation &amp; conception</a:t>
            </a:r>
          </a:p>
          <a:p>
            <a:pPr lvl="0" rtl="0" algn="r">
              <a:spcBef>
                <a:spcPts val="0"/>
              </a:spcBef>
              <a:buNone/>
            </a:pPr>
            <a:r>
              <a:rPr lang="en" sz="1400">
                <a:latin typeface="Raleway"/>
                <a:ea typeface="Raleway"/>
                <a:cs typeface="Raleway"/>
                <a:sym typeface="Raleway"/>
              </a:rPr>
              <a:t>schéma financier final</a:t>
            </a:r>
          </a:p>
        </p:txBody>
      </p:sp>
      <p:sp>
        <p:nvSpPr>
          <p:cNvPr id="303" name="Shape 303"/>
          <p:cNvSpPr txBox="1"/>
          <p:nvPr/>
        </p:nvSpPr>
        <p:spPr>
          <a:xfrm>
            <a:off x="702050" y="1454650"/>
            <a:ext cx="4126199" cy="3562800"/>
          </a:xfrm>
          <a:prstGeom prst="rect">
            <a:avLst/>
          </a:prstGeom>
          <a:noFill/>
          <a:ln>
            <a:noFill/>
          </a:ln>
        </p:spPr>
        <p:txBody>
          <a:bodyPr anchorCtr="0" anchor="t" bIns="91425" lIns="91425" rIns="91425" tIns="91425">
            <a:noAutofit/>
          </a:bodyPr>
          <a:lstStyle/>
          <a:p>
            <a:pPr rtl="0">
              <a:spcBef>
                <a:spcPts val="0"/>
              </a:spcBef>
              <a:buNone/>
            </a:pPr>
            <a:r>
              <a:rPr lang="en"/>
              <a:t>Icone cours de bourse</a:t>
            </a:r>
          </a:p>
          <a:p>
            <a:pPr rtl="0">
              <a:spcBef>
                <a:spcPts val="0"/>
              </a:spcBef>
              <a:buNone/>
            </a:pPr>
            <a:r>
              <a:rPr lang="en"/>
              <a:t>fleche</a:t>
            </a:r>
          </a:p>
          <a:p>
            <a:pPr rtl="0">
              <a:spcBef>
                <a:spcPts val="0"/>
              </a:spcBef>
              <a:buNone/>
            </a:pPr>
            <a:r>
              <a:rPr lang="en"/>
              <a:t>icone paquet d’ordre généré</a:t>
            </a:r>
          </a:p>
          <a:p>
            <a:pPr rtl="0">
              <a:spcBef>
                <a:spcPts val="0"/>
              </a:spcBef>
              <a:buNone/>
            </a:pPr>
            <a:r>
              <a:rPr lang="en"/>
              <a:t>fleche</a:t>
            </a:r>
          </a:p>
          <a:p>
            <a:pPr rtl="0">
              <a:spcBef>
                <a:spcPts val="0"/>
              </a:spcBef>
              <a:buNone/>
            </a:pPr>
            <a:r>
              <a:rPr lang="en"/>
              <a:t>icone cadenas avec paquet</a:t>
            </a:r>
          </a:p>
          <a:p>
            <a:pPr rtl="0">
              <a:spcBef>
                <a:spcPts val="0"/>
              </a:spcBef>
              <a:buNone/>
            </a:pPr>
            <a:r>
              <a:rPr lang="en"/>
              <a:t>text sur les champs pris en compte</a:t>
            </a:r>
          </a:p>
          <a:p>
            <a:pPr rtl="0">
              <a:spcBef>
                <a:spcPts val="0"/>
              </a:spcBef>
              <a:buNone/>
            </a:pPr>
            <a:r>
              <a:t/>
            </a:r>
            <a:endParaRPr/>
          </a:p>
          <a:p>
            <a:pPr rtl="0">
              <a:spcBef>
                <a:spcPts val="0"/>
              </a:spcBef>
              <a:buNone/>
            </a:pPr>
            <a:r>
              <a:rPr lang="en"/>
              <a:t>Icone groupe MASSE</a:t>
            </a:r>
          </a:p>
          <a:p>
            <a:pPr rtl="0">
              <a:spcBef>
                <a:spcPts val="0"/>
              </a:spcBef>
              <a:buNone/>
            </a:pPr>
            <a:r>
              <a:rPr lang="en"/>
              <a:t>fleche</a:t>
            </a:r>
          </a:p>
          <a:p>
            <a:pPr rtl="0">
              <a:spcBef>
                <a:spcPts val="0"/>
              </a:spcBef>
              <a:buNone/>
            </a:pPr>
            <a:r>
              <a:rPr lang="en"/>
              <a:t>Icone groupe petit avec cadenas</a:t>
            </a:r>
          </a:p>
          <a:p>
            <a:pPr rtl="0">
              <a:spcBef>
                <a:spcPts val="0"/>
              </a:spcBef>
              <a:buNone/>
            </a:pPr>
            <a:r>
              <a:rPr lang="en"/>
              <a:t>text sur les champs pris en compte</a:t>
            </a:r>
          </a:p>
          <a:p>
            <a:pPr rtl="0">
              <a:spcBef>
                <a:spcPts val="0"/>
              </a:spcBef>
              <a:buNone/>
            </a:pPr>
            <a:r>
              <a:t/>
            </a:r>
            <a:endParaRPr/>
          </a:p>
          <a:p>
            <a:pPr rtl="0">
              <a:spcBef>
                <a:spcPts val="0"/>
              </a:spcBef>
              <a:buNone/>
            </a:pPr>
            <a:r>
              <a:rPr lang="en"/>
              <a:t>double fleche des clients et des ordres</a:t>
            </a:r>
          </a:p>
          <a:p>
            <a:pPr rtl="0">
              <a:spcBef>
                <a:spcPts val="0"/>
              </a:spcBef>
              <a:buNone/>
            </a:pPr>
            <a:r>
              <a:rPr lang="en"/>
              <a:t>Icone de jonction (à chercher) </a:t>
            </a:r>
          </a:p>
          <a:p>
            <a:pPr rtl="0">
              <a:spcBef>
                <a:spcPts val="0"/>
              </a:spcBef>
              <a:buNone/>
            </a:pPr>
            <a:r>
              <a:t/>
            </a:r>
            <a:endParaRPr/>
          </a:p>
          <a:p>
            <a:pPr>
              <a:spcBef>
                <a:spcPts val="0"/>
              </a:spcBef>
              <a:buNone/>
            </a:pPr>
            <a:r>
              <a:rPr i="1" lang="en"/>
              <a:t>Si temps mettre l’algo</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0" y="0"/>
            <a:ext cx="3394800" cy="4406399"/>
          </a:xfrm>
          <a:prstGeom prst="rect">
            <a:avLst/>
          </a:prstGeom>
          <a:noFill/>
          <a:ln>
            <a:noFill/>
          </a:ln>
        </p:spPr>
        <p:txBody>
          <a:bodyPr anchorCtr="0" anchor="ctr" bIns="91425" lIns="91425" rIns="91425" tIns="91425">
            <a:noAutofit/>
          </a:bodyPr>
          <a:lstStyle/>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Introduction</a:t>
            </a:r>
          </a:p>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Lexique</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Description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Générale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Point de vue utilisateur</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Exigences fonctionnelles ou non</a:t>
            </a:r>
          </a:p>
          <a:p>
            <a:pPr indent="-292100" lvl="1" marL="914400" rtl="0">
              <a:lnSpc>
                <a:spcPct val="15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Structurations</a:t>
            </a:r>
          </a:p>
          <a:p>
            <a:pPr indent="-279400" lvl="2" marL="1371600" rtl="0">
              <a:lnSpc>
                <a:spcPct val="115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Utilisateurs</a:t>
            </a:r>
          </a:p>
          <a:p>
            <a:pPr indent="-279400" lvl="2" marL="1371600" rtl="0">
              <a:lnSpc>
                <a:spcPct val="200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Investissements</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Réalisation et conception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Obtention des données</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Interface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théorique</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final</a:t>
            </a:r>
          </a:p>
          <a:p>
            <a:pPr indent="-304800" lvl="0" marL="457200" rtl="0">
              <a:lnSpc>
                <a:spcPct val="115000"/>
              </a:lnSpc>
              <a:spcBef>
                <a:spcPts val="0"/>
              </a:spcBef>
              <a:spcAft>
                <a:spcPts val="800"/>
              </a:spcAft>
              <a:buClr>
                <a:srgbClr val="FFFFFF"/>
              </a:buClr>
              <a:buSzPct val="100000"/>
              <a:buFont typeface="Raleway"/>
              <a:buAutoNum type="arabicPeriod"/>
            </a:pPr>
            <a:r>
              <a:rPr b="1" lang="en" sz="1200">
                <a:solidFill>
                  <a:srgbClr val="FFFFFF"/>
                </a:solidFill>
                <a:latin typeface="Raleway"/>
                <a:ea typeface="Raleway"/>
                <a:cs typeface="Raleway"/>
                <a:sym typeface="Raleway"/>
              </a:rPr>
              <a:t>Bilan</a:t>
            </a:r>
          </a:p>
          <a:p>
            <a:pPr indent="-292100" lvl="1" marL="914400" rtl="0">
              <a:lnSpc>
                <a:spcPct val="115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Organisation</a:t>
            </a:r>
          </a:p>
          <a:p>
            <a:pPr indent="-292100" lvl="1" marL="914400" rtl="0">
              <a:lnSpc>
                <a:spcPct val="100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Finalisation</a:t>
            </a:r>
          </a:p>
          <a:p>
            <a:pPr indent="-292100" lvl="1" marL="914400" rtl="0">
              <a:lnSpc>
                <a:spcPct val="200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Impressions</a:t>
            </a:r>
            <a:r>
              <a:rPr lang="en" sz="1200">
                <a:solidFill>
                  <a:srgbClr val="F3F3F3"/>
                </a:solidFill>
                <a:latin typeface="Raleway"/>
                <a:ea typeface="Raleway"/>
                <a:cs typeface="Raleway"/>
                <a:sym typeface="Raleway"/>
              </a:rPr>
              <a:t> </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Conclusion</a:t>
            </a:r>
          </a:p>
        </p:txBody>
      </p:sp>
      <p:sp>
        <p:nvSpPr>
          <p:cNvPr id="309" name="Shape 309"/>
          <p:cNvSpPr txBox="1"/>
          <p:nvPr>
            <p:ph idx="1" type="body"/>
          </p:nvPr>
        </p:nvSpPr>
        <p:spPr>
          <a:xfrm>
            <a:off x="457200" y="4509434"/>
            <a:ext cx="8229600" cy="519599"/>
          </a:xfrm>
          <a:prstGeom prst="rect">
            <a:avLst/>
          </a:prstGeom>
        </p:spPr>
        <p:txBody>
          <a:bodyPr anchorCtr="0" anchor="ctr" bIns="91425" lIns="91425" rIns="91425" tIns="91425">
            <a:noAutofit/>
          </a:bodyPr>
          <a:lstStyle/>
          <a:p>
            <a:pPr lvl="0" rtl="0" algn="ctr">
              <a:spcBef>
                <a:spcPts val="0"/>
              </a:spcBef>
              <a:buNone/>
            </a:pPr>
            <a:r>
              <a:rPr b="1" lang="en" sz="3000">
                <a:latin typeface="Ubuntu"/>
                <a:ea typeface="Ubuntu"/>
                <a:cs typeface="Ubuntu"/>
                <a:sym typeface="Ubuntu"/>
              </a:rPr>
              <a:t>Sommaire</a:t>
            </a:r>
          </a:p>
        </p:txBody>
      </p:sp>
      <p:sp>
        <p:nvSpPr>
          <p:cNvPr id="310" name="Shape 310"/>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
              <a:t>Bilan</a:t>
            </a:r>
          </a:p>
        </p:txBody>
      </p:sp>
      <p:sp>
        <p:nvSpPr>
          <p:cNvPr id="316" name="Shape 31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900">
                <a:solidFill>
                  <a:schemeClr val="dk1"/>
                </a:solidFill>
              </a:rPr>
              <a:t>5.1 Organisation :  </a:t>
            </a:r>
          </a:p>
          <a:p>
            <a:pPr lvl="0" rtl="0">
              <a:spcBef>
                <a:spcPts val="0"/>
              </a:spcBef>
              <a:buNone/>
            </a:pPr>
            <a:r>
              <a:t/>
            </a:r>
            <a:endParaRPr b="1" sz="900">
              <a:solidFill>
                <a:schemeClr val="dk1"/>
              </a:solidFill>
            </a:endParaRPr>
          </a:p>
          <a:p>
            <a:pPr lvl="0" rtl="0" algn="just">
              <a:spcBef>
                <a:spcPts val="0"/>
              </a:spcBef>
              <a:buNone/>
            </a:pPr>
            <a:r>
              <a:rPr lang="en" sz="900">
                <a:solidFill>
                  <a:schemeClr val="dk1"/>
                </a:solidFill>
              </a:rPr>
              <a:t>Au début du projet, nous avions décidé de se répartir les tâches en fonctions des langages utilisés. Nous avons remis en question ce découpage puisque nous ne pouvions pas développer ensemble, car nous n'habitons pas à proximit</a:t>
            </a:r>
            <a:r>
              <a:rPr lang="en" sz="900"/>
              <a:t>é</a:t>
            </a:r>
            <a:r>
              <a:rPr lang="en" sz="900">
                <a:solidFill>
                  <a:schemeClr val="dk1"/>
                </a:solidFill>
              </a:rPr>
              <a:t>. Par conséquent, nous devions développer chacun de notre côté puis mettre en commun. La partie réflexion et structuration du projet à été faite sur plusieurs jours où il a fallu se mettre d'accord sur les possibilités et les compétences. Nous sommes revenus plusieurs fois sur la structuration du système à cause des différentes erreurs rencontrées. De ce fait, une réorganisation du développement a aussi dû être reprise. Nous nous étions donné un diagramme ainsi qu'un tableau permettant d'établir les différentes charges de travail, ces derniers, ce sont alors retrouvé largement modifié de par les difficultés rencontrées.</a:t>
            </a:r>
          </a:p>
          <a:p>
            <a:pPr lvl="0" rtl="0">
              <a:spcBef>
                <a:spcPts val="0"/>
              </a:spcBef>
              <a:buNone/>
            </a:pPr>
            <a:r>
              <a:t/>
            </a:r>
            <a:endParaRPr b="1" sz="900">
              <a:solidFill>
                <a:schemeClr val="dk1"/>
              </a:solidFill>
            </a:endParaRPr>
          </a:p>
          <a:p>
            <a:pPr lvl="0" rtl="0">
              <a:spcBef>
                <a:spcPts val="0"/>
              </a:spcBef>
              <a:buNone/>
            </a:pPr>
            <a:r>
              <a:rPr b="1" lang="en" sz="900">
                <a:solidFill>
                  <a:schemeClr val="dk1"/>
                </a:solidFill>
              </a:rPr>
              <a:t>5.2 Finalisation du projet : </a:t>
            </a:r>
          </a:p>
          <a:p>
            <a:pPr lvl="0" rtl="0">
              <a:spcBef>
                <a:spcPts val="0"/>
              </a:spcBef>
              <a:buNone/>
            </a:pPr>
            <a:r>
              <a:t/>
            </a:r>
            <a:endParaRPr sz="900">
              <a:solidFill>
                <a:schemeClr val="dk1"/>
              </a:solidFill>
            </a:endParaRPr>
          </a:p>
          <a:p>
            <a:pPr lvl="0" rtl="0" algn="just">
              <a:spcBef>
                <a:spcPts val="0"/>
              </a:spcBef>
              <a:buNone/>
            </a:pPr>
            <a:r>
              <a:rPr lang="en" sz="900">
                <a:solidFill>
                  <a:schemeClr val="dk1"/>
                </a:solidFill>
              </a:rPr>
              <a:t>Le projet n’est pas fini, une mauvaise estimation du temps et des compétences nous a amenés aux divers problèmes cités plus haut. En effet, au début lors de l'analyse, la simple lecture d'utilisation, bien que intéressante, était de base compliquée. Mais ce n'est pas cela qui nous a posé problème, c'est tout simplement la base même du système qui s'est retrouvé très conséquente et qui aurait pu à eux seuls être des projets à part sur la récupération de données quelconque via divers moyen, une interface se basant sur diverse possibilité, scalable pour les différents choix ; et enfin le service de création d'ordre qui devait être la partie la plus conséquente et se retrouve restreinte par les autres parties.</a:t>
            </a:r>
          </a:p>
          <a:p>
            <a:pPr lvl="0" rtl="0" algn="just">
              <a:spcBef>
                <a:spcPts val="0"/>
              </a:spcBef>
              <a:buNone/>
            </a:pPr>
            <a:r>
              <a:t/>
            </a:r>
            <a:endParaRPr sz="900">
              <a:solidFill>
                <a:schemeClr val="dk1"/>
              </a:solidFill>
            </a:endParaRPr>
          </a:p>
          <a:p>
            <a:pPr lvl="0" rtl="0" algn="just">
              <a:spcBef>
                <a:spcPts val="0"/>
              </a:spcBef>
              <a:buNone/>
            </a:pPr>
            <a:r>
              <a:rPr lang="en" sz="900">
                <a:solidFill>
                  <a:schemeClr val="dk1"/>
                </a:solidFill>
              </a:rPr>
              <a:t>Au final nous n’avons pas réalisé le site internet par manque de temps, l’obtention des données est chaotiques mais il nous semble que nous ne sommes pas loin de la solution. Le plus gros problème étant la non implémentation du système de décision d’investissement qui ne pouvait exister que si la récupération de données s’était faite sans autant de problèmes. L’interface elle est complète et est une bonne base modulaire qui nous permettra de facilement continuer le projet si l’on le souhaite en école d’ingénieur par exemple ou sur notre temps libre.</a:t>
            </a:r>
          </a:p>
        </p:txBody>
      </p:sp>
      <p:sp>
        <p:nvSpPr>
          <p:cNvPr id="317" name="Shape 317"/>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nvSpPr>
        <p:spPr>
          <a:xfrm>
            <a:off x="0" y="0"/>
            <a:ext cx="3394800" cy="4406399"/>
          </a:xfrm>
          <a:prstGeom prst="rect">
            <a:avLst/>
          </a:prstGeom>
          <a:noFill/>
          <a:ln>
            <a:noFill/>
          </a:ln>
        </p:spPr>
        <p:txBody>
          <a:bodyPr anchorCtr="0" anchor="ctr" bIns="91425" lIns="91425" rIns="91425" tIns="91425">
            <a:noAutofit/>
          </a:bodyPr>
          <a:lstStyle/>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Introduction</a:t>
            </a:r>
          </a:p>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Lexique</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Description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Générale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Point de vue utilisateur</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Exigences fonctionnelles ou non</a:t>
            </a:r>
          </a:p>
          <a:p>
            <a:pPr indent="-292100" lvl="1" marL="914400" rtl="0">
              <a:lnSpc>
                <a:spcPct val="15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Structurations</a:t>
            </a:r>
          </a:p>
          <a:p>
            <a:pPr indent="-279400" lvl="2" marL="1371600" rtl="0">
              <a:lnSpc>
                <a:spcPct val="115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Utilisateurs</a:t>
            </a:r>
          </a:p>
          <a:p>
            <a:pPr indent="-279400" lvl="2" marL="1371600" rtl="0">
              <a:lnSpc>
                <a:spcPct val="200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Investissements</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Réalisation et conception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Obtention des données</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Interface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théorique</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final</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Bilan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Organisation</a:t>
            </a:r>
          </a:p>
          <a:p>
            <a:pPr indent="-292100" lvl="1" marL="914400" rtl="0">
              <a:lnSpc>
                <a:spcPct val="1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Finalisation</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Impressions</a:t>
            </a:r>
            <a:r>
              <a:rPr lang="en" sz="1200">
                <a:solidFill>
                  <a:srgbClr val="B7B7B7"/>
                </a:solidFill>
                <a:latin typeface="Raleway"/>
                <a:ea typeface="Raleway"/>
                <a:cs typeface="Raleway"/>
                <a:sym typeface="Raleway"/>
              </a:rPr>
              <a:t> </a:t>
            </a:r>
          </a:p>
          <a:p>
            <a:pPr indent="-304800" lvl="0" marL="457200" rtl="0">
              <a:lnSpc>
                <a:spcPct val="115000"/>
              </a:lnSpc>
              <a:spcBef>
                <a:spcPts val="0"/>
              </a:spcBef>
              <a:spcAft>
                <a:spcPts val="800"/>
              </a:spcAft>
              <a:buClr>
                <a:srgbClr val="FFFFFF"/>
              </a:buClr>
              <a:buSzPct val="100000"/>
              <a:buFont typeface="Raleway"/>
              <a:buAutoNum type="arabicPeriod"/>
            </a:pPr>
            <a:r>
              <a:rPr b="1" lang="en" sz="1200">
                <a:solidFill>
                  <a:srgbClr val="FFFFFF"/>
                </a:solidFill>
                <a:latin typeface="Raleway"/>
                <a:ea typeface="Raleway"/>
                <a:cs typeface="Raleway"/>
                <a:sym typeface="Raleway"/>
              </a:rPr>
              <a:t>Conclusion</a:t>
            </a:r>
          </a:p>
        </p:txBody>
      </p:sp>
      <p:sp>
        <p:nvSpPr>
          <p:cNvPr id="323" name="Shape 323"/>
          <p:cNvSpPr txBox="1"/>
          <p:nvPr>
            <p:ph idx="1" type="body"/>
          </p:nvPr>
        </p:nvSpPr>
        <p:spPr>
          <a:xfrm>
            <a:off x="457200" y="4509434"/>
            <a:ext cx="8229600" cy="519599"/>
          </a:xfrm>
          <a:prstGeom prst="rect">
            <a:avLst/>
          </a:prstGeom>
        </p:spPr>
        <p:txBody>
          <a:bodyPr anchorCtr="0" anchor="ctr" bIns="91425" lIns="91425" rIns="91425" tIns="91425">
            <a:noAutofit/>
          </a:bodyPr>
          <a:lstStyle/>
          <a:p>
            <a:pPr lvl="0" rtl="0" algn="ctr">
              <a:spcBef>
                <a:spcPts val="0"/>
              </a:spcBef>
              <a:buNone/>
            </a:pPr>
            <a:r>
              <a:rPr b="1" lang="en" sz="3000">
                <a:latin typeface="Ubuntu"/>
                <a:ea typeface="Ubuntu"/>
                <a:cs typeface="Ubuntu"/>
                <a:sym typeface="Ubuntu"/>
              </a:rPr>
              <a:t>Sommaire</a:t>
            </a:r>
          </a:p>
        </p:txBody>
      </p:sp>
      <p:sp>
        <p:nvSpPr>
          <p:cNvPr id="324" name="Shape 324"/>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
              <a:t>Conclusion</a:t>
            </a:r>
          </a:p>
        </p:txBody>
      </p:sp>
      <p:sp>
        <p:nvSpPr>
          <p:cNvPr id="330" name="Shape 330"/>
          <p:cNvSpPr txBox="1"/>
          <p:nvPr>
            <p:ph idx="1" type="body"/>
          </p:nvPr>
        </p:nvSpPr>
        <p:spPr>
          <a:xfrm>
            <a:off x="175" y="1145500"/>
            <a:ext cx="9144000" cy="3780300"/>
          </a:xfrm>
          <a:prstGeom prst="rect">
            <a:avLst/>
          </a:prstGeom>
        </p:spPr>
        <p:txBody>
          <a:bodyPr anchorCtr="0" anchor="t" bIns="91425" lIns="91425" rIns="91425" tIns="91425">
            <a:noAutofit/>
          </a:bodyPr>
          <a:lstStyle/>
          <a:p>
            <a:pPr indent="0" marL="457200" rtl="0">
              <a:spcBef>
                <a:spcPts val="0"/>
              </a:spcBef>
              <a:buNone/>
            </a:pPr>
            <a:r>
              <a:t/>
            </a:r>
            <a:endParaRPr sz="1800">
              <a:latin typeface="Raleway"/>
              <a:ea typeface="Raleway"/>
              <a:cs typeface="Raleway"/>
              <a:sym typeface="Raleway"/>
            </a:endParaRPr>
          </a:p>
          <a:p>
            <a:pPr indent="0" marL="0" rtl="0">
              <a:spcBef>
                <a:spcPts val="0"/>
              </a:spcBef>
              <a:buNone/>
            </a:pPr>
            <a:r>
              <a:rPr lang="en" sz="1800">
                <a:latin typeface="Raleway"/>
                <a:ea typeface="Raleway"/>
                <a:cs typeface="Raleway"/>
                <a:sym typeface="Raleway"/>
              </a:rPr>
              <a:t>Ce que l’on retient de ce projet tuteuré</a:t>
            </a:r>
          </a:p>
          <a:p>
            <a:pPr indent="0" marL="457200" rtl="0">
              <a:spcBef>
                <a:spcPts val="0"/>
              </a:spcBef>
              <a:buNone/>
            </a:pPr>
            <a:r>
              <a:t/>
            </a:r>
            <a:endParaRPr sz="1800">
              <a:latin typeface="Raleway"/>
              <a:ea typeface="Raleway"/>
              <a:cs typeface="Raleway"/>
              <a:sym typeface="Raleway"/>
            </a:endParaRPr>
          </a:p>
          <a:p>
            <a:pPr indent="-342900" lvl="0" marL="914400" rtl="0">
              <a:spcBef>
                <a:spcPts val="0"/>
              </a:spcBef>
              <a:buClr>
                <a:schemeClr val="dk1"/>
              </a:buClr>
              <a:buSzPct val="100000"/>
              <a:buFont typeface="Raleway"/>
              <a:buChar char="❏"/>
            </a:pPr>
            <a:r>
              <a:rPr lang="en" sz="1800">
                <a:latin typeface="Raleway"/>
                <a:ea typeface="Raleway"/>
                <a:cs typeface="Raleway"/>
                <a:sym typeface="Raleway"/>
              </a:rPr>
              <a:t>Projet lié à un domaine inconnu ce qui nous a beaucoup appris</a:t>
            </a:r>
          </a:p>
          <a:p>
            <a:pPr indent="0" lvl="0" marL="457200" rtl="0">
              <a:spcBef>
                <a:spcPts val="0"/>
              </a:spcBef>
              <a:buNone/>
            </a:pPr>
            <a:r>
              <a:t/>
            </a:r>
            <a:endParaRPr sz="1800">
              <a:latin typeface="Raleway"/>
              <a:ea typeface="Raleway"/>
              <a:cs typeface="Raleway"/>
              <a:sym typeface="Raleway"/>
            </a:endParaRPr>
          </a:p>
          <a:p>
            <a:pPr indent="-342900" lvl="0" marL="914400" rtl="0">
              <a:spcBef>
                <a:spcPts val="0"/>
              </a:spcBef>
              <a:buClr>
                <a:schemeClr val="dk1"/>
              </a:buClr>
              <a:buSzPct val="100000"/>
              <a:buFont typeface="Raleway"/>
              <a:buChar char="❏"/>
            </a:pPr>
            <a:r>
              <a:rPr lang="en" sz="1800">
                <a:latin typeface="Raleway"/>
                <a:ea typeface="Raleway"/>
                <a:cs typeface="Raleway"/>
                <a:sym typeface="Raleway"/>
              </a:rPr>
              <a:t>C’est bien d’être ambitieux mais il faut rester réaliste</a:t>
            </a:r>
          </a:p>
          <a:p>
            <a:pPr indent="0" lvl="0" marL="457200" rtl="0">
              <a:spcBef>
                <a:spcPts val="0"/>
              </a:spcBef>
              <a:buNone/>
            </a:pPr>
            <a:r>
              <a:t/>
            </a:r>
            <a:endParaRPr sz="1800">
              <a:latin typeface="Raleway"/>
              <a:ea typeface="Raleway"/>
              <a:cs typeface="Raleway"/>
              <a:sym typeface="Raleway"/>
            </a:endParaRPr>
          </a:p>
          <a:p>
            <a:pPr indent="-342900" lvl="0" marL="914400" rtl="0">
              <a:spcBef>
                <a:spcPts val="0"/>
              </a:spcBef>
              <a:buClr>
                <a:schemeClr val="dk1"/>
              </a:buClr>
              <a:buSzPct val="100000"/>
              <a:buFont typeface="Raleway"/>
              <a:buChar char="❏"/>
            </a:pPr>
            <a:r>
              <a:rPr lang="en" sz="1800">
                <a:latin typeface="Raleway"/>
                <a:ea typeface="Raleway"/>
                <a:cs typeface="Raleway"/>
                <a:sym typeface="Raleway"/>
              </a:rPr>
              <a:t>La communication est très utile pour résoudre les problèmes théoriques</a:t>
            </a:r>
          </a:p>
          <a:p>
            <a:pPr indent="0" lvl="0" marL="457200" rtl="0">
              <a:spcBef>
                <a:spcPts val="0"/>
              </a:spcBef>
              <a:buNone/>
            </a:pPr>
            <a:r>
              <a:t/>
            </a:r>
            <a:endParaRPr sz="1800">
              <a:latin typeface="Raleway"/>
              <a:ea typeface="Raleway"/>
              <a:cs typeface="Raleway"/>
              <a:sym typeface="Raleway"/>
            </a:endParaRPr>
          </a:p>
          <a:p>
            <a:pPr indent="-342900" lvl="0" marL="914400" rtl="0">
              <a:spcBef>
                <a:spcPts val="0"/>
              </a:spcBef>
              <a:buClr>
                <a:schemeClr val="dk1"/>
              </a:buClr>
              <a:buSzPct val="100000"/>
              <a:buFont typeface="Raleway"/>
              <a:buChar char="❏"/>
            </a:pPr>
            <a:r>
              <a:rPr lang="en" sz="1800">
                <a:latin typeface="Raleway"/>
                <a:ea typeface="Raleway"/>
                <a:cs typeface="Raleway"/>
                <a:sym typeface="Raleway"/>
              </a:rPr>
              <a:t>Segmenter les différentes parties en gros blocs complique l’entraide</a:t>
            </a:r>
          </a:p>
        </p:txBody>
      </p:sp>
      <p:sp>
        <p:nvSpPr>
          <p:cNvPr id="331" name="Shape 33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nvSpPr>
        <p:spPr>
          <a:xfrm>
            <a:off x="0" y="0"/>
            <a:ext cx="3394800" cy="4406399"/>
          </a:xfrm>
          <a:prstGeom prst="rect">
            <a:avLst/>
          </a:prstGeom>
          <a:noFill/>
          <a:ln>
            <a:noFill/>
          </a:ln>
        </p:spPr>
        <p:txBody>
          <a:bodyPr anchorCtr="0" anchor="ctr" bIns="91425" lIns="91425" rIns="91425" tIns="91425">
            <a:noAutofit/>
          </a:bodyPr>
          <a:lstStyle/>
          <a:p>
            <a:pPr indent="-304800" lvl="0" marL="457200" rtl="0">
              <a:lnSpc>
                <a:spcPct val="150000"/>
              </a:lnSpc>
              <a:spcBef>
                <a:spcPts val="0"/>
              </a:spcBef>
              <a:spcAft>
                <a:spcPts val="800"/>
              </a:spcAft>
              <a:buClr>
                <a:srgbClr val="FFFFFF"/>
              </a:buClr>
              <a:buSzPct val="100000"/>
              <a:buFont typeface="Raleway"/>
              <a:buAutoNum type="arabicPeriod"/>
            </a:pPr>
            <a:r>
              <a:rPr b="1" lang="en" sz="1200">
                <a:solidFill>
                  <a:srgbClr val="FFFFFF"/>
                </a:solidFill>
                <a:latin typeface="Raleway"/>
                <a:ea typeface="Raleway"/>
                <a:cs typeface="Raleway"/>
                <a:sym typeface="Raleway"/>
              </a:rPr>
              <a:t>Introduction</a:t>
            </a:r>
          </a:p>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Lexique</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Description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Générale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Point de vue utilisateur</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Exigences fonctionnelles ou non</a:t>
            </a:r>
          </a:p>
          <a:p>
            <a:pPr indent="-292100" lvl="1" marL="914400" rtl="0">
              <a:lnSpc>
                <a:spcPct val="15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Structurations</a:t>
            </a:r>
          </a:p>
          <a:p>
            <a:pPr indent="-279400" lvl="2" marL="1371600" rtl="0">
              <a:lnSpc>
                <a:spcPct val="115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Utilisateurs</a:t>
            </a:r>
          </a:p>
          <a:p>
            <a:pPr indent="-279400" lvl="2" marL="1371600" rtl="0">
              <a:lnSpc>
                <a:spcPct val="200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Investissements</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Réalisation et conception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Obtention des données</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Interface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théorique</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final</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Bilan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Organisation</a:t>
            </a:r>
          </a:p>
          <a:p>
            <a:pPr indent="-292100" lvl="1" marL="914400" rtl="0">
              <a:lnSpc>
                <a:spcPct val="1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Finalisation</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Impressions</a:t>
            </a:r>
            <a:r>
              <a:rPr lang="en" sz="1200">
                <a:solidFill>
                  <a:srgbClr val="B7B7B7"/>
                </a:solidFill>
                <a:latin typeface="Raleway"/>
                <a:ea typeface="Raleway"/>
                <a:cs typeface="Raleway"/>
                <a:sym typeface="Raleway"/>
              </a:rPr>
              <a:t> </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Conclusion</a:t>
            </a:r>
          </a:p>
        </p:txBody>
      </p:sp>
      <p:sp>
        <p:nvSpPr>
          <p:cNvPr id="54" name="Shape 54"/>
          <p:cNvSpPr txBox="1"/>
          <p:nvPr>
            <p:ph idx="1" type="body"/>
          </p:nvPr>
        </p:nvSpPr>
        <p:spPr>
          <a:xfrm>
            <a:off x="457200" y="4509434"/>
            <a:ext cx="8229600" cy="519599"/>
          </a:xfrm>
          <a:prstGeom prst="rect">
            <a:avLst/>
          </a:prstGeom>
        </p:spPr>
        <p:txBody>
          <a:bodyPr anchorCtr="0" anchor="ctr" bIns="91425" lIns="91425" rIns="91425" tIns="91425">
            <a:noAutofit/>
          </a:bodyPr>
          <a:lstStyle/>
          <a:p>
            <a:pPr lvl="0" rtl="0" algn="ctr">
              <a:spcBef>
                <a:spcPts val="0"/>
              </a:spcBef>
              <a:buNone/>
            </a:pPr>
            <a:r>
              <a:rPr b="1" lang="en" sz="3000">
                <a:latin typeface="Ubuntu"/>
                <a:ea typeface="Ubuntu"/>
                <a:cs typeface="Ubuntu"/>
                <a:sym typeface="Ubuntu"/>
              </a:rPr>
              <a:t>Sommaire</a:t>
            </a:r>
          </a:p>
        </p:txBody>
      </p:sp>
      <p:sp>
        <p:nvSpPr>
          <p:cNvPr id="55" name="Shape 55"/>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ctr" bIns="91425" lIns="91425" rIns="91425" tIns="91425">
            <a:noAutofit/>
          </a:bodyPr>
          <a:lstStyle/>
          <a:p>
            <a:pPr algn="ctr">
              <a:spcBef>
                <a:spcPts val="0"/>
              </a:spcBef>
              <a:buNone/>
            </a:pPr>
            <a:r>
              <a:rPr lang="en"/>
              <a:t>Introduction</a:t>
            </a:r>
          </a:p>
        </p:txBody>
      </p:sp>
      <p:sp>
        <p:nvSpPr>
          <p:cNvPr id="61" name="Shape 6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just">
              <a:spcBef>
                <a:spcPts val="0"/>
              </a:spcBef>
              <a:buClr>
                <a:schemeClr val="dk1"/>
              </a:buClr>
              <a:buSzPct val="45833"/>
              <a:buFont typeface="Arial"/>
              <a:buNone/>
            </a:pPr>
            <a:r>
              <a:rPr lang="en" sz="2400"/>
              <a:t>	</a:t>
            </a:r>
          </a:p>
          <a:p>
            <a:pPr lvl="0" rtl="0" algn="just">
              <a:spcBef>
                <a:spcPts val="0"/>
              </a:spcBef>
              <a:buClr>
                <a:schemeClr val="dk1"/>
              </a:buClr>
              <a:buSzPct val="45833"/>
              <a:buFont typeface="Arial"/>
              <a:buNone/>
            </a:pPr>
            <a:r>
              <a:rPr lang="en" sz="2400"/>
              <a:t>	</a:t>
            </a:r>
            <a:r>
              <a:rPr lang="en" sz="1400"/>
              <a:t>La finance influence la vie humaine sur de nombreux plans, de l’économie à la politique.</a:t>
            </a:r>
          </a:p>
          <a:p>
            <a:pPr lvl="0" rtl="0" algn="just">
              <a:spcBef>
                <a:spcPts val="0"/>
              </a:spcBef>
              <a:buClr>
                <a:schemeClr val="dk1"/>
              </a:buClr>
              <a:buFont typeface="Arial"/>
              <a:buNone/>
            </a:pPr>
            <a:r>
              <a:t/>
            </a:r>
            <a:endParaRPr sz="1400"/>
          </a:p>
          <a:p>
            <a:pPr lvl="0" rtl="0" algn="just">
              <a:spcBef>
                <a:spcPts val="0"/>
              </a:spcBef>
              <a:buClr>
                <a:schemeClr val="dk1"/>
              </a:buClr>
              <a:buSzPct val="78571"/>
              <a:buFont typeface="Arial"/>
              <a:buNone/>
            </a:pPr>
            <a:r>
              <a:rPr lang="en" sz="1400"/>
              <a:t>	La quantitative finance utilise des mathématiques complexes et à pour but de prédire l’avenir.</a:t>
            </a:r>
          </a:p>
          <a:p>
            <a:pPr lvl="0" rtl="0" algn="just">
              <a:spcBef>
                <a:spcPts val="0"/>
              </a:spcBef>
              <a:buClr>
                <a:schemeClr val="dk1"/>
              </a:buClr>
              <a:buFont typeface="Arial"/>
              <a:buNone/>
            </a:pPr>
            <a:r>
              <a:t/>
            </a:r>
            <a:endParaRPr sz="1400"/>
          </a:p>
          <a:p>
            <a:pPr indent="0" lvl="0" marL="0" rtl="0" algn="just">
              <a:spcBef>
                <a:spcPts val="0"/>
              </a:spcBef>
              <a:buClr>
                <a:schemeClr val="dk1"/>
              </a:buClr>
              <a:buSzPct val="78571"/>
              <a:buFont typeface="Arial"/>
              <a:buNone/>
            </a:pPr>
            <a:r>
              <a:rPr lang="en" sz="1400"/>
              <a:t>	Le système étudié permet de s’intéresser à l’automatisme, le machine learning, le Big Data…</a:t>
            </a:r>
          </a:p>
          <a:p>
            <a:pPr indent="0" lvl="0" marL="0" rtl="0" algn="just">
              <a:spcBef>
                <a:spcPts val="0"/>
              </a:spcBef>
              <a:buClr>
                <a:schemeClr val="dk1"/>
              </a:buClr>
              <a:buFont typeface="Arial"/>
              <a:buNone/>
            </a:pPr>
            <a:r>
              <a:t/>
            </a:r>
            <a:endParaRPr sz="1400"/>
          </a:p>
          <a:p>
            <a:pPr indent="0" lvl="0" marL="0" rtl="0" algn="just">
              <a:spcBef>
                <a:spcPts val="0"/>
              </a:spcBef>
              <a:buClr>
                <a:schemeClr val="dk1"/>
              </a:buClr>
              <a:buSzPct val="78571"/>
              <a:buFont typeface="Arial"/>
              <a:buNone/>
            </a:pPr>
            <a:r>
              <a:rPr lang="en" sz="1400"/>
              <a:t>	Un projet qui s’écarte des chemins trop souvent empruntés est plus intéressent.</a:t>
            </a:r>
          </a:p>
          <a:p>
            <a:pPr indent="0" lvl="0" marL="0" rtl="0" algn="just">
              <a:spcBef>
                <a:spcPts val="0"/>
              </a:spcBef>
              <a:buClr>
                <a:schemeClr val="dk1"/>
              </a:buClr>
              <a:buFont typeface="Arial"/>
              <a:buNone/>
            </a:pPr>
            <a:r>
              <a:t/>
            </a:r>
            <a:endParaRPr sz="1400"/>
          </a:p>
          <a:p>
            <a:pPr indent="0" lvl="0" marL="0" rtl="0" algn="just">
              <a:spcBef>
                <a:spcPts val="0"/>
              </a:spcBef>
              <a:buClr>
                <a:schemeClr val="dk1"/>
              </a:buClr>
              <a:buSzPct val="78571"/>
              <a:buFont typeface="Arial"/>
              <a:buNone/>
            </a:pPr>
            <a:r>
              <a:rPr lang="en" sz="1400"/>
              <a:t>	Nécessite de très bonnes compétences techniques et permet donc de les développer.</a:t>
            </a:r>
          </a:p>
          <a:p>
            <a:pPr indent="0" lvl="0" marL="0" rtl="0" algn="just">
              <a:spcBef>
                <a:spcPts val="0"/>
              </a:spcBef>
              <a:buClr>
                <a:schemeClr val="dk1"/>
              </a:buClr>
              <a:buFont typeface="Arial"/>
              <a:buNone/>
            </a:pPr>
            <a:r>
              <a:t/>
            </a:r>
            <a:endParaRPr sz="1400"/>
          </a:p>
          <a:p>
            <a:pPr indent="0" lvl="0" marL="0" algn="just">
              <a:spcBef>
                <a:spcPts val="0"/>
              </a:spcBef>
              <a:buClr>
                <a:schemeClr val="dk1"/>
              </a:buClr>
              <a:buSzPct val="78571"/>
              <a:buFont typeface="Arial"/>
              <a:buNone/>
            </a:pPr>
            <a:r>
              <a:rPr lang="en" sz="1400"/>
              <a:t>	Permet de d’apprendre et comprendre des notions jamais abordés en cours jusqu’ici.</a:t>
            </a:r>
          </a:p>
        </p:txBody>
      </p:sp>
      <p:sp>
        <p:nvSpPr>
          <p:cNvPr id="62" name="Shape 62"/>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nvSpPr>
        <p:spPr>
          <a:xfrm>
            <a:off x="0" y="0"/>
            <a:ext cx="3394800" cy="4406399"/>
          </a:xfrm>
          <a:prstGeom prst="rect">
            <a:avLst/>
          </a:prstGeom>
          <a:noFill/>
          <a:ln>
            <a:noFill/>
          </a:ln>
        </p:spPr>
        <p:txBody>
          <a:bodyPr anchorCtr="0" anchor="ctr" bIns="91425" lIns="91425" rIns="91425" tIns="91425">
            <a:noAutofit/>
          </a:bodyPr>
          <a:lstStyle/>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Introduction</a:t>
            </a:r>
          </a:p>
          <a:p>
            <a:pPr indent="-304800" lvl="0" marL="457200" rtl="0">
              <a:lnSpc>
                <a:spcPct val="150000"/>
              </a:lnSpc>
              <a:spcBef>
                <a:spcPts val="0"/>
              </a:spcBef>
              <a:spcAft>
                <a:spcPts val="800"/>
              </a:spcAft>
              <a:buClr>
                <a:srgbClr val="FFFFFF"/>
              </a:buClr>
              <a:buSzPct val="100000"/>
              <a:buFont typeface="Raleway"/>
              <a:buAutoNum type="arabicPeriod"/>
            </a:pPr>
            <a:r>
              <a:rPr b="1" lang="en" sz="1200">
                <a:solidFill>
                  <a:srgbClr val="FFFFFF"/>
                </a:solidFill>
                <a:latin typeface="Raleway"/>
                <a:ea typeface="Raleway"/>
                <a:cs typeface="Raleway"/>
                <a:sym typeface="Raleway"/>
              </a:rPr>
              <a:t>Lexique</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Description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Générale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Point de vue utilisateur</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Exigences fonctionnelles ou non </a:t>
            </a:r>
          </a:p>
          <a:p>
            <a:pPr indent="-292100" lvl="1" marL="914400" rtl="0">
              <a:lnSpc>
                <a:spcPct val="15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Structurations</a:t>
            </a:r>
          </a:p>
          <a:p>
            <a:pPr indent="-279400" lvl="2" marL="1371600" rtl="0">
              <a:lnSpc>
                <a:spcPct val="115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Utilisateurs</a:t>
            </a:r>
          </a:p>
          <a:p>
            <a:pPr indent="-279400" lvl="2" marL="1371600" rtl="0">
              <a:lnSpc>
                <a:spcPct val="200000"/>
              </a:lnSpc>
              <a:spcBef>
                <a:spcPts val="0"/>
              </a:spcBef>
              <a:spcAft>
                <a:spcPts val="800"/>
              </a:spcAft>
              <a:buClr>
                <a:srgbClr val="B7B7B7"/>
              </a:buClr>
              <a:buSzPct val="100000"/>
              <a:buFont typeface="Raleway"/>
              <a:buAutoNum type="romanLcPeriod"/>
            </a:pPr>
            <a:r>
              <a:rPr lang="en" sz="800">
                <a:solidFill>
                  <a:srgbClr val="B7B7B7"/>
                </a:solidFill>
                <a:latin typeface="Raleway"/>
                <a:ea typeface="Raleway"/>
                <a:cs typeface="Raleway"/>
                <a:sym typeface="Raleway"/>
              </a:rPr>
              <a:t>Investissements</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Réalisation et conception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Obtention des données</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Interface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théorique</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final</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Bilan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Organisation</a:t>
            </a:r>
          </a:p>
          <a:p>
            <a:pPr indent="-292100" lvl="1" marL="914400" rtl="0">
              <a:lnSpc>
                <a:spcPct val="1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Finalisation</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Impressions</a:t>
            </a:r>
            <a:r>
              <a:rPr lang="en" sz="1200">
                <a:solidFill>
                  <a:srgbClr val="B7B7B7"/>
                </a:solidFill>
                <a:latin typeface="Raleway"/>
                <a:ea typeface="Raleway"/>
                <a:cs typeface="Raleway"/>
                <a:sym typeface="Raleway"/>
              </a:rPr>
              <a:t> </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Conclusion</a:t>
            </a:r>
          </a:p>
        </p:txBody>
      </p:sp>
      <p:sp>
        <p:nvSpPr>
          <p:cNvPr id="68" name="Shape 68"/>
          <p:cNvSpPr txBox="1"/>
          <p:nvPr>
            <p:ph idx="1" type="body"/>
          </p:nvPr>
        </p:nvSpPr>
        <p:spPr>
          <a:xfrm>
            <a:off x="457200" y="4509434"/>
            <a:ext cx="8229600" cy="519599"/>
          </a:xfrm>
          <a:prstGeom prst="rect">
            <a:avLst/>
          </a:prstGeom>
        </p:spPr>
        <p:txBody>
          <a:bodyPr anchorCtr="0" anchor="ctr" bIns="91425" lIns="91425" rIns="91425" tIns="91425">
            <a:noAutofit/>
          </a:bodyPr>
          <a:lstStyle/>
          <a:p>
            <a:pPr lvl="0" rtl="0" algn="ctr">
              <a:spcBef>
                <a:spcPts val="0"/>
              </a:spcBef>
              <a:buNone/>
            </a:pPr>
            <a:r>
              <a:rPr b="1" lang="en" sz="3000">
                <a:latin typeface="Ubuntu"/>
                <a:ea typeface="Ubuntu"/>
                <a:cs typeface="Ubuntu"/>
                <a:sym typeface="Ubuntu"/>
              </a:rPr>
              <a:t>Sommaire</a:t>
            </a:r>
          </a:p>
        </p:txBody>
      </p:sp>
      <p:sp>
        <p:nvSpPr>
          <p:cNvPr id="69" name="Shape 69"/>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
              <a:t>Lexique</a:t>
            </a:r>
          </a:p>
        </p:txBody>
      </p:sp>
      <p:sp>
        <p:nvSpPr>
          <p:cNvPr id="75" name="Shape 7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just">
              <a:spcBef>
                <a:spcPts val="0"/>
              </a:spcBef>
              <a:buNone/>
            </a:pPr>
            <a:r>
              <a:t/>
            </a:r>
            <a:endParaRPr sz="900">
              <a:solidFill>
                <a:schemeClr val="dk1"/>
              </a:solidFill>
            </a:endParaRPr>
          </a:p>
          <a:p>
            <a:pPr indent="457200" marL="2743200" rtl="0" algn="just">
              <a:spcBef>
                <a:spcPts val="0"/>
              </a:spcBef>
              <a:buNone/>
            </a:pPr>
            <a:r>
              <a:t/>
            </a:r>
            <a:endParaRPr b="1" sz="900"/>
          </a:p>
          <a:p>
            <a:pPr indent="457200" marL="2743200" rtl="0" algn="just">
              <a:spcBef>
                <a:spcPts val="0"/>
              </a:spcBef>
              <a:buNone/>
            </a:pPr>
            <a:r>
              <a:t/>
            </a:r>
            <a:endParaRPr b="1" sz="900"/>
          </a:p>
          <a:p>
            <a:pPr indent="457200" marL="2743200" rtl="0" algn="just">
              <a:spcBef>
                <a:spcPts val="0"/>
              </a:spcBef>
              <a:buNone/>
            </a:pPr>
            <a:r>
              <a:rPr b="1" lang="en" sz="900"/>
              <a:t>Ordre financier :</a:t>
            </a:r>
            <a:r>
              <a:rPr lang="en" sz="900"/>
              <a:t> </a:t>
            </a:r>
          </a:p>
          <a:p>
            <a:pPr lvl="0" rtl="0" algn="just">
              <a:spcBef>
                <a:spcPts val="0"/>
              </a:spcBef>
              <a:buNone/>
            </a:pPr>
            <a:r>
              <a:t/>
            </a:r>
            <a:endParaRPr sz="900"/>
          </a:p>
          <a:p>
            <a:pPr lvl="0" rtl="0" algn="just">
              <a:spcBef>
                <a:spcPts val="0"/>
              </a:spcBef>
              <a:buNone/>
            </a:pPr>
            <a:r>
              <a:t/>
            </a:r>
            <a:endParaRPr sz="900">
              <a:solidFill>
                <a:schemeClr val="dk1"/>
              </a:solidFill>
            </a:endParaRPr>
          </a:p>
          <a:p>
            <a:pPr lvl="0" rtl="0" algn="just">
              <a:spcBef>
                <a:spcPts val="0"/>
              </a:spcBef>
              <a:buNone/>
            </a:pPr>
            <a:r>
              <a:t/>
            </a:r>
            <a:endParaRPr sz="900">
              <a:solidFill>
                <a:schemeClr val="dk1"/>
              </a:solidFill>
            </a:endParaRPr>
          </a:p>
          <a:p>
            <a:pPr rtl="0" algn="just">
              <a:spcBef>
                <a:spcPts val="0"/>
              </a:spcBef>
              <a:buNone/>
            </a:pPr>
            <a:r>
              <a:t/>
            </a:r>
            <a:endParaRPr sz="900"/>
          </a:p>
          <a:p>
            <a:pPr rtl="0" algn="just">
              <a:spcBef>
                <a:spcPts val="0"/>
              </a:spcBef>
              <a:buNone/>
            </a:pPr>
            <a:r>
              <a:t/>
            </a:r>
            <a:endParaRPr sz="900"/>
          </a:p>
          <a:p>
            <a:pPr rtl="0" algn="just">
              <a:spcBef>
                <a:spcPts val="0"/>
              </a:spcBef>
              <a:buNone/>
            </a:pPr>
            <a:r>
              <a:t/>
            </a:r>
            <a:endParaRPr sz="900"/>
          </a:p>
          <a:p>
            <a:pPr rtl="0" algn="just">
              <a:spcBef>
                <a:spcPts val="0"/>
              </a:spcBef>
              <a:buNone/>
            </a:pPr>
            <a:r>
              <a:t/>
            </a:r>
            <a:endParaRPr sz="900"/>
          </a:p>
          <a:p>
            <a:pPr rtl="0" algn="just">
              <a:spcBef>
                <a:spcPts val="0"/>
              </a:spcBef>
              <a:buNone/>
            </a:pPr>
            <a:r>
              <a:t/>
            </a:r>
            <a:endParaRPr sz="900">
              <a:solidFill>
                <a:schemeClr val="dk1"/>
              </a:solidFill>
            </a:endParaRPr>
          </a:p>
          <a:p>
            <a:pPr lvl="0" rtl="0" algn="just">
              <a:spcBef>
                <a:spcPts val="0"/>
              </a:spcBef>
              <a:buNone/>
            </a:pPr>
            <a:r>
              <a:t/>
            </a:r>
            <a:endParaRPr sz="900"/>
          </a:p>
          <a:p>
            <a:pPr rtl="0" algn="just">
              <a:spcBef>
                <a:spcPts val="0"/>
              </a:spcBef>
              <a:buNone/>
            </a:pPr>
            <a:r>
              <a:t/>
            </a:r>
            <a:endParaRPr sz="900"/>
          </a:p>
          <a:p>
            <a:pPr rtl="0" algn="just">
              <a:spcBef>
                <a:spcPts val="0"/>
              </a:spcBef>
              <a:buNone/>
            </a:pPr>
            <a:r>
              <a:t/>
            </a:r>
            <a:endParaRPr sz="900"/>
          </a:p>
          <a:p>
            <a:pPr rtl="0" algn="just">
              <a:spcBef>
                <a:spcPts val="0"/>
              </a:spcBef>
              <a:buNone/>
            </a:pPr>
            <a:r>
              <a:t/>
            </a:r>
            <a:endParaRPr sz="900"/>
          </a:p>
          <a:p>
            <a:pPr lvl="0" rtl="0" algn="just">
              <a:spcBef>
                <a:spcPts val="0"/>
              </a:spcBef>
              <a:buNone/>
            </a:pPr>
            <a:r>
              <a:t/>
            </a:r>
            <a:endParaRPr sz="900"/>
          </a:p>
          <a:p>
            <a:pPr rtl="0" algn="just">
              <a:spcBef>
                <a:spcPts val="0"/>
              </a:spcBef>
              <a:buNone/>
            </a:pPr>
            <a:r>
              <a:t/>
            </a:r>
            <a:endParaRPr b="1" sz="900"/>
          </a:p>
          <a:p>
            <a:pPr rtl="0" algn="just">
              <a:spcBef>
                <a:spcPts val="0"/>
              </a:spcBef>
              <a:buNone/>
            </a:pPr>
            <a:r>
              <a:t/>
            </a:r>
            <a:endParaRPr b="1" sz="900"/>
          </a:p>
          <a:p>
            <a:pPr rtl="0" algn="just">
              <a:spcBef>
                <a:spcPts val="0"/>
              </a:spcBef>
              <a:buNone/>
            </a:pPr>
            <a:r>
              <a:t/>
            </a:r>
            <a:endParaRPr b="1" sz="900"/>
          </a:p>
          <a:p>
            <a:pPr lvl="0" rtl="0" algn="just">
              <a:spcBef>
                <a:spcPts val="0"/>
              </a:spcBef>
              <a:buNone/>
            </a:pPr>
            <a:r>
              <a:rPr b="1" lang="en" sz="900">
                <a:solidFill>
                  <a:schemeClr val="dk1"/>
                </a:solidFill>
              </a:rPr>
              <a:t>Option, warrant, tracker :</a:t>
            </a:r>
            <a:r>
              <a:rPr lang="en" sz="900">
                <a:solidFill>
                  <a:schemeClr val="dk1"/>
                </a:solidFill>
              </a:rPr>
              <a:t>  </a:t>
            </a:r>
            <a:r>
              <a:rPr lang="en" sz="900"/>
              <a:t>Appellés derivatives en Anglais, ce sont des produits financiers dérivés d’autres produits.</a:t>
            </a:r>
          </a:p>
        </p:txBody>
      </p:sp>
      <p:sp>
        <p:nvSpPr>
          <p:cNvPr id="76" name="Shape 7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77" name="Shape 77"/>
          <p:cNvPicPr preferRelativeResize="0"/>
          <p:nvPr/>
        </p:nvPicPr>
        <p:blipFill>
          <a:blip r:embed="rId3">
            <a:alphaModFix/>
          </a:blip>
          <a:stretch>
            <a:fillRect/>
          </a:stretch>
        </p:blipFill>
        <p:spPr>
          <a:xfrm>
            <a:off x="2222224" y="2014300"/>
            <a:ext cx="4699550" cy="12668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nvSpPr>
        <p:spPr>
          <a:xfrm>
            <a:off x="0" y="0"/>
            <a:ext cx="3394800" cy="4406399"/>
          </a:xfrm>
          <a:prstGeom prst="rect">
            <a:avLst/>
          </a:prstGeom>
          <a:noFill/>
          <a:ln>
            <a:noFill/>
          </a:ln>
        </p:spPr>
        <p:txBody>
          <a:bodyPr anchorCtr="0" anchor="ctr" bIns="91425" lIns="91425" rIns="91425" tIns="91425">
            <a:noAutofit/>
          </a:bodyPr>
          <a:lstStyle/>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Introduction</a:t>
            </a:r>
          </a:p>
          <a:p>
            <a:pPr indent="-304800" lvl="0" marL="457200" rtl="0">
              <a:lnSpc>
                <a:spcPct val="150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Lexique</a:t>
            </a:r>
          </a:p>
          <a:p>
            <a:pPr indent="-304800" lvl="0" marL="457200" rtl="0">
              <a:lnSpc>
                <a:spcPct val="115000"/>
              </a:lnSpc>
              <a:spcBef>
                <a:spcPts val="0"/>
              </a:spcBef>
              <a:spcAft>
                <a:spcPts val="800"/>
              </a:spcAft>
              <a:buClr>
                <a:srgbClr val="FFFFFF"/>
              </a:buClr>
              <a:buSzPct val="100000"/>
              <a:buFont typeface="Raleway"/>
              <a:buAutoNum type="arabicPeriod"/>
            </a:pPr>
            <a:r>
              <a:rPr b="1" lang="en" sz="1200">
                <a:solidFill>
                  <a:srgbClr val="FFFFFF"/>
                </a:solidFill>
                <a:latin typeface="Raleway"/>
                <a:ea typeface="Raleway"/>
                <a:cs typeface="Raleway"/>
                <a:sym typeface="Raleway"/>
              </a:rPr>
              <a:t>Description</a:t>
            </a:r>
          </a:p>
          <a:p>
            <a:pPr indent="-292100" lvl="1" marL="914400" rtl="0">
              <a:lnSpc>
                <a:spcPct val="115000"/>
              </a:lnSpc>
              <a:spcBef>
                <a:spcPts val="0"/>
              </a:spcBef>
              <a:spcAft>
                <a:spcPts val="800"/>
              </a:spcAft>
              <a:buClr>
                <a:srgbClr val="FFFFFF"/>
              </a:buClr>
              <a:buSzPct val="100000"/>
              <a:buFont typeface="Raleway"/>
              <a:buAutoNum type="alphaLcPeriod"/>
            </a:pPr>
            <a:r>
              <a:rPr b="1" lang="en" sz="1000">
                <a:solidFill>
                  <a:srgbClr val="FFFFFF"/>
                </a:solidFill>
                <a:latin typeface="Raleway"/>
                <a:ea typeface="Raleway"/>
                <a:cs typeface="Raleway"/>
                <a:sym typeface="Raleway"/>
              </a:rPr>
              <a:t>Générale</a:t>
            </a:r>
          </a:p>
          <a:p>
            <a:pPr indent="-292100" lvl="1" marL="914400" rtl="0">
              <a:lnSpc>
                <a:spcPct val="115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Point de vlue utiisateur</a:t>
            </a:r>
          </a:p>
          <a:p>
            <a:pPr indent="-292100" lvl="1" marL="914400" rtl="0">
              <a:lnSpc>
                <a:spcPct val="115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Exigences fonctionnelles ou non</a:t>
            </a:r>
          </a:p>
          <a:p>
            <a:pPr indent="-292100" lvl="1" marL="914400" rtl="0">
              <a:lnSpc>
                <a:spcPct val="150000"/>
              </a:lnSpc>
              <a:spcBef>
                <a:spcPts val="0"/>
              </a:spcBef>
              <a:spcAft>
                <a:spcPts val="800"/>
              </a:spcAft>
              <a:buClr>
                <a:srgbClr val="F3F3F3"/>
              </a:buClr>
              <a:buSzPct val="100000"/>
              <a:buFont typeface="Raleway"/>
              <a:buAutoNum type="alphaLcPeriod"/>
            </a:pPr>
            <a:r>
              <a:rPr b="1" lang="en" sz="1000">
                <a:solidFill>
                  <a:srgbClr val="F3F3F3"/>
                </a:solidFill>
                <a:latin typeface="Raleway"/>
                <a:ea typeface="Raleway"/>
                <a:cs typeface="Raleway"/>
                <a:sym typeface="Raleway"/>
              </a:rPr>
              <a:t>Structurations</a:t>
            </a:r>
          </a:p>
          <a:p>
            <a:pPr indent="-279400" lvl="2" marL="1371600" rtl="0">
              <a:lnSpc>
                <a:spcPct val="115000"/>
              </a:lnSpc>
              <a:spcBef>
                <a:spcPts val="0"/>
              </a:spcBef>
              <a:spcAft>
                <a:spcPts val="800"/>
              </a:spcAft>
              <a:buClr>
                <a:srgbClr val="EFEFEF"/>
              </a:buClr>
              <a:buSzPct val="100000"/>
              <a:buFont typeface="Raleway"/>
              <a:buAutoNum type="romanLcPeriod"/>
            </a:pPr>
            <a:r>
              <a:rPr b="1" lang="en" sz="800">
                <a:solidFill>
                  <a:srgbClr val="EFEFEF"/>
                </a:solidFill>
                <a:latin typeface="Raleway"/>
                <a:ea typeface="Raleway"/>
                <a:cs typeface="Raleway"/>
                <a:sym typeface="Raleway"/>
              </a:rPr>
              <a:t>Utilisateurs</a:t>
            </a:r>
          </a:p>
          <a:p>
            <a:pPr indent="-279400" lvl="2" marL="1371600" rtl="0">
              <a:lnSpc>
                <a:spcPct val="200000"/>
              </a:lnSpc>
              <a:spcBef>
                <a:spcPts val="0"/>
              </a:spcBef>
              <a:spcAft>
                <a:spcPts val="800"/>
              </a:spcAft>
              <a:buClr>
                <a:srgbClr val="EFEFEF"/>
              </a:buClr>
              <a:buSzPct val="100000"/>
              <a:buFont typeface="Raleway"/>
              <a:buAutoNum type="romanLcPeriod"/>
            </a:pPr>
            <a:r>
              <a:rPr b="1" lang="en" sz="800">
                <a:solidFill>
                  <a:srgbClr val="EFEFEF"/>
                </a:solidFill>
                <a:latin typeface="Raleway"/>
                <a:ea typeface="Raleway"/>
                <a:cs typeface="Raleway"/>
                <a:sym typeface="Raleway"/>
              </a:rPr>
              <a:t>Investissements</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Réalisation et conception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Obtention des données</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Interface</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théorique</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Schéma financier final</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Bilan</a:t>
            </a:r>
          </a:p>
          <a:p>
            <a:pPr indent="-292100" lvl="1" marL="914400" rtl="0">
              <a:lnSpc>
                <a:spcPct val="115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Organisation</a:t>
            </a:r>
          </a:p>
          <a:p>
            <a:pPr indent="-292100" lvl="1" marL="914400" rtl="0">
              <a:lnSpc>
                <a:spcPct val="1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Finalisation</a:t>
            </a:r>
          </a:p>
          <a:p>
            <a:pPr indent="-292100" lvl="1" marL="914400" rtl="0">
              <a:lnSpc>
                <a:spcPct val="200000"/>
              </a:lnSpc>
              <a:spcBef>
                <a:spcPts val="0"/>
              </a:spcBef>
              <a:spcAft>
                <a:spcPts val="800"/>
              </a:spcAft>
              <a:buClr>
                <a:srgbClr val="B7B7B7"/>
              </a:buClr>
              <a:buSzPct val="100000"/>
              <a:buFont typeface="Raleway"/>
              <a:buAutoNum type="alphaLcPeriod"/>
            </a:pPr>
            <a:r>
              <a:rPr lang="en" sz="1000">
                <a:solidFill>
                  <a:srgbClr val="B7B7B7"/>
                </a:solidFill>
                <a:latin typeface="Raleway"/>
                <a:ea typeface="Raleway"/>
                <a:cs typeface="Raleway"/>
                <a:sym typeface="Raleway"/>
              </a:rPr>
              <a:t>Impressions</a:t>
            </a:r>
            <a:r>
              <a:rPr lang="en" sz="1200">
                <a:solidFill>
                  <a:srgbClr val="B7B7B7"/>
                </a:solidFill>
                <a:latin typeface="Raleway"/>
                <a:ea typeface="Raleway"/>
                <a:cs typeface="Raleway"/>
                <a:sym typeface="Raleway"/>
              </a:rPr>
              <a:t> </a:t>
            </a:r>
          </a:p>
          <a:p>
            <a:pPr indent="-304800" lvl="0" marL="457200" rtl="0">
              <a:lnSpc>
                <a:spcPct val="115000"/>
              </a:lnSpc>
              <a:spcBef>
                <a:spcPts val="0"/>
              </a:spcBef>
              <a:spcAft>
                <a:spcPts val="800"/>
              </a:spcAft>
              <a:buClr>
                <a:srgbClr val="B7B7B7"/>
              </a:buClr>
              <a:buSzPct val="100000"/>
              <a:buFont typeface="Raleway"/>
              <a:buAutoNum type="arabicPeriod"/>
            </a:pPr>
            <a:r>
              <a:rPr lang="en" sz="1200">
                <a:solidFill>
                  <a:srgbClr val="B7B7B7"/>
                </a:solidFill>
                <a:latin typeface="Raleway"/>
                <a:ea typeface="Raleway"/>
                <a:cs typeface="Raleway"/>
                <a:sym typeface="Raleway"/>
              </a:rPr>
              <a:t>Conclusion</a:t>
            </a:r>
          </a:p>
        </p:txBody>
      </p:sp>
      <p:sp>
        <p:nvSpPr>
          <p:cNvPr id="83" name="Shape 83"/>
          <p:cNvSpPr txBox="1"/>
          <p:nvPr>
            <p:ph idx="1" type="body"/>
          </p:nvPr>
        </p:nvSpPr>
        <p:spPr>
          <a:xfrm>
            <a:off x="457200" y="4509434"/>
            <a:ext cx="8229600" cy="519599"/>
          </a:xfrm>
          <a:prstGeom prst="rect">
            <a:avLst/>
          </a:prstGeom>
        </p:spPr>
        <p:txBody>
          <a:bodyPr anchorCtr="0" anchor="ctr" bIns="91425" lIns="91425" rIns="91425" tIns="91425">
            <a:noAutofit/>
          </a:bodyPr>
          <a:lstStyle/>
          <a:p>
            <a:pPr lvl="0" rtl="0" algn="ctr">
              <a:spcBef>
                <a:spcPts val="0"/>
              </a:spcBef>
              <a:buNone/>
            </a:pPr>
            <a:r>
              <a:rPr b="1" lang="en" sz="3000">
                <a:latin typeface="Ubuntu"/>
                <a:ea typeface="Ubuntu"/>
                <a:cs typeface="Ubuntu"/>
                <a:sym typeface="Ubuntu"/>
              </a:rPr>
              <a:t>Sommaire</a:t>
            </a:r>
          </a:p>
        </p:txBody>
      </p:sp>
      <p:sp>
        <p:nvSpPr>
          <p:cNvPr id="84" name="Shape 84"/>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6608500" y="3678575"/>
            <a:ext cx="1514699" cy="1006074"/>
          </a:xfrm>
          <a:prstGeom prst="rect">
            <a:avLst/>
          </a:prstGeom>
          <a:noFill/>
          <a:ln>
            <a:noFill/>
          </a:ln>
        </p:spPr>
      </p:pic>
      <p:sp>
        <p:nvSpPr>
          <p:cNvPr id="90" name="Shape 90"/>
          <p:cNvSpPr txBox="1"/>
          <p:nvPr>
            <p:ph type="title"/>
          </p:nvPr>
        </p:nvSpPr>
        <p:spPr>
          <a:xfrm>
            <a:off x="0" y="0"/>
            <a:ext cx="9144000" cy="1101000"/>
          </a:xfrm>
          <a:prstGeom prst="rect">
            <a:avLst/>
          </a:prstGeom>
        </p:spPr>
        <p:txBody>
          <a:bodyPr anchorCtr="0" anchor="b" bIns="91425" lIns="91425" rIns="91425" tIns="91425">
            <a:noAutofit/>
          </a:bodyPr>
          <a:lstStyle/>
          <a:p>
            <a:pPr rtl="0" algn="ctr">
              <a:spcBef>
                <a:spcPts val="0"/>
              </a:spcBef>
              <a:buNone/>
            </a:pPr>
            <a:r>
              <a:rPr lang="en">
                <a:latin typeface="Raleway"/>
                <a:ea typeface="Raleway"/>
                <a:cs typeface="Raleway"/>
                <a:sym typeface="Raleway"/>
              </a:rPr>
              <a:t>Description</a:t>
            </a:r>
          </a:p>
          <a:p>
            <a:pPr lvl="0" rtl="0" algn="r">
              <a:spcBef>
                <a:spcPts val="0"/>
              </a:spcBef>
              <a:buNone/>
            </a:pPr>
            <a:r>
              <a:rPr lang="en" sz="1400">
                <a:latin typeface="Raleway"/>
                <a:ea typeface="Raleway"/>
                <a:cs typeface="Raleway"/>
                <a:sym typeface="Raleway"/>
              </a:rPr>
              <a:t>générale</a:t>
            </a:r>
          </a:p>
        </p:txBody>
      </p:sp>
      <p:sp>
        <p:nvSpPr>
          <p:cNvPr id="91" name="Shape 9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92" name="Shape 92"/>
          <p:cNvPicPr preferRelativeResize="0"/>
          <p:nvPr/>
        </p:nvPicPr>
        <p:blipFill>
          <a:blip r:embed="rId4">
            <a:alphaModFix/>
          </a:blip>
          <a:stretch>
            <a:fillRect/>
          </a:stretch>
        </p:blipFill>
        <p:spPr>
          <a:xfrm>
            <a:off x="1764525" y="3794475"/>
            <a:ext cx="955375" cy="955375"/>
          </a:xfrm>
          <a:prstGeom prst="rect">
            <a:avLst/>
          </a:prstGeom>
          <a:noFill/>
          <a:ln>
            <a:noFill/>
          </a:ln>
        </p:spPr>
      </p:pic>
      <p:pic>
        <p:nvPicPr>
          <p:cNvPr id="93" name="Shape 93"/>
          <p:cNvPicPr preferRelativeResize="0"/>
          <p:nvPr/>
        </p:nvPicPr>
        <p:blipFill>
          <a:blip r:embed="rId5">
            <a:alphaModFix/>
          </a:blip>
          <a:stretch>
            <a:fillRect/>
          </a:stretch>
        </p:blipFill>
        <p:spPr>
          <a:xfrm>
            <a:off x="401500" y="3107475"/>
            <a:ext cx="1577175" cy="1577175"/>
          </a:xfrm>
          <a:prstGeom prst="rect">
            <a:avLst/>
          </a:prstGeom>
          <a:noFill/>
          <a:ln>
            <a:noFill/>
          </a:ln>
        </p:spPr>
      </p:pic>
      <p:pic>
        <p:nvPicPr>
          <p:cNvPr id="94" name="Shape 94"/>
          <p:cNvPicPr preferRelativeResize="0"/>
          <p:nvPr/>
        </p:nvPicPr>
        <p:blipFill>
          <a:blip r:embed="rId6">
            <a:alphaModFix/>
          </a:blip>
          <a:stretch>
            <a:fillRect/>
          </a:stretch>
        </p:blipFill>
        <p:spPr>
          <a:xfrm>
            <a:off x="3848100" y="1557525"/>
            <a:ext cx="1447800" cy="1257300"/>
          </a:xfrm>
          <a:prstGeom prst="rect">
            <a:avLst/>
          </a:prstGeom>
          <a:noFill/>
          <a:ln>
            <a:noFill/>
          </a:ln>
        </p:spPr>
      </p:pic>
      <p:sp>
        <p:nvSpPr>
          <p:cNvPr id="95" name="Shape 95"/>
          <p:cNvSpPr txBox="1"/>
          <p:nvPr/>
        </p:nvSpPr>
        <p:spPr>
          <a:xfrm>
            <a:off x="3945300" y="1267775"/>
            <a:ext cx="1253400" cy="362100"/>
          </a:xfrm>
          <a:prstGeom prst="rect">
            <a:avLst/>
          </a:prstGeom>
          <a:noFill/>
          <a:ln>
            <a:noFill/>
          </a:ln>
        </p:spPr>
        <p:txBody>
          <a:bodyPr anchorCtr="0" anchor="ctr" bIns="91425" lIns="91425" rIns="91425" tIns="91425">
            <a:noAutofit/>
          </a:bodyPr>
          <a:lstStyle/>
          <a:p>
            <a:pPr algn="ctr">
              <a:spcBef>
                <a:spcPts val="0"/>
              </a:spcBef>
              <a:buNone/>
            </a:pPr>
            <a:r>
              <a:rPr lang="en">
                <a:solidFill>
                  <a:srgbClr val="434343"/>
                </a:solidFill>
                <a:latin typeface="Raleway"/>
                <a:ea typeface="Raleway"/>
                <a:cs typeface="Raleway"/>
                <a:sym typeface="Raleway"/>
              </a:rPr>
              <a:t>Application</a:t>
            </a:r>
          </a:p>
        </p:txBody>
      </p:sp>
      <p:grpSp>
        <p:nvGrpSpPr>
          <p:cNvPr id="96" name="Shape 96"/>
          <p:cNvGrpSpPr/>
          <p:nvPr/>
        </p:nvGrpSpPr>
        <p:grpSpPr>
          <a:xfrm>
            <a:off x="231800" y="2571750"/>
            <a:ext cx="2564399" cy="2434199"/>
            <a:chOff x="231800" y="2571750"/>
            <a:chExt cx="2564399" cy="2434199"/>
          </a:xfrm>
        </p:grpSpPr>
        <p:sp>
          <p:nvSpPr>
            <p:cNvPr id="97" name="Shape 97"/>
            <p:cNvSpPr/>
            <p:nvPr/>
          </p:nvSpPr>
          <p:spPr>
            <a:xfrm>
              <a:off x="231800" y="2571750"/>
              <a:ext cx="2564399" cy="2434199"/>
            </a:xfrm>
            <a:prstGeom prst="ellipse">
              <a:avLst/>
            </a:prstGeom>
            <a:noFill/>
            <a:ln cap="flat" w="1524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98" name="Shape 98"/>
            <p:cNvCxnSpPr>
              <a:stCxn id="97" idx="1"/>
              <a:endCxn id="97" idx="5"/>
            </p:cNvCxnSpPr>
            <p:nvPr/>
          </p:nvCxnSpPr>
          <p:spPr>
            <a:xfrm>
              <a:off x="607347" y="2928230"/>
              <a:ext cx="1813200" cy="1721100"/>
            </a:xfrm>
            <a:prstGeom prst="straightConnector1">
              <a:avLst/>
            </a:prstGeom>
            <a:noFill/>
            <a:ln cap="flat" w="152400">
              <a:solidFill>
                <a:srgbClr val="FF0000"/>
              </a:solidFill>
              <a:prstDash val="solid"/>
              <a:round/>
              <a:headEnd len="lg" w="lg" type="none"/>
              <a:tailEnd len="lg" w="lg" type="none"/>
            </a:ln>
          </p:spPr>
        </p:cxnSp>
      </p:grpSp>
      <p:grpSp>
        <p:nvGrpSpPr>
          <p:cNvPr id="99" name="Shape 99"/>
          <p:cNvGrpSpPr/>
          <p:nvPr/>
        </p:nvGrpSpPr>
        <p:grpSpPr>
          <a:xfrm>
            <a:off x="6122400" y="2571675"/>
            <a:ext cx="2564399" cy="2434199"/>
            <a:chOff x="6122400" y="2571675"/>
            <a:chExt cx="2564399" cy="2434199"/>
          </a:xfrm>
        </p:grpSpPr>
        <p:sp>
          <p:nvSpPr>
            <p:cNvPr id="100" name="Shape 100"/>
            <p:cNvSpPr/>
            <p:nvPr/>
          </p:nvSpPr>
          <p:spPr>
            <a:xfrm>
              <a:off x="6122400" y="2571675"/>
              <a:ext cx="2564399" cy="2434199"/>
            </a:xfrm>
            <a:prstGeom prst="ellipse">
              <a:avLst/>
            </a:prstGeom>
            <a:noFill/>
            <a:ln cap="flat" w="152400">
              <a:solidFill>
                <a:schemeClr val="accen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101" name="Shape 101"/>
            <p:cNvGrpSpPr/>
            <p:nvPr/>
          </p:nvGrpSpPr>
          <p:grpSpPr>
            <a:xfrm>
              <a:off x="6432683" y="3093470"/>
              <a:ext cx="1904947" cy="1605303"/>
              <a:chOff x="6635799" y="2748150"/>
              <a:chExt cx="1709700" cy="1838625"/>
            </a:xfrm>
          </p:grpSpPr>
          <p:sp>
            <p:nvSpPr>
              <p:cNvPr id="102" name="Shape 102"/>
              <p:cNvSpPr/>
              <p:nvPr/>
            </p:nvSpPr>
            <p:spPr>
              <a:xfrm>
                <a:off x="7215400" y="2748150"/>
                <a:ext cx="1130100" cy="1838400"/>
              </a:xfrm>
              <a:prstGeom prst="diagStripe">
                <a:avLst>
                  <a:gd fmla="val 77885" name="adj"/>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03" name="Shape 103"/>
              <p:cNvSpPr/>
              <p:nvPr/>
            </p:nvSpPr>
            <p:spPr>
              <a:xfrm rot="5400000">
                <a:off x="6548349" y="3919725"/>
                <a:ext cx="754500" cy="579600"/>
              </a:xfrm>
              <a:prstGeom prst="diagStripe">
                <a:avLst>
                  <a:gd fmla="val 47299" name="adj"/>
                </a:avLst>
              </a:prstGeom>
              <a:solidFill>
                <a:schemeClr val="accent1"/>
              </a:solidFill>
              <a:ln>
                <a:noFill/>
              </a:ln>
            </p:spPr>
            <p:txBody>
              <a:bodyPr anchorCtr="0" anchor="ctr" bIns="91425" lIns="91425" rIns="91425" tIns="91425">
                <a:noAutofit/>
              </a:bodyPr>
              <a:lstStyle/>
              <a:p>
                <a:pPr>
                  <a:spcBef>
                    <a:spcPts val="0"/>
                  </a:spcBef>
                  <a:buNone/>
                </a:pPr>
                <a:r>
                  <a:t/>
                </a:r>
                <a:endParaRPr/>
              </a:p>
            </p:txBody>
          </p:sp>
        </p:grpSp>
      </p:grpSp>
      <p:sp>
        <p:nvSpPr>
          <p:cNvPr id="104" name="Shape 104"/>
          <p:cNvSpPr txBox="1"/>
          <p:nvPr/>
        </p:nvSpPr>
        <p:spPr>
          <a:xfrm>
            <a:off x="3572700" y="2814825"/>
            <a:ext cx="1998599" cy="1449000"/>
          </a:xfrm>
          <a:prstGeom prst="rect">
            <a:avLst/>
          </a:prstGeom>
          <a:noFill/>
          <a:ln>
            <a:noFill/>
          </a:ln>
        </p:spPr>
        <p:txBody>
          <a:bodyPr anchorCtr="0" anchor="t" bIns="91425" lIns="91425" rIns="91425" tIns="91425">
            <a:noAutofit/>
          </a:bodyPr>
          <a:lstStyle/>
          <a:p>
            <a:pPr rtl="0" algn="ctr">
              <a:lnSpc>
                <a:spcPct val="115000"/>
              </a:lnSpc>
              <a:spcBef>
                <a:spcPts val="0"/>
              </a:spcBef>
              <a:buNone/>
            </a:pPr>
            <a:r>
              <a:rPr lang="en" u="sng">
                <a:solidFill>
                  <a:srgbClr val="434343"/>
                </a:solidFill>
                <a:latin typeface="Raleway"/>
                <a:ea typeface="Raleway"/>
                <a:cs typeface="Raleway"/>
                <a:sym typeface="Raleway"/>
              </a:rPr>
              <a:t>Exigences générales</a:t>
            </a:r>
          </a:p>
          <a:p>
            <a:pPr indent="457200" rtl="0" algn="l">
              <a:spcBef>
                <a:spcPts val="0"/>
              </a:spcBef>
              <a:buNone/>
            </a:pPr>
            <a:r>
              <a:rPr lang="en">
                <a:solidFill>
                  <a:srgbClr val="434343"/>
                </a:solidFill>
                <a:latin typeface="Raleway"/>
                <a:ea typeface="Raleway"/>
                <a:cs typeface="Raleway"/>
                <a:sym typeface="Raleway"/>
              </a:rPr>
              <a:t>- simplicité</a:t>
            </a:r>
          </a:p>
          <a:p>
            <a:pPr indent="457200" rtl="0" algn="l">
              <a:spcBef>
                <a:spcPts val="0"/>
              </a:spcBef>
              <a:buNone/>
            </a:pPr>
            <a:r>
              <a:rPr lang="en">
                <a:solidFill>
                  <a:srgbClr val="434343"/>
                </a:solidFill>
                <a:latin typeface="Raleway"/>
                <a:ea typeface="Raleway"/>
                <a:cs typeface="Raleway"/>
                <a:sym typeface="Raleway"/>
              </a:rPr>
              <a:t>- clarté</a:t>
            </a:r>
          </a:p>
          <a:p>
            <a:pPr indent="457200" rtl="0" algn="l">
              <a:spcBef>
                <a:spcPts val="0"/>
              </a:spcBef>
              <a:buNone/>
            </a:pPr>
            <a:r>
              <a:rPr lang="en">
                <a:solidFill>
                  <a:srgbClr val="434343"/>
                </a:solidFill>
                <a:latin typeface="Raleway"/>
                <a:ea typeface="Raleway"/>
                <a:cs typeface="Raleway"/>
                <a:sym typeface="Raleway"/>
              </a:rPr>
              <a:t>- complet</a:t>
            </a:r>
          </a:p>
          <a:p>
            <a:pPr indent="457200" rtl="0" algn="l">
              <a:spcBef>
                <a:spcPts val="0"/>
              </a:spcBef>
              <a:buNone/>
            </a:pPr>
            <a:r>
              <a:rPr lang="en">
                <a:solidFill>
                  <a:srgbClr val="434343"/>
                </a:solidFill>
                <a:latin typeface="Raleway"/>
                <a:ea typeface="Raleway"/>
                <a:cs typeface="Raleway"/>
                <a:sym typeface="Raleway"/>
              </a:rPr>
              <a:t>- disponible</a:t>
            </a:r>
          </a:p>
          <a:p>
            <a:pPr indent="457200" lvl="0" rtl="0" algn="l">
              <a:spcBef>
                <a:spcPts val="0"/>
              </a:spcBef>
              <a:buNone/>
            </a:pPr>
            <a:r>
              <a:rPr lang="en">
                <a:solidFill>
                  <a:srgbClr val="434343"/>
                </a:solidFill>
                <a:latin typeface="Raleway"/>
                <a:ea typeface="Raleway"/>
                <a:cs typeface="Raleway"/>
                <a:sym typeface="Raleway"/>
              </a:rPr>
              <a:t>- rassurant</a:t>
            </a:r>
          </a:p>
        </p:txBody>
      </p:sp>
      <p:sp>
        <p:nvSpPr>
          <p:cNvPr id="105" name="Shape 105"/>
          <p:cNvSpPr txBox="1"/>
          <p:nvPr/>
        </p:nvSpPr>
        <p:spPr>
          <a:xfrm>
            <a:off x="417650" y="2166100"/>
            <a:ext cx="2192699" cy="3621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434343"/>
                </a:solidFill>
                <a:latin typeface="Raleway"/>
                <a:ea typeface="Raleway"/>
                <a:cs typeface="Raleway"/>
                <a:sym typeface="Raleway"/>
              </a:rPr>
              <a:t>Etablissement financier</a:t>
            </a:r>
          </a:p>
        </p:txBody>
      </p:sp>
      <p:sp>
        <p:nvSpPr>
          <p:cNvPr id="106" name="Shape 106"/>
          <p:cNvSpPr txBox="1"/>
          <p:nvPr/>
        </p:nvSpPr>
        <p:spPr>
          <a:xfrm>
            <a:off x="6308250" y="2166100"/>
            <a:ext cx="2192699" cy="3621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434343"/>
                </a:solidFill>
                <a:latin typeface="Raleway"/>
                <a:ea typeface="Raleway"/>
                <a:cs typeface="Raleway"/>
                <a:sym typeface="Raleway"/>
              </a:rPr>
              <a:t>Classe moyenne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p:nvPr/>
        </p:nvSpPr>
        <p:spPr>
          <a:xfrm rot="5400000">
            <a:off x="4101099" y="881574"/>
            <a:ext cx="1722300" cy="7660800"/>
          </a:xfrm>
          <a:prstGeom prst="bracePair">
            <a:avLst/>
          </a:prstGeom>
          <a:noFill/>
          <a:ln cap="flat" w="19050">
            <a:solidFill>
              <a:srgbClr val="66666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2" name="Shape 112"/>
          <p:cNvSpPr txBox="1"/>
          <p:nvPr>
            <p:ph type="title"/>
          </p:nvPr>
        </p:nvSpPr>
        <p:spPr>
          <a:xfrm>
            <a:off x="0" y="0"/>
            <a:ext cx="9144000" cy="1101000"/>
          </a:xfrm>
          <a:prstGeom prst="rect">
            <a:avLst/>
          </a:prstGeom>
        </p:spPr>
        <p:txBody>
          <a:bodyPr anchorCtr="0" anchor="b" bIns="91425" lIns="91425" rIns="91425" tIns="91425">
            <a:noAutofit/>
          </a:bodyPr>
          <a:lstStyle/>
          <a:p>
            <a:pPr lvl="0" rtl="0" algn="ctr">
              <a:spcBef>
                <a:spcPts val="0"/>
              </a:spcBef>
              <a:buNone/>
            </a:pPr>
            <a:r>
              <a:rPr lang="en">
                <a:latin typeface="Raleway"/>
                <a:ea typeface="Raleway"/>
                <a:cs typeface="Raleway"/>
                <a:sym typeface="Raleway"/>
              </a:rPr>
              <a:t>Description</a:t>
            </a:r>
          </a:p>
          <a:p>
            <a:pPr lvl="0" rtl="0" algn="r">
              <a:spcBef>
                <a:spcPts val="0"/>
              </a:spcBef>
              <a:buNone/>
            </a:pPr>
            <a:r>
              <a:rPr lang="en" sz="1400">
                <a:latin typeface="Raleway"/>
                <a:ea typeface="Raleway"/>
                <a:cs typeface="Raleway"/>
                <a:sym typeface="Raleway"/>
              </a:rPr>
              <a:t>point de vue utilisateur</a:t>
            </a:r>
          </a:p>
        </p:txBody>
      </p:sp>
      <p:sp>
        <p:nvSpPr>
          <p:cNvPr id="113" name="Shape 113"/>
          <p:cNvSpPr txBox="1"/>
          <p:nvPr/>
        </p:nvSpPr>
        <p:spPr>
          <a:xfrm>
            <a:off x="5437325" y="1439900"/>
            <a:ext cx="3184799"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Site internet (téléchargement)</a:t>
            </a:r>
          </a:p>
        </p:txBody>
      </p:sp>
      <p:sp>
        <p:nvSpPr>
          <p:cNvPr id="114" name="Shape 1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15" name="Shape 115"/>
          <p:cNvPicPr preferRelativeResize="0"/>
          <p:nvPr/>
        </p:nvPicPr>
        <p:blipFill>
          <a:blip r:embed="rId3">
            <a:alphaModFix/>
          </a:blip>
          <a:stretch>
            <a:fillRect/>
          </a:stretch>
        </p:blipFill>
        <p:spPr>
          <a:xfrm>
            <a:off x="4526425" y="1193625"/>
            <a:ext cx="950174" cy="950149"/>
          </a:xfrm>
          <a:prstGeom prst="rect">
            <a:avLst/>
          </a:prstGeom>
          <a:noFill/>
          <a:ln>
            <a:noFill/>
          </a:ln>
        </p:spPr>
      </p:pic>
      <p:pic>
        <p:nvPicPr>
          <p:cNvPr id="116" name="Shape 116"/>
          <p:cNvPicPr preferRelativeResize="0"/>
          <p:nvPr/>
        </p:nvPicPr>
        <p:blipFill>
          <a:blip r:embed="rId4">
            <a:alphaModFix/>
          </a:blip>
          <a:stretch>
            <a:fillRect/>
          </a:stretch>
        </p:blipFill>
        <p:spPr>
          <a:xfrm>
            <a:off x="4487150" y="2285150"/>
            <a:ext cx="950174" cy="950174"/>
          </a:xfrm>
          <a:prstGeom prst="rect">
            <a:avLst/>
          </a:prstGeom>
          <a:noFill/>
          <a:ln>
            <a:noFill/>
          </a:ln>
        </p:spPr>
      </p:pic>
      <p:sp>
        <p:nvSpPr>
          <p:cNvPr id="117" name="Shape 117"/>
          <p:cNvSpPr txBox="1"/>
          <p:nvPr/>
        </p:nvSpPr>
        <p:spPr>
          <a:xfrm>
            <a:off x="5586587" y="2488125"/>
            <a:ext cx="25410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Profil (formulaire de choix)</a:t>
            </a:r>
          </a:p>
        </p:txBody>
      </p:sp>
      <p:pic>
        <p:nvPicPr>
          <p:cNvPr id="118" name="Shape 118"/>
          <p:cNvPicPr preferRelativeResize="0"/>
          <p:nvPr/>
        </p:nvPicPr>
        <p:blipFill>
          <a:blip r:embed="rId5">
            <a:alphaModFix/>
          </a:blip>
          <a:stretch>
            <a:fillRect/>
          </a:stretch>
        </p:blipFill>
        <p:spPr>
          <a:xfrm>
            <a:off x="3989312" y="4199475"/>
            <a:ext cx="804775" cy="804775"/>
          </a:xfrm>
          <a:prstGeom prst="rect">
            <a:avLst/>
          </a:prstGeom>
          <a:noFill/>
          <a:ln>
            <a:noFill/>
          </a:ln>
        </p:spPr>
      </p:pic>
      <p:pic>
        <p:nvPicPr>
          <p:cNvPr id="119" name="Shape 119"/>
          <p:cNvPicPr preferRelativeResize="0"/>
          <p:nvPr/>
        </p:nvPicPr>
        <p:blipFill>
          <a:blip r:embed="rId6">
            <a:alphaModFix/>
          </a:blip>
          <a:stretch>
            <a:fillRect/>
          </a:stretch>
        </p:blipFill>
        <p:spPr>
          <a:xfrm>
            <a:off x="7199500" y="4144850"/>
            <a:ext cx="804800" cy="804800"/>
          </a:xfrm>
          <a:prstGeom prst="rect">
            <a:avLst/>
          </a:prstGeom>
          <a:noFill/>
          <a:ln>
            <a:noFill/>
          </a:ln>
        </p:spPr>
      </p:pic>
      <p:sp>
        <p:nvSpPr>
          <p:cNvPr id="120" name="Shape 120"/>
          <p:cNvSpPr txBox="1"/>
          <p:nvPr/>
        </p:nvSpPr>
        <p:spPr>
          <a:xfrm>
            <a:off x="3779037" y="3536350"/>
            <a:ext cx="23664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Visualiser les informations</a:t>
            </a:r>
          </a:p>
        </p:txBody>
      </p:sp>
      <p:sp>
        <p:nvSpPr>
          <p:cNvPr id="121" name="Shape 121"/>
          <p:cNvSpPr txBox="1"/>
          <p:nvPr/>
        </p:nvSpPr>
        <p:spPr>
          <a:xfrm>
            <a:off x="4648500" y="4419475"/>
            <a:ext cx="12534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Individuel</a:t>
            </a:r>
          </a:p>
        </p:txBody>
      </p:sp>
      <p:sp>
        <p:nvSpPr>
          <p:cNvPr id="122" name="Shape 122"/>
          <p:cNvSpPr txBox="1"/>
          <p:nvPr/>
        </p:nvSpPr>
        <p:spPr>
          <a:xfrm>
            <a:off x="7707875" y="4366200"/>
            <a:ext cx="12534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Groupe</a:t>
            </a:r>
          </a:p>
        </p:txBody>
      </p:sp>
      <p:cxnSp>
        <p:nvCxnSpPr>
          <p:cNvPr id="123" name="Shape 123"/>
          <p:cNvCxnSpPr>
            <a:stCxn id="116" idx="2"/>
            <a:endCxn id="120" idx="0"/>
          </p:cNvCxnSpPr>
          <p:nvPr/>
        </p:nvCxnSpPr>
        <p:spPr>
          <a:xfrm>
            <a:off x="4962237" y="3235324"/>
            <a:ext cx="0" cy="300900"/>
          </a:xfrm>
          <a:prstGeom prst="straightConnector1">
            <a:avLst/>
          </a:prstGeom>
          <a:noFill/>
          <a:ln cap="flat" w="28575">
            <a:solidFill>
              <a:srgbClr val="666666"/>
            </a:solidFill>
            <a:prstDash val="solid"/>
            <a:round/>
            <a:headEnd len="lg" w="lg" type="none"/>
            <a:tailEnd len="lg" w="lg" type="triangle"/>
          </a:ln>
        </p:spPr>
      </p:cxnSp>
      <p:cxnSp>
        <p:nvCxnSpPr>
          <p:cNvPr id="124" name="Shape 124"/>
          <p:cNvCxnSpPr>
            <a:stCxn id="125" idx="3"/>
          </p:cNvCxnSpPr>
          <p:nvPr/>
        </p:nvCxnSpPr>
        <p:spPr>
          <a:xfrm flipH="1" rot="10800000">
            <a:off x="1570525" y="1635900"/>
            <a:ext cx="2787300" cy="754800"/>
          </a:xfrm>
          <a:prstGeom prst="straightConnector1">
            <a:avLst/>
          </a:prstGeom>
          <a:noFill/>
          <a:ln cap="flat" w="28575">
            <a:solidFill>
              <a:srgbClr val="666666"/>
            </a:solidFill>
            <a:prstDash val="solid"/>
            <a:round/>
            <a:headEnd len="lg" w="lg" type="none"/>
            <a:tailEnd len="lg" w="lg" type="triangle"/>
          </a:ln>
        </p:spPr>
      </p:cxnSp>
      <p:cxnSp>
        <p:nvCxnSpPr>
          <p:cNvPr id="126" name="Shape 126"/>
          <p:cNvCxnSpPr>
            <a:stCxn id="125" idx="3"/>
          </p:cNvCxnSpPr>
          <p:nvPr/>
        </p:nvCxnSpPr>
        <p:spPr>
          <a:xfrm>
            <a:off x="1570525" y="2390700"/>
            <a:ext cx="2772900" cy="388200"/>
          </a:xfrm>
          <a:prstGeom prst="straightConnector1">
            <a:avLst/>
          </a:prstGeom>
          <a:noFill/>
          <a:ln cap="flat" w="28575">
            <a:solidFill>
              <a:srgbClr val="666666"/>
            </a:solidFill>
            <a:prstDash val="solid"/>
            <a:round/>
            <a:headEnd len="lg" w="lg" type="none"/>
            <a:tailEnd len="lg" w="lg" type="triangle"/>
          </a:ln>
        </p:spPr>
      </p:cxnSp>
      <p:grpSp>
        <p:nvGrpSpPr>
          <p:cNvPr id="127" name="Shape 127"/>
          <p:cNvGrpSpPr/>
          <p:nvPr/>
        </p:nvGrpSpPr>
        <p:grpSpPr>
          <a:xfrm>
            <a:off x="445825" y="1432675"/>
            <a:ext cx="1253400" cy="2278150"/>
            <a:chOff x="445825" y="1908200"/>
            <a:chExt cx="1253400" cy="2278150"/>
          </a:xfrm>
        </p:grpSpPr>
        <p:pic>
          <p:nvPicPr>
            <p:cNvPr id="125" name="Shape 125"/>
            <p:cNvPicPr preferRelativeResize="0"/>
            <p:nvPr/>
          </p:nvPicPr>
          <p:blipFill rotWithShape="1">
            <a:blip r:embed="rId7">
              <a:alphaModFix/>
            </a:blip>
            <a:srcRect b="5418" l="32351" r="26472" t="4871"/>
            <a:stretch/>
          </p:blipFill>
          <p:spPr>
            <a:xfrm>
              <a:off x="691025" y="1908200"/>
              <a:ext cx="879500" cy="1916050"/>
            </a:xfrm>
            <a:prstGeom prst="rect">
              <a:avLst/>
            </a:prstGeom>
            <a:noFill/>
            <a:ln>
              <a:noFill/>
            </a:ln>
          </p:spPr>
        </p:pic>
        <p:sp>
          <p:nvSpPr>
            <p:cNvPr id="128" name="Shape 128"/>
            <p:cNvSpPr txBox="1"/>
            <p:nvPr/>
          </p:nvSpPr>
          <p:spPr>
            <a:xfrm>
              <a:off x="445825" y="3824250"/>
              <a:ext cx="12534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Utilisateur</a:t>
              </a:r>
            </a:p>
          </p:txBody>
        </p:sp>
      </p:grpSp>
      <p:pic>
        <p:nvPicPr>
          <p:cNvPr id="129" name="Shape 129"/>
          <p:cNvPicPr preferRelativeResize="0"/>
          <p:nvPr/>
        </p:nvPicPr>
        <p:blipFill>
          <a:blip r:embed="rId8">
            <a:alphaModFix/>
          </a:blip>
          <a:stretch>
            <a:fillRect/>
          </a:stretch>
        </p:blipFill>
        <p:spPr>
          <a:xfrm>
            <a:off x="1216650" y="4199475"/>
            <a:ext cx="695550" cy="695550"/>
          </a:xfrm>
          <a:prstGeom prst="rect">
            <a:avLst/>
          </a:prstGeom>
          <a:noFill/>
          <a:ln>
            <a:noFill/>
          </a:ln>
        </p:spPr>
      </p:pic>
      <p:sp>
        <p:nvSpPr>
          <p:cNvPr id="130" name="Shape 130"/>
          <p:cNvSpPr txBox="1"/>
          <p:nvPr/>
        </p:nvSpPr>
        <p:spPr>
          <a:xfrm>
            <a:off x="1769325" y="4366200"/>
            <a:ext cx="1253400" cy="362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434343"/>
                </a:solidFill>
                <a:latin typeface="Raleway"/>
                <a:ea typeface="Raleway"/>
                <a:cs typeface="Raleway"/>
                <a:sym typeface="Raleway"/>
              </a:rPr>
              <a:t>Historique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