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0951-C8D1-497D-A845-EE8B4B87DD6F}" type="datetimeFigureOut">
              <a:rPr lang="zh-TW" altLang="en-US" smtClean="0"/>
              <a:t>2025/10/20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A08D879-8B9A-4280-9851-3196B48A02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03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0951-C8D1-497D-A845-EE8B4B87DD6F}" type="datetimeFigureOut">
              <a:rPr lang="zh-TW" altLang="en-US" smtClean="0"/>
              <a:t>2025/10/20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08D879-8B9A-4280-9851-3196B48A02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0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0951-C8D1-497D-A845-EE8B4B87DD6F}" type="datetimeFigureOut">
              <a:rPr lang="zh-TW" altLang="en-US" smtClean="0"/>
              <a:t>2025/10/20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08D879-8B9A-4280-9851-3196B48A023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2126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0951-C8D1-497D-A845-EE8B4B87DD6F}" type="datetimeFigureOut">
              <a:rPr lang="zh-TW" altLang="en-US" smtClean="0"/>
              <a:t>2025/10/20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08D879-8B9A-4280-9851-3196B48A02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922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0951-C8D1-497D-A845-EE8B4B87DD6F}" type="datetimeFigureOut">
              <a:rPr lang="zh-TW" altLang="en-US" smtClean="0"/>
              <a:t>2025/10/20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08D879-8B9A-4280-9851-3196B48A023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2578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0951-C8D1-497D-A845-EE8B4B87DD6F}" type="datetimeFigureOut">
              <a:rPr lang="zh-TW" altLang="en-US" smtClean="0"/>
              <a:t>2025/10/20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08D879-8B9A-4280-9851-3196B48A02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045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0951-C8D1-497D-A845-EE8B4B87DD6F}" type="datetimeFigureOut">
              <a:rPr lang="zh-TW" altLang="en-US" smtClean="0"/>
              <a:t>2025/10/20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D879-8B9A-4280-9851-3196B48A02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441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0951-C8D1-497D-A845-EE8B4B87DD6F}" type="datetimeFigureOut">
              <a:rPr lang="zh-TW" altLang="en-US" smtClean="0"/>
              <a:t>2025/10/20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D879-8B9A-4280-9851-3196B48A02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93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0951-C8D1-497D-A845-EE8B4B87DD6F}" type="datetimeFigureOut">
              <a:rPr lang="zh-TW" altLang="en-US" smtClean="0"/>
              <a:t>2025/10/20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D879-8B9A-4280-9851-3196B48A02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20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0951-C8D1-497D-A845-EE8B4B87DD6F}" type="datetimeFigureOut">
              <a:rPr lang="zh-TW" altLang="en-US" smtClean="0"/>
              <a:t>2025/10/20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08D879-8B9A-4280-9851-3196B48A02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28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0951-C8D1-497D-A845-EE8B4B87DD6F}" type="datetimeFigureOut">
              <a:rPr lang="zh-TW" altLang="en-US" smtClean="0"/>
              <a:t>2025/10/20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08D879-8B9A-4280-9851-3196B48A02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25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0951-C8D1-497D-A845-EE8B4B87DD6F}" type="datetimeFigureOut">
              <a:rPr lang="zh-TW" altLang="en-US" smtClean="0"/>
              <a:t>2025/10/20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08D879-8B9A-4280-9851-3196B48A02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47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0951-C8D1-497D-A845-EE8B4B87DD6F}" type="datetimeFigureOut">
              <a:rPr lang="zh-TW" altLang="en-US" smtClean="0"/>
              <a:t>2025/10/20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D879-8B9A-4280-9851-3196B48A02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81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0951-C8D1-497D-A845-EE8B4B87DD6F}" type="datetimeFigureOut">
              <a:rPr lang="zh-TW" altLang="en-US" smtClean="0"/>
              <a:t>2025/10/20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D879-8B9A-4280-9851-3196B48A02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16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0951-C8D1-497D-A845-EE8B4B87DD6F}" type="datetimeFigureOut">
              <a:rPr lang="zh-TW" altLang="en-US" smtClean="0"/>
              <a:t>2025/10/20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D879-8B9A-4280-9851-3196B48A02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20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0951-C8D1-497D-A845-EE8B4B87DD6F}" type="datetimeFigureOut">
              <a:rPr lang="zh-TW" altLang="en-US" smtClean="0"/>
              <a:t>2025/10/20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08D879-8B9A-4280-9851-3196B48A02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98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B0951-C8D1-497D-A845-EE8B4B87DD6F}" type="datetimeFigureOut">
              <a:rPr lang="zh-TW" altLang="en-US" smtClean="0"/>
              <a:t>2025/10/20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A08D879-8B9A-4280-9851-3196B48A02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33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BB103-91F0-4375-BAC6-7FCFC6B61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8517" y="1895123"/>
            <a:ext cx="5285281" cy="1083075"/>
          </a:xfrm>
        </p:spPr>
        <p:txBody>
          <a:bodyPr>
            <a:noAutofit/>
          </a:bodyPr>
          <a:lstStyle/>
          <a:p>
            <a:r>
              <a:rPr lang="zh-TW" altLang="en-US" sz="7200" dirty="0">
                <a:solidFill>
                  <a:schemeClr val="bg2">
                    <a:lumMod val="1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小專題發表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617DF8-46E6-450C-9469-7BFD96328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2615" y="4592067"/>
            <a:ext cx="2453303" cy="487080"/>
          </a:xfrm>
        </p:spPr>
        <p:txBody>
          <a:bodyPr>
            <a:noAutofit/>
          </a:bodyPr>
          <a:lstStyle/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製作人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林詠智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E1D525-765B-468B-A108-0C08D81C379E}"/>
              </a:ext>
            </a:extLst>
          </p:cNvPr>
          <p:cNvSpPr/>
          <p:nvPr/>
        </p:nvSpPr>
        <p:spPr>
          <a:xfrm>
            <a:off x="3977137" y="3369634"/>
            <a:ext cx="484426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8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題目</a:t>
            </a:r>
            <a:r>
              <a:rPr lang="en-US" altLang="zh-TW" sz="48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TW" altLang="en-US" sz="48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遊戲網站</a:t>
            </a:r>
          </a:p>
        </p:txBody>
      </p:sp>
    </p:spTree>
    <p:extLst>
      <p:ext uri="{BB962C8B-B14F-4D97-AF65-F5344CB8AC3E}">
        <p14:creationId xmlns:p14="http://schemas.microsoft.com/office/powerpoint/2010/main" val="227795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AB3D5-5941-42C6-83A7-4097D9D6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415" y="1094628"/>
            <a:ext cx="4671256" cy="55681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動機</a:t>
            </a:r>
            <a:r>
              <a:rPr lang="en-US" altLang="zh-TW" dirty="0"/>
              <a:t>:</a:t>
            </a:r>
            <a:r>
              <a:rPr lang="zh-TW" altLang="en-US" dirty="0"/>
              <a:t>打造一個遊戲網頁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1DF4EE-38EB-42AC-804E-B86B8FE9A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7415" y="2019626"/>
            <a:ext cx="5405856" cy="2339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功能需求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r>
              <a:rPr lang="zh-TW" altLang="en-US" sz="2400" dirty="0"/>
              <a:t>可以觀看官網公告及更新消息</a:t>
            </a:r>
            <a:endParaRPr lang="en-US" altLang="zh-TW" sz="2400" dirty="0"/>
          </a:p>
          <a:p>
            <a:r>
              <a:rPr lang="zh-TW" altLang="en-US" sz="2400" dirty="0"/>
              <a:t>提供下載的版本</a:t>
            </a:r>
            <a:r>
              <a:rPr lang="en-US" altLang="zh-TW" sz="2400" dirty="0"/>
              <a:t>ZIP</a:t>
            </a:r>
          </a:p>
          <a:p>
            <a:r>
              <a:rPr lang="zh-TW" altLang="en-US" sz="2400" dirty="0"/>
              <a:t>可以看到職業介紹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35CF4C5-2583-4607-9AC2-910381097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254" y="4834862"/>
            <a:ext cx="2884343" cy="162244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DB7B12E-101F-4012-A7B9-BC448ABBF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62" y="4834862"/>
            <a:ext cx="1622443" cy="162244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493C1CC-25E7-44AD-94F0-AEBD9E41B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681" y="4838581"/>
            <a:ext cx="1618724" cy="161872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4BE16E5-D3F9-4317-BFF4-B03C704D71C3}"/>
              </a:ext>
            </a:extLst>
          </p:cNvPr>
          <p:cNvSpPr/>
          <p:nvPr/>
        </p:nvSpPr>
        <p:spPr>
          <a:xfrm flipH="1">
            <a:off x="2454962" y="4142388"/>
            <a:ext cx="409569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使用的技術與語言</a:t>
            </a:r>
            <a:r>
              <a:rPr lang="zh-TW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zh-TW" altLang="en-US" sz="3200" dirty="0"/>
              <a:t>▼</a:t>
            </a:r>
            <a:r>
              <a:rPr lang="zh-TW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endParaRPr lang="zh-TW" alt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13DF015-6616-47AE-B5F3-3A3648495E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668" y="4838582"/>
            <a:ext cx="1618724" cy="161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3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1DA5E6-B6C5-417F-8CB6-8B845B4A780E}"/>
              </a:ext>
            </a:extLst>
          </p:cNvPr>
          <p:cNvSpPr/>
          <p:nvPr/>
        </p:nvSpPr>
        <p:spPr>
          <a:xfrm>
            <a:off x="2385922" y="490465"/>
            <a:ext cx="3531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製作時程 </a:t>
            </a:r>
            <a:r>
              <a:rPr lang="en-US" altLang="zh-TW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:</a:t>
            </a:r>
            <a:r>
              <a:rPr lang="zh-TW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A71F4D0-6428-49E2-97EB-0E27C657A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079787"/>
              </p:ext>
            </p:extLst>
          </p:nvPr>
        </p:nvGraphicFramePr>
        <p:xfrm>
          <a:off x="2217839" y="1449305"/>
          <a:ext cx="8718858" cy="4720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753">
                  <a:extLst>
                    <a:ext uri="{9D8B030D-6E8A-4147-A177-3AD203B41FA5}">
                      <a16:colId xmlns:a16="http://schemas.microsoft.com/office/drawing/2014/main" val="961110916"/>
                    </a:ext>
                  </a:extLst>
                </a:gridCol>
                <a:gridCol w="1246753">
                  <a:extLst>
                    <a:ext uri="{9D8B030D-6E8A-4147-A177-3AD203B41FA5}">
                      <a16:colId xmlns:a16="http://schemas.microsoft.com/office/drawing/2014/main" val="2195491733"/>
                    </a:ext>
                  </a:extLst>
                </a:gridCol>
                <a:gridCol w="1246753">
                  <a:extLst>
                    <a:ext uri="{9D8B030D-6E8A-4147-A177-3AD203B41FA5}">
                      <a16:colId xmlns:a16="http://schemas.microsoft.com/office/drawing/2014/main" val="124688172"/>
                    </a:ext>
                  </a:extLst>
                </a:gridCol>
                <a:gridCol w="1246753">
                  <a:extLst>
                    <a:ext uri="{9D8B030D-6E8A-4147-A177-3AD203B41FA5}">
                      <a16:colId xmlns:a16="http://schemas.microsoft.com/office/drawing/2014/main" val="950767931"/>
                    </a:ext>
                  </a:extLst>
                </a:gridCol>
                <a:gridCol w="1246753">
                  <a:extLst>
                    <a:ext uri="{9D8B030D-6E8A-4147-A177-3AD203B41FA5}">
                      <a16:colId xmlns:a16="http://schemas.microsoft.com/office/drawing/2014/main" val="958593126"/>
                    </a:ext>
                  </a:extLst>
                </a:gridCol>
                <a:gridCol w="1246753">
                  <a:extLst>
                    <a:ext uri="{9D8B030D-6E8A-4147-A177-3AD203B41FA5}">
                      <a16:colId xmlns:a16="http://schemas.microsoft.com/office/drawing/2014/main" val="1928310401"/>
                    </a:ext>
                  </a:extLst>
                </a:gridCol>
                <a:gridCol w="1238340">
                  <a:extLst>
                    <a:ext uri="{9D8B030D-6E8A-4147-A177-3AD203B41FA5}">
                      <a16:colId xmlns:a16="http://schemas.microsoft.com/office/drawing/2014/main" val="3628498077"/>
                    </a:ext>
                  </a:extLst>
                </a:gridCol>
              </a:tblGrid>
              <a:tr h="577623">
                <a:tc>
                  <a:txBody>
                    <a:bodyPr/>
                    <a:lstStyle/>
                    <a:p>
                      <a:pPr rtl="0" fontAlgn="b"/>
                      <a:endParaRPr lang="zh-TW" altLang="en-US" sz="3500" dirty="0">
                        <a:effectLst/>
                      </a:endParaRP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3500">
                        <a:effectLst/>
                      </a:endParaRP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2300" dirty="0">
                          <a:effectLst/>
                        </a:rPr>
                        <a:t>十</a:t>
                      </a: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3500" dirty="0">
                        <a:effectLst/>
                      </a:endParaRP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2300" dirty="0">
                          <a:effectLst/>
                        </a:rPr>
                        <a:t>月</a:t>
                      </a: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3500" dirty="0">
                        <a:effectLst/>
                      </a:endParaRP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3500">
                        <a:effectLst/>
                      </a:endParaRPr>
                    </a:p>
                  </a:txBody>
                  <a:tcPr marL="22337" marR="22337" marT="14891" marB="14891" anchor="b"/>
                </a:tc>
                <a:extLst>
                  <a:ext uri="{0D108BD9-81ED-4DB2-BD59-A6C34878D82A}">
                    <a16:rowId xmlns:a16="http://schemas.microsoft.com/office/drawing/2014/main" val="421507160"/>
                  </a:ext>
                </a:extLst>
              </a:tr>
              <a:tr h="299106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400">
                          <a:effectLst/>
                        </a:rPr>
                        <a:t>日</a:t>
                      </a: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400">
                          <a:effectLst/>
                        </a:rPr>
                        <a:t>一</a:t>
                      </a: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400">
                          <a:effectLst/>
                        </a:rPr>
                        <a:t>二</a:t>
                      </a: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400">
                          <a:effectLst/>
                        </a:rPr>
                        <a:t>三</a:t>
                      </a: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400">
                          <a:effectLst/>
                        </a:rPr>
                        <a:t>四</a:t>
                      </a: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400" dirty="0">
                          <a:effectLst/>
                        </a:rPr>
                        <a:t>五</a:t>
                      </a: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400">
                          <a:effectLst/>
                        </a:rPr>
                        <a:t>六</a:t>
                      </a:r>
                    </a:p>
                  </a:txBody>
                  <a:tcPr marL="22337" marR="22337" marT="14891" marB="14891" anchor="b"/>
                </a:tc>
                <a:extLst>
                  <a:ext uri="{0D108BD9-81ED-4DB2-BD59-A6C34878D82A}">
                    <a16:rowId xmlns:a16="http://schemas.microsoft.com/office/drawing/2014/main" val="3075289484"/>
                  </a:ext>
                </a:extLst>
              </a:tr>
              <a:tr h="574881">
                <a:tc>
                  <a:txBody>
                    <a:bodyPr/>
                    <a:lstStyle/>
                    <a:p>
                      <a:pPr rtl="0" fontAlgn="b"/>
                      <a:endParaRPr lang="zh-TW" altLang="en-US" sz="3500">
                        <a:effectLst/>
                      </a:endParaRP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3500">
                        <a:effectLst/>
                      </a:endParaRP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3500" dirty="0">
                        <a:effectLst/>
                      </a:endParaRP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dirty="0">
                          <a:effectLst/>
                        </a:rPr>
                        <a:t>1</a:t>
                      </a: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2</a:t>
                      </a: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3</a:t>
                      </a: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4</a:t>
                      </a:r>
                    </a:p>
                  </a:txBody>
                  <a:tcPr marL="22337" marR="22337" marT="14891" marB="14891" anchor="b"/>
                </a:tc>
                <a:extLst>
                  <a:ext uri="{0D108BD9-81ED-4DB2-BD59-A6C34878D82A}">
                    <a16:rowId xmlns:a16="http://schemas.microsoft.com/office/drawing/2014/main" val="423183017"/>
                  </a:ext>
                </a:extLst>
              </a:tr>
              <a:tr h="367576">
                <a:tc>
                  <a:txBody>
                    <a:bodyPr/>
                    <a:lstStyle/>
                    <a:p>
                      <a:pPr rtl="0" fontAlgn="b"/>
                      <a:endParaRPr lang="zh-TW" altLang="en-US" dirty="0"/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dirty="0"/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dirty="0"/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dirty="0"/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dirty="0"/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dirty="0"/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dirty="0"/>
                    </a:p>
                  </a:txBody>
                  <a:tcPr marL="22337" marR="22337" marT="14891" marB="14891" anchor="b"/>
                </a:tc>
                <a:extLst>
                  <a:ext uri="{0D108BD9-81ED-4DB2-BD59-A6C34878D82A}">
                    <a16:rowId xmlns:a16="http://schemas.microsoft.com/office/drawing/2014/main" val="355400841"/>
                  </a:ext>
                </a:extLst>
              </a:tr>
              <a:tr h="46598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dirty="0">
                          <a:effectLst/>
                        </a:rPr>
                        <a:t>5</a:t>
                      </a: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6(</a:t>
                      </a:r>
                      <a:r>
                        <a:rPr lang="zh-TW" altLang="en-US" sz="1400" dirty="0">
                          <a:solidFill>
                            <a:srgbClr val="FF0000"/>
                          </a:solidFill>
                          <a:effectLst/>
                        </a:rPr>
                        <a:t>中秋節</a:t>
                      </a:r>
                      <a:r>
                        <a:rPr lang="en-US" altLang="zh-TW" sz="14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zh-TW" alt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rtl="0" fontAlgn="b"/>
                      <a:endParaRPr lang="en-US" altLang="zh-TW" sz="14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dirty="0">
                          <a:effectLst/>
                        </a:rPr>
                        <a:t>7</a:t>
                      </a: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dirty="0">
                          <a:effectLst/>
                        </a:rPr>
                        <a:t>8</a:t>
                      </a: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dirty="0">
                          <a:effectLst/>
                        </a:rPr>
                        <a:t>9</a:t>
                      </a: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10(</a:t>
                      </a:r>
                      <a:r>
                        <a:rPr lang="zh-TW" altLang="en-US" sz="1400" dirty="0">
                          <a:solidFill>
                            <a:srgbClr val="FF0000"/>
                          </a:solidFill>
                          <a:effectLst/>
                        </a:rPr>
                        <a:t>國慶連假</a:t>
                      </a:r>
                      <a:r>
                        <a:rPr lang="en-US" altLang="zh-TW" sz="14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zh-TW" alt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rtl="0" fontAlgn="b"/>
                      <a:endParaRPr lang="en-US" altLang="zh-TW" sz="1400" b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r>
                        <a:rPr lang="en-US" altLang="zh-TW" sz="1400" b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zh-TW" altLang="en-US" sz="1400" dirty="0">
                          <a:solidFill>
                            <a:srgbClr val="FF0000"/>
                          </a:solidFill>
                          <a:effectLst/>
                        </a:rPr>
                        <a:t>國慶連假</a:t>
                      </a:r>
                      <a:r>
                        <a:rPr lang="en-US" altLang="zh-TW" sz="14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zh-TW" altLang="en-US" sz="14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algn="ctr" rtl="0" fontAlgn="b"/>
                      <a:endParaRPr lang="en-US" altLang="zh-TW" sz="1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2337" marR="22337" marT="14891" marB="14891" anchor="b"/>
                </a:tc>
                <a:extLst>
                  <a:ext uri="{0D108BD9-81ED-4DB2-BD59-A6C34878D82A}">
                    <a16:rowId xmlns:a16="http://schemas.microsoft.com/office/drawing/2014/main" val="141491300"/>
                  </a:ext>
                </a:extLst>
              </a:tr>
              <a:tr h="364842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100" dirty="0">
                        <a:effectLst/>
                      </a:endParaRP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000" dirty="0">
                        <a:effectLst/>
                      </a:endParaRP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100" dirty="0">
                        <a:effectLst/>
                      </a:endParaRP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100" dirty="0">
                        <a:effectLst/>
                      </a:endParaRP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100" dirty="0">
                        <a:effectLst/>
                      </a:endParaRP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100" dirty="0">
                        <a:effectLst/>
                      </a:endParaRP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100" dirty="0">
                        <a:effectLst/>
                      </a:endParaRPr>
                    </a:p>
                  </a:txBody>
                  <a:tcPr marL="22337" marR="22337" marT="14891" marB="14891" anchor="b"/>
                </a:tc>
                <a:extLst>
                  <a:ext uri="{0D108BD9-81ED-4DB2-BD59-A6C34878D82A}">
                    <a16:rowId xmlns:a16="http://schemas.microsoft.com/office/drawing/2014/main" val="1892024885"/>
                  </a:ext>
                </a:extLst>
              </a:tr>
              <a:tr h="24829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r>
                        <a:rPr lang="en-US" altLang="zh-TW" sz="1400" b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zh-TW" altLang="en-US" sz="1400" dirty="0">
                          <a:solidFill>
                            <a:srgbClr val="FF0000"/>
                          </a:solidFill>
                          <a:effectLst/>
                        </a:rPr>
                        <a:t>國慶連假</a:t>
                      </a:r>
                      <a:r>
                        <a:rPr lang="en-US" altLang="zh-TW" sz="14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13</a:t>
                      </a: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14</a:t>
                      </a: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15</a:t>
                      </a: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16</a:t>
                      </a: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dirty="0">
                          <a:effectLst/>
                        </a:rPr>
                        <a:t>17</a:t>
                      </a: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dirty="0">
                          <a:effectLst/>
                        </a:rPr>
                        <a:t>18</a:t>
                      </a:r>
                    </a:p>
                  </a:txBody>
                  <a:tcPr marL="22337" marR="22337" marT="14891" marB="14891" anchor="b"/>
                </a:tc>
                <a:extLst>
                  <a:ext uri="{0D108BD9-81ED-4DB2-BD59-A6C34878D82A}">
                    <a16:rowId xmlns:a16="http://schemas.microsoft.com/office/drawing/2014/main" val="984627394"/>
                  </a:ext>
                </a:extLst>
              </a:tr>
              <a:tr h="370813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100" dirty="0">
                        <a:effectLst/>
                      </a:endParaRP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100" dirty="0">
                        <a:effectLst/>
                      </a:endParaRP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100" dirty="0">
                        <a:effectLst/>
                      </a:endParaRP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100" dirty="0">
                        <a:effectLst/>
                      </a:endParaRP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100" dirty="0">
                        <a:effectLst/>
                      </a:endParaRP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100" dirty="0">
                        <a:effectLst/>
                      </a:endParaRP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100" dirty="0">
                        <a:effectLst/>
                      </a:endParaRPr>
                    </a:p>
                  </a:txBody>
                  <a:tcPr marL="22337" marR="22337" marT="14891" marB="14891" anchor="b"/>
                </a:tc>
                <a:extLst>
                  <a:ext uri="{0D108BD9-81ED-4DB2-BD59-A6C34878D82A}">
                    <a16:rowId xmlns:a16="http://schemas.microsoft.com/office/drawing/2014/main" val="1927999108"/>
                  </a:ext>
                </a:extLst>
              </a:tr>
              <a:tr h="2990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dirty="0">
                          <a:effectLst/>
                        </a:rPr>
                        <a:t>19</a:t>
                      </a: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dirty="0">
                          <a:effectLst/>
                        </a:rPr>
                        <a:t>20</a:t>
                      </a: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dirty="0">
                          <a:effectLst/>
                        </a:rPr>
                        <a:t>21</a:t>
                      </a: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dirty="0">
                          <a:effectLst/>
                        </a:rPr>
                        <a:t>22</a:t>
                      </a: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23</a:t>
                      </a: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24</a:t>
                      </a: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>
                          <a:effectLst/>
                        </a:rPr>
                        <a:t>25</a:t>
                      </a:r>
                    </a:p>
                  </a:txBody>
                  <a:tcPr marL="22337" marR="22337" marT="14891" marB="14891" anchor="b"/>
                </a:tc>
                <a:extLst>
                  <a:ext uri="{0D108BD9-81ED-4DB2-BD59-A6C34878D82A}">
                    <a16:rowId xmlns:a16="http://schemas.microsoft.com/office/drawing/2014/main" val="824480896"/>
                  </a:ext>
                </a:extLst>
              </a:tr>
              <a:tr h="57488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dirty="0">
                          <a:effectLst/>
                        </a:rPr>
                        <a:t>26</a:t>
                      </a: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dirty="0">
                          <a:effectLst/>
                        </a:rPr>
                        <a:t>27</a:t>
                      </a: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dirty="0">
                          <a:effectLst/>
                        </a:rPr>
                        <a:t>28</a:t>
                      </a: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zh-TW" sz="1400" dirty="0">
                        <a:effectLst/>
                      </a:endParaRPr>
                    </a:p>
                    <a:p>
                      <a:pPr algn="ctr" rtl="0" fontAlgn="b"/>
                      <a:r>
                        <a:rPr lang="en-US" altLang="zh-TW" sz="1400" dirty="0">
                          <a:effectLst/>
                        </a:rPr>
                        <a:t>29</a:t>
                      </a: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dirty="0">
                          <a:effectLst/>
                        </a:rPr>
                        <a:t>30</a:t>
                      </a: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dirty="0">
                          <a:effectLst/>
                        </a:rPr>
                        <a:t>31</a:t>
                      </a: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3500" dirty="0">
                        <a:effectLst/>
                      </a:endParaRPr>
                    </a:p>
                  </a:txBody>
                  <a:tcPr marL="22337" marR="22337" marT="14891" marB="14891" anchor="b"/>
                </a:tc>
                <a:extLst>
                  <a:ext uri="{0D108BD9-81ED-4DB2-BD59-A6C34878D82A}">
                    <a16:rowId xmlns:a16="http://schemas.microsoft.com/office/drawing/2014/main" val="617295141"/>
                  </a:ext>
                </a:extLst>
              </a:tr>
              <a:tr h="577623">
                <a:tc>
                  <a:txBody>
                    <a:bodyPr/>
                    <a:lstStyle/>
                    <a:p>
                      <a:pPr algn="ctr" rtl="0" fontAlgn="b"/>
                      <a:endParaRPr lang="zh-TW" altLang="en-US" sz="1100" dirty="0">
                        <a:effectLst/>
                      </a:endParaRP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100" dirty="0">
                        <a:effectLst/>
                      </a:endParaRP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100" dirty="0">
                        <a:effectLst/>
                      </a:endParaRP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100" dirty="0">
                        <a:effectLst/>
                      </a:endParaRP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100" dirty="0">
                        <a:effectLst/>
                      </a:endParaRP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zh-TW" altLang="en-US" sz="1100" dirty="0">
                        <a:effectLst/>
                      </a:endParaRPr>
                    </a:p>
                  </a:txBody>
                  <a:tcPr marL="22337" marR="22337" marT="14891" marB="14891" anchor="b"/>
                </a:tc>
                <a:tc>
                  <a:txBody>
                    <a:bodyPr/>
                    <a:lstStyle/>
                    <a:p>
                      <a:pPr rtl="0" fontAlgn="b"/>
                      <a:endParaRPr lang="zh-TW" altLang="en-US" sz="3500" dirty="0">
                        <a:effectLst/>
                      </a:endParaRPr>
                    </a:p>
                  </a:txBody>
                  <a:tcPr marL="22337" marR="22337" marT="14891" marB="14891" anchor="b"/>
                </a:tc>
                <a:extLst>
                  <a:ext uri="{0D108BD9-81ED-4DB2-BD59-A6C34878D82A}">
                    <a16:rowId xmlns:a16="http://schemas.microsoft.com/office/drawing/2014/main" val="2525891192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CEB6F0F-B485-468A-994F-92E1FBB4912C}"/>
              </a:ext>
            </a:extLst>
          </p:cNvPr>
          <p:cNvSpPr/>
          <p:nvPr/>
        </p:nvSpPr>
        <p:spPr>
          <a:xfrm>
            <a:off x="7254149" y="2920755"/>
            <a:ext cx="3682548" cy="3237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DA7239-D261-4BB2-80F5-7C80BBCFDE50}"/>
              </a:ext>
            </a:extLst>
          </p:cNvPr>
          <p:cNvSpPr/>
          <p:nvPr/>
        </p:nvSpPr>
        <p:spPr>
          <a:xfrm>
            <a:off x="2217839" y="3749626"/>
            <a:ext cx="8718858" cy="33893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思考題目</a:t>
            </a:r>
            <a:endParaRPr lang="zh-TW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363B25-1ABE-4156-840D-0312E238EF11}"/>
              </a:ext>
            </a:extLst>
          </p:cNvPr>
          <p:cNvSpPr/>
          <p:nvPr/>
        </p:nvSpPr>
        <p:spPr>
          <a:xfrm>
            <a:off x="2307418" y="4392682"/>
            <a:ext cx="1120165" cy="33893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思考題目</a:t>
            </a:r>
            <a:endParaRPr lang="zh-TW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5E2DFD-49A9-4C08-B018-6BE9455DB9B8}"/>
              </a:ext>
            </a:extLst>
          </p:cNvPr>
          <p:cNvSpPr/>
          <p:nvPr/>
        </p:nvSpPr>
        <p:spPr>
          <a:xfrm>
            <a:off x="7299631" y="2882564"/>
            <a:ext cx="34689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思考題目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8938F1-2349-4A0E-80B3-F72B920407CF}"/>
              </a:ext>
            </a:extLst>
          </p:cNvPr>
          <p:cNvSpPr/>
          <p:nvPr/>
        </p:nvSpPr>
        <p:spPr>
          <a:xfrm>
            <a:off x="3427583" y="4392683"/>
            <a:ext cx="2407241" cy="3389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首頁目錄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2C5273-07F0-4821-A449-4E2DBEA57D1F}"/>
              </a:ext>
            </a:extLst>
          </p:cNvPr>
          <p:cNvSpPr/>
          <p:nvPr/>
        </p:nvSpPr>
        <p:spPr>
          <a:xfrm>
            <a:off x="5834824" y="4396817"/>
            <a:ext cx="1441473" cy="33893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製作下載區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746B1A0-FFEA-40EE-B87C-8E4EB5C76BA1}"/>
              </a:ext>
            </a:extLst>
          </p:cNvPr>
          <p:cNvSpPr/>
          <p:nvPr/>
        </p:nvSpPr>
        <p:spPr>
          <a:xfrm>
            <a:off x="7276297" y="4389698"/>
            <a:ext cx="2440267" cy="3389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製作職業介紹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A410275-3FF4-47C1-93C2-4177E4525493}"/>
              </a:ext>
            </a:extLst>
          </p:cNvPr>
          <p:cNvSpPr/>
          <p:nvPr/>
        </p:nvSpPr>
        <p:spPr>
          <a:xfrm>
            <a:off x="3506086" y="5035740"/>
            <a:ext cx="1216833" cy="2731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PPT</a:t>
            </a:r>
            <a:r>
              <a:rPr lang="zh-TW" altLang="en-US" dirty="0">
                <a:solidFill>
                  <a:schemeClr val="tx1"/>
                </a:solidFill>
              </a:rPr>
              <a:t>製作</a:t>
            </a:r>
          </a:p>
        </p:txBody>
      </p:sp>
    </p:spTree>
    <p:extLst>
      <p:ext uri="{BB962C8B-B14F-4D97-AF65-F5344CB8AC3E}">
        <p14:creationId xmlns:p14="http://schemas.microsoft.com/office/powerpoint/2010/main" val="39505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77C5D9F-C04B-49DE-AA38-E2F534BCD310}"/>
              </a:ext>
            </a:extLst>
          </p:cNvPr>
          <p:cNvSpPr/>
          <p:nvPr/>
        </p:nvSpPr>
        <p:spPr>
          <a:xfrm>
            <a:off x="4880763" y="534854"/>
            <a:ext cx="243047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60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Demo</a:t>
            </a:r>
            <a:endParaRPr lang="zh-TW" altLang="en-US" sz="60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4B167E1-E623-4823-A18E-A594561D5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49" y="1727003"/>
            <a:ext cx="8149701" cy="390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6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E23F0-AE44-431A-BD8C-FE47220A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761" y="615231"/>
            <a:ext cx="6204846" cy="618764"/>
          </a:xfrm>
        </p:spPr>
        <p:txBody>
          <a:bodyPr>
            <a:noAutofit/>
          </a:bodyPr>
          <a:lstStyle/>
          <a:p>
            <a:r>
              <a:rPr lang="zh-TW" altLang="en-US" sz="4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參考網站 </a:t>
            </a:r>
            <a:r>
              <a:rPr lang="en-US" altLang="zh-TW" sz="4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:</a:t>
            </a:r>
            <a:r>
              <a:rPr lang="zh-TW" altLang="en-US" sz="4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C80B27F-6302-4C7B-A56F-C296EDA29731}"/>
              </a:ext>
            </a:extLst>
          </p:cNvPr>
          <p:cNvSpPr/>
          <p:nvPr/>
        </p:nvSpPr>
        <p:spPr>
          <a:xfrm>
            <a:off x="2459761" y="1822115"/>
            <a:ext cx="7394453" cy="74174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W3school</a:t>
            </a:r>
          </a:p>
          <a:p>
            <a:r>
              <a:rPr lang="en-US" altLang="zh-TW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https://www.w3schools.com/howto/</a:t>
            </a:r>
            <a:endParaRPr lang="en-US" altLang="zh-TW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TW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楓之谷官方網站</a:t>
            </a:r>
            <a:endParaRPr lang="en-US" altLang="zh-TW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ChatGPT</a:t>
            </a:r>
            <a:r>
              <a:rPr lang="zh-TW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支援</a:t>
            </a:r>
            <a:endParaRPr lang="en-US" altLang="zh-TW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Google</a:t>
            </a:r>
            <a:r>
              <a:rPr lang="zh-TW" alt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搜尋圖片</a:t>
            </a:r>
            <a:endParaRPr lang="en-US" altLang="zh-TW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SweetAlert2</a:t>
            </a:r>
          </a:p>
          <a:p>
            <a:r>
              <a:rPr lang="en-US" altLang="zh-TW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</a:t>
            </a:r>
            <a:r>
              <a:rPr lang="en-US" altLang="zh-TW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https://sweetalert2.github.io/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TW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TW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TW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TW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391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77A8BC0-EE0E-402B-B519-9D3C2AC10DDC}"/>
              </a:ext>
            </a:extLst>
          </p:cNvPr>
          <p:cNvSpPr/>
          <p:nvPr/>
        </p:nvSpPr>
        <p:spPr>
          <a:xfrm>
            <a:off x="3622090" y="2166151"/>
            <a:ext cx="616998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謝謝大家 </a:t>
            </a:r>
            <a:r>
              <a:rPr lang="en-US" altLang="zh-TW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!</a:t>
            </a:r>
          </a:p>
          <a:p>
            <a:pPr algn="ctr"/>
            <a:r>
              <a:rPr lang="en-US" altLang="zh-TW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r>
              <a:rPr lang="zh-TW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0439072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304</TotalTime>
  <Words>160</Words>
  <Application>Microsoft Office PowerPoint</Application>
  <PresentationFormat>寬螢幕</PresentationFormat>
  <Paragraphs>77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MS UI Gothic</vt:lpstr>
      <vt:lpstr>微軟正黑體</vt:lpstr>
      <vt:lpstr>Arial</vt:lpstr>
      <vt:lpstr>Century Gothic</vt:lpstr>
      <vt:lpstr>Wingdings 3</vt:lpstr>
      <vt:lpstr>絲縷</vt:lpstr>
      <vt:lpstr>小專題發表</vt:lpstr>
      <vt:lpstr>動機:打造一個遊戲網頁</vt:lpstr>
      <vt:lpstr>PowerPoint 簡報</vt:lpstr>
      <vt:lpstr>PowerPoint 簡報</vt:lpstr>
      <vt:lpstr>參考網站 :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專題:遊戲網站</dc:title>
  <dc:creator>User</dc:creator>
  <cp:lastModifiedBy>User</cp:lastModifiedBy>
  <cp:revision>12</cp:revision>
  <dcterms:created xsi:type="dcterms:W3CDTF">2025-10-20T03:09:40Z</dcterms:created>
  <dcterms:modified xsi:type="dcterms:W3CDTF">2025-10-20T08:14:09Z</dcterms:modified>
</cp:coreProperties>
</file>