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D9C"/>
    <a:srgbClr val="43B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711" y="4021835"/>
            <a:ext cx="190500" cy="1889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83" y="0"/>
            <a:ext cx="1335531" cy="27081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155" y="4572"/>
            <a:ext cx="237744" cy="108966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144"/>
            <a:ext cx="524256" cy="466343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355" y="5480303"/>
            <a:ext cx="513588" cy="137312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944" y="4572"/>
            <a:ext cx="385572" cy="174040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1371"/>
            <a:ext cx="443484" cy="195833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5883" y="4572"/>
            <a:ext cx="813816" cy="402640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19783" y="4867655"/>
            <a:ext cx="978819" cy="199034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444" y="9144"/>
            <a:ext cx="833628" cy="6835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0141" y="1820417"/>
            <a:ext cx="8955405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" y="0"/>
            <a:ext cx="1166352" cy="23667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49396"/>
            <a:ext cx="219456" cy="6614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42316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027" y="4867656"/>
            <a:ext cx="975844" cy="199034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1612" y="0"/>
            <a:ext cx="529304" cy="6263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2107" y="5551932"/>
            <a:ext cx="507492" cy="12969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1168" y="4572"/>
            <a:ext cx="384048" cy="17251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40668" y="4867655"/>
            <a:ext cx="384048" cy="1981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81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1967" y="1563488"/>
            <a:ext cx="9624695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3352800"/>
            <a:ext cx="394309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	By-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Piyush Niranjan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99966" y="1203953"/>
            <a:ext cx="9943338" cy="2422398"/>
            <a:chOff x="1484375" y="2510027"/>
            <a:chExt cx="9943338" cy="242239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4375" y="2510027"/>
              <a:ext cx="9943338" cy="7764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0403" y="3332988"/>
              <a:ext cx="7971282" cy="7764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9747" y="4155948"/>
              <a:ext cx="4575809" cy="77647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1752220" y="459738"/>
            <a:ext cx="89554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459" dirty="0">
                <a:solidFill>
                  <a:srgbClr val="000000"/>
                </a:solidFill>
                <a:latin typeface="Arial"/>
                <a:cs typeface="Arial"/>
              </a:rPr>
              <a:t>PHISHING</a:t>
            </a:r>
            <a:r>
              <a:rPr sz="54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844" dirty="0">
                <a:solidFill>
                  <a:srgbClr val="000000"/>
                </a:solidFill>
                <a:latin typeface="Arial"/>
                <a:cs typeface="Arial"/>
              </a:rPr>
              <a:t>WEBSITE</a:t>
            </a:r>
            <a:r>
              <a:rPr sz="5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605" dirty="0">
                <a:solidFill>
                  <a:srgbClr val="000000"/>
                </a:solidFill>
                <a:latin typeface="Arial"/>
                <a:cs typeface="Arial"/>
              </a:rPr>
              <a:t>DETECTION </a:t>
            </a:r>
            <a:r>
              <a:rPr sz="5400" b="1" spc="-365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54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459" dirty="0">
                <a:solidFill>
                  <a:srgbClr val="000000"/>
                </a:solidFill>
                <a:latin typeface="Arial"/>
                <a:cs typeface="Arial"/>
              </a:rPr>
              <a:t>MACHINE</a:t>
            </a:r>
            <a:r>
              <a:rPr sz="5400" b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400" b="1" spc="-505" dirty="0">
                <a:solidFill>
                  <a:srgbClr val="000000"/>
                </a:solidFill>
                <a:latin typeface="Arial"/>
                <a:cs typeface="Arial"/>
              </a:rPr>
              <a:t>LEARNING </a:t>
            </a:r>
            <a:r>
              <a:rPr sz="5400" b="1" spc="-615" dirty="0">
                <a:solidFill>
                  <a:srgbClr val="000000"/>
                </a:solidFill>
                <a:latin typeface="Arial"/>
                <a:cs typeface="Arial"/>
              </a:rPr>
              <a:t>TECHNIQUE</a:t>
            </a:r>
            <a:r>
              <a:rPr lang="en-IN" sz="5400" b="1" spc="-61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44C28-2A60-4E18-A290-1BE6324EA16F}"/>
              </a:ext>
            </a:extLst>
          </p:cNvPr>
          <p:cNvSpPr txBox="1"/>
          <p:nvPr/>
        </p:nvSpPr>
        <p:spPr>
          <a:xfrm>
            <a:off x="4449725" y="4191000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Udit Pratap Singh Rajawat</a:t>
            </a:r>
            <a:endParaRPr lang="en-IN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812A149-2202-4990-B4A5-BB93CCEB0400}"/>
              </a:ext>
            </a:extLst>
          </p:cNvPr>
          <p:cNvSpPr txBox="1">
            <a:spLocks/>
          </p:cNvSpPr>
          <p:nvPr/>
        </p:nvSpPr>
        <p:spPr>
          <a:xfrm>
            <a:off x="0" y="5879867"/>
            <a:ext cx="12192000" cy="980728"/>
          </a:xfrm>
          <a:prstGeom prst="rect">
            <a:avLst/>
          </a:prstGeom>
          <a:solidFill>
            <a:srgbClr val="307D9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		MAULANA AZAD NATIONAL INSTITUTE OF TECHNOLOGY  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00BBE19-AD0F-42F4-9CDB-3FA513CA3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59" y="5940684"/>
            <a:ext cx="814016" cy="85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78648" y="4904246"/>
            <a:ext cx="9088755" cy="663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b="1" spc="-17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r>
              <a:rPr sz="2000" b="1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b="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sz="2000" b="1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00" b="1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b="1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000" b="1" spc="5" dirty="0">
                <a:solidFill>
                  <a:srgbClr val="FFFFFF"/>
                </a:solidFill>
                <a:latin typeface="Arial MT"/>
                <a:cs typeface="Arial MT"/>
              </a:rPr>
              <a:t>K-NN </a:t>
            </a:r>
            <a:r>
              <a:rPr sz="2000" b="1" spc="-13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000" b="1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 MT"/>
                <a:cs typeface="Arial MT"/>
              </a:rPr>
              <a:t>gives</a:t>
            </a:r>
            <a:r>
              <a:rPr sz="2000" b="1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2000" b="1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Arial MT"/>
                <a:cs typeface="Arial MT"/>
              </a:rPr>
              <a:t>performance.</a:t>
            </a:r>
            <a:r>
              <a:rPr sz="2000" b="1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2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b="1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000" b="1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000" b="1" spc="-135" dirty="0">
                <a:solidFill>
                  <a:srgbClr val="FFFFFF"/>
                </a:solidFill>
                <a:latin typeface="Arial MT"/>
                <a:cs typeface="Arial MT"/>
              </a:rPr>
              <a:t>saved</a:t>
            </a:r>
            <a:r>
              <a:rPr sz="2000" b="1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b="1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sz="2000" b="1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 MT"/>
                <a:cs typeface="Arial MT"/>
              </a:rPr>
              <a:t>usage.</a:t>
            </a:r>
            <a:endParaRPr sz="2000" b="1" dirty="0">
              <a:latin typeface="Arial MT"/>
              <a:cs typeface="Arial M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D32B62-BE8C-44F0-8971-C8927B3F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615553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3CE5D-9147-49FA-839B-74E99CC5F6AA}"/>
              </a:ext>
            </a:extLst>
          </p:cNvPr>
          <p:cNvSpPr txBox="1"/>
          <p:nvPr/>
        </p:nvSpPr>
        <p:spPr>
          <a:xfrm>
            <a:off x="1066800" y="1610167"/>
            <a:ext cx="10823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Models are evaluated , and the considered metric is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Figure shows the training and test dataset accuracy by the respective models </a:t>
            </a:r>
            <a:endParaRPr lang="en-I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361C4-1B5B-481E-ABF5-7331E81A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36" y="2416854"/>
            <a:ext cx="5349323" cy="23393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3F6ED-43BC-4EEC-A9ED-81C9027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77752"/>
            <a:ext cx="6189726" cy="615553"/>
          </a:xfrm>
        </p:spPr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91529-D090-4A27-86E8-CE865093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651" y="1828800"/>
            <a:ext cx="9624695" cy="404367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this project is very knowledgeable and worth the effort.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Through this project, one can know a lot about the phishing websites and how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they are differentiated from legitimate ones.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project can be taken further by creating a browser extensions of developing a GUI.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These should classify the inputted URL to legitimate or phishing with the use of the saved model.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3F6ED-43BC-4EEC-A9ED-81C9027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77752"/>
            <a:ext cx="6189726" cy="615553"/>
          </a:xfrm>
        </p:spPr>
        <p:txBody>
          <a:bodyPr/>
          <a:lstStyle/>
          <a:p>
            <a:r>
              <a:rPr lang="en-US" dirty="0"/>
              <a:t>Application Images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91529-D090-4A27-86E8-CE865093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5715000"/>
            <a:ext cx="5498146" cy="46958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5834B-6FA9-4CAE-BEC8-BE393754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36" y="2438400"/>
            <a:ext cx="7915273" cy="3606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9654A-B35E-47B2-A18E-F165C073D0FF}"/>
              </a:ext>
            </a:extLst>
          </p:cNvPr>
          <p:cNvSpPr txBox="1"/>
          <p:nvPr/>
        </p:nvSpPr>
        <p:spPr>
          <a:xfrm>
            <a:off x="2220436" y="1828800"/>
            <a:ext cx="37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Index Screen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9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3F6ED-43BC-4EEC-A9ED-81C9027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77752"/>
            <a:ext cx="6189726" cy="615553"/>
          </a:xfrm>
        </p:spPr>
        <p:txBody>
          <a:bodyPr/>
          <a:lstStyle/>
          <a:p>
            <a:r>
              <a:rPr lang="en-US" dirty="0"/>
              <a:t>Application Images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91529-D090-4A27-86E8-CE865093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5715000"/>
            <a:ext cx="5498146" cy="46958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9654A-B35E-47B2-A18E-F165C073D0FF}"/>
              </a:ext>
            </a:extLst>
          </p:cNvPr>
          <p:cNvSpPr txBox="1"/>
          <p:nvPr/>
        </p:nvSpPr>
        <p:spPr>
          <a:xfrm>
            <a:off x="2209800" y="1828800"/>
            <a:ext cx="37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Prediction Screen - 01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5B59B-2952-4194-B456-FB30DAB52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159" y="2228910"/>
            <a:ext cx="8118853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43F6ED-43BC-4EEC-A9ED-81C9027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677752"/>
            <a:ext cx="6189726" cy="615553"/>
          </a:xfrm>
        </p:spPr>
        <p:txBody>
          <a:bodyPr/>
          <a:lstStyle/>
          <a:p>
            <a:r>
              <a:rPr lang="en-US" dirty="0"/>
              <a:t>Application Images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491529-D090-4A27-86E8-CE865093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0" y="5715000"/>
            <a:ext cx="5498146" cy="46958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9654A-B35E-47B2-A18E-F165C073D0FF}"/>
              </a:ext>
            </a:extLst>
          </p:cNvPr>
          <p:cNvSpPr txBox="1"/>
          <p:nvPr/>
        </p:nvSpPr>
        <p:spPr>
          <a:xfrm>
            <a:off x="2209800" y="1828800"/>
            <a:ext cx="372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Prediction Screen - 02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7C7A9-A926-4DB4-B294-9C996544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362200"/>
            <a:ext cx="78200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3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7" y="2292095"/>
            <a:ext cx="8720328" cy="2650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5" y="2609469"/>
            <a:ext cx="719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795" dirty="0">
                <a:solidFill>
                  <a:srgbClr val="82FFFF"/>
                </a:solidFill>
                <a:latin typeface="Arial"/>
                <a:cs typeface="Arial"/>
              </a:rPr>
              <a:t>Thank</a:t>
            </a:r>
            <a:r>
              <a:rPr sz="9600" b="1" spc="-100" dirty="0">
                <a:solidFill>
                  <a:srgbClr val="82FFFF"/>
                </a:solidFill>
                <a:latin typeface="Arial"/>
                <a:cs typeface="Arial"/>
              </a:rPr>
              <a:t> </a:t>
            </a:r>
            <a:r>
              <a:rPr sz="9600" b="1" spc="-1595" dirty="0">
                <a:solidFill>
                  <a:srgbClr val="82FFFF"/>
                </a:solidFill>
                <a:latin typeface="Arial"/>
                <a:cs typeface="Arial"/>
              </a:rPr>
              <a:t>Y</a:t>
            </a:r>
            <a:r>
              <a:rPr sz="9600" b="1" spc="-480" dirty="0">
                <a:solidFill>
                  <a:srgbClr val="82FFFF"/>
                </a:solidFill>
                <a:latin typeface="Arial"/>
                <a:cs typeface="Arial"/>
              </a:rPr>
              <a:t>ou…..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8585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AA36B-5B0C-4D60-9E95-D38C68766B25}"/>
              </a:ext>
            </a:extLst>
          </p:cNvPr>
          <p:cNvSpPr txBox="1"/>
          <p:nvPr/>
        </p:nvSpPr>
        <p:spPr>
          <a:xfrm>
            <a:off x="4267200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248D2-7E97-448B-AE88-27CF9479FA37}"/>
              </a:ext>
            </a:extLst>
          </p:cNvPr>
          <p:cNvSpPr txBox="1"/>
          <p:nvPr/>
        </p:nvSpPr>
        <p:spPr>
          <a:xfrm>
            <a:off x="1600200" y="1676400"/>
            <a:ext cx="8533171" cy="474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Phishing is the most commonly used social engineering and cyber attack.</a:t>
            </a:r>
            <a:endParaRPr lang="en-IN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Through such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attacks, the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phisher targets newbie online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tricking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 revealing confidential information, with the purpose of using it fraudulently.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order to avoid getting phished,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should have awareness of phishing websites.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a blacklist of phishing websites which requires the knowledge of website being detected as phishing.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 them in their early appearance, using machine learning algorithms.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based  K-NN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proven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be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effective than the other methods.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 then, online users are still being trapped into revealing sensitive information in phishing websites.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6B6B14-1F6F-4F26-AEA6-A52F8DDDC678}"/>
              </a:ext>
            </a:extLst>
          </p:cNvPr>
          <p:cNvSpPr txBox="1"/>
          <p:nvPr/>
        </p:nvSpPr>
        <p:spPr>
          <a:xfrm>
            <a:off x="1932038" y="2590800"/>
            <a:ext cx="8327921" cy="276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 phishing website is a common social engineering method that mimics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trustful uniform resource locators (URLs) and webpages.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objective of this project is to train machine learning models on the dataset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to predict phishing websites.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Both phishing and Safe URLs of websites are gathered to form a dataset and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them required URL and website content-based features are extracted.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performance level of each model is measures and compared.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3460559-551E-4E08-8C41-3D4E6F82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914638"/>
            <a:ext cx="6189726" cy="615553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EE350E-337E-4BF8-BCDB-C11610C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705556"/>
            <a:ext cx="6189726" cy="615553"/>
          </a:xfrm>
        </p:spPr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0CAAC-2F9D-4982-9ABC-2ABA99D82FCB}"/>
              </a:ext>
            </a:extLst>
          </p:cNvPr>
          <p:cNvSpPr txBox="1"/>
          <p:nvPr/>
        </p:nvSpPr>
        <p:spPr>
          <a:xfrm>
            <a:off x="1447800" y="1828800"/>
            <a:ext cx="9879628" cy="3959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Below mentioned are the steps involved in the completion of this project: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Collect dataset containing phishing and legitimate websites from the open source platforms.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Write a code to extract the required features from the URL database.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preprocess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dataset by using EDA techniques.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Divide the dataset into training and testing sets.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Run selected machine learning algorithms like SVM,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Forest, Decision Tree and K-NN on the dataset.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Write a code for displaying the evaluation result considering accuracy metrics.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Compare the obtained results for trained models and specify which is better.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66AF7-180E-45F0-A7A0-EAA7D4E1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615553"/>
          </a:xfrm>
        </p:spPr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4340C-B8F7-4604-8623-4EB0EAED985D}"/>
              </a:ext>
            </a:extLst>
          </p:cNvPr>
          <p:cNvSpPr txBox="1"/>
          <p:nvPr/>
        </p:nvSpPr>
        <p:spPr>
          <a:xfrm>
            <a:off x="914400" y="2286000"/>
            <a:ext cx="10084812" cy="276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Legitimate URLs are collected from the dataset provided by University of New Brunswick,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</a:t>
            </a:r>
            <a:r>
              <a:rPr lang="en-IN" sz="18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https://www.unb.ca/cic/datasets/url-2016.html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From the collection, 5000 URLs are randomly picked.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Phishing URLs are collected from opensource service called </a:t>
            </a:r>
            <a:r>
              <a:rPr lang="en-IN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PhishTank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. This service provide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</a:t>
            </a: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 set of phishing URLs in multiple formats like csv, json etc. that gets updated hourly.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Form the obtained collection, 5000 URLs are randomly picked.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5A10D7-0C22-4411-91DC-7620B65F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36" y="747775"/>
            <a:ext cx="6189726" cy="615553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E1BB5-46D1-45CB-B18E-C606BE8B59B4}"/>
              </a:ext>
            </a:extLst>
          </p:cNvPr>
          <p:cNvSpPr txBox="1"/>
          <p:nvPr/>
        </p:nvSpPr>
        <p:spPr>
          <a:xfrm>
            <a:off x="2159748" y="1676400"/>
            <a:ext cx="7000634" cy="2950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 following category of features are selected: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Address Bar based Features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Domain based Features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HTML &amp; </a:t>
            </a:r>
            <a:r>
              <a:rPr lang="en-IN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based Feature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Address Bar based Features considered are: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AD35EF-2F7F-4C7D-8BAC-0D6BE1F17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79998"/>
              </p:ext>
            </p:extLst>
          </p:nvPr>
        </p:nvGraphicFramePr>
        <p:xfrm>
          <a:off x="2362200" y="4495800"/>
          <a:ext cx="7073900" cy="1777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79381836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2201731723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 err="1">
                          <a:solidFill>
                            <a:schemeClr val="bg1"/>
                          </a:solidFill>
                          <a:effectLst/>
                        </a:rPr>
                        <a:t>Domian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 of URL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Redirection ‘//’ in URL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9777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IP Address in URL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‘http/https’ in Domain name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343171884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‘@’ Symbol in URL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Using URL Shortening Service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351705071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Length of URL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Prefix or Suffix "-" in Domain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271780607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Depth of URL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544262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AE328780-21F9-49E8-8F3A-5159BEE2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720696"/>
            <a:ext cx="6191250" cy="817562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DA91E-D0F0-486B-AE8B-121BC12B33F1}"/>
              </a:ext>
            </a:extLst>
          </p:cNvPr>
          <p:cNvSpPr txBox="1"/>
          <p:nvPr/>
        </p:nvSpPr>
        <p:spPr>
          <a:xfrm>
            <a:off x="1752600" y="1836321"/>
            <a:ext cx="5144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Domain based Features considered are: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B63A84-D845-4F87-AE33-A307CCC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47151"/>
              </p:ext>
            </p:extLst>
          </p:nvPr>
        </p:nvGraphicFramePr>
        <p:xfrm>
          <a:off x="1751806" y="2453692"/>
          <a:ext cx="6388100" cy="66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2530">
                  <a:extLst>
                    <a:ext uri="{9D8B030D-6E8A-4147-A177-3AD203B41FA5}">
                      <a16:colId xmlns:a16="http://schemas.microsoft.com/office/drawing/2014/main" val="1017746501"/>
                    </a:ext>
                  </a:extLst>
                </a:gridCol>
                <a:gridCol w="3485570">
                  <a:extLst>
                    <a:ext uri="{9D8B030D-6E8A-4147-A177-3AD203B41FA5}">
                      <a16:colId xmlns:a16="http://schemas.microsoft.com/office/drawing/2014/main" val="3145153019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DNS Record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Age of Domain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3576348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Website Traffic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End Period of Domain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4040550992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4BDF1CB6-665F-4557-B5F1-E322861E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54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F4F2F0-1155-4ECF-90C4-3B613A43BAB5}"/>
              </a:ext>
            </a:extLst>
          </p:cNvPr>
          <p:cNvSpPr txBox="1"/>
          <p:nvPr/>
        </p:nvSpPr>
        <p:spPr>
          <a:xfrm>
            <a:off x="1671995" y="3331172"/>
            <a:ext cx="6970540" cy="96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HTML and JavaScript based Features considered are: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2CAA5E-C6F9-42EB-8A4D-D703B4150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24766"/>
              </p:ext>
            </p:extLst>
          </p:nvPr>
        </p:nvGraphicFramePr>
        <p:xfrm>
          <a:off x="1721326" y="3958343"/>
          <a:ext cx="6261100" cy="66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0664">
                  <a:extLst>
                    <a:ext uri="{9D8B030D-6E8A-4147-A177-3AD203B41FA5}">
                      <a16:colId xmlns:a16="http://schemas.microsoft.com/office/drawing/2014/main" val="570874590"/>
                    </a:ext>
                  </a:extLst>
                </a:gridCol>
                <a:gridCol w="2940436">
                  <a:extLst>
                    <a:ext uri="{9D8B030D-6E8A-4147-A177-3AD203B41FA5}">
                      <a16:colId xmlns:a16="http://schemas.microsoft.com/office/drawing/2014/main" val="1418265175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Iframe Redirection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Disabling Right Click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661508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Status Bar Customization</a:t>
                      </a:r>
                      <a:endParaRPr lang="en-IN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Website Forwarding</a:t>
                      </a:r>
                      <a:endParaRPr lang="en-IN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33655" marB="0"/>
                </a:tc>
                <a:extLst>
                  <a:ext uri="{0D108BD9-81ED-4DB2-BD59-A6C34878D82A}">
                    <a16:rowId xmlns:a16="http://schemas.microsoft.com/office/drawing/2014/main" val="761440186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C034817B-8D90-4F5A-9CA5-9E467EBF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906" y="41401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0B838-510A-4482-86EE-410F01478C3C}"/>
              </a:ext>
            </a:extLst>
          </p:cNvPr>
          <p:cNvSpPr txBox="1"/>
          <p:nvPr/>
        </p:nvSpPr>
        <p:spPr>
          <a:xfrm>
            <a:off x="1598139" y="4988251"/>
            <a:ext cx="7118252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All together 17 features are extracted from the      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815" y="1642872"/>
            <a:ext cx="4940808" cy="46969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CF94F2B-9BE8-4524-8807-58BC8163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43951"/>
            <a:ext cx="6676263" cy="1231106"/>
          </a:xfrm>
        </p:spPr>
        <p:txBody>
          <a:bodyPr/>
          <a:lstStyle/>
          <a:p>
            <a:r>
              <a:rPr lang="en-US" dirty="0"/>
              <a:t>FEATURES DISTRIBUTION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3A4815-A661-4685-8383-35788475792D}"/>
              </a:ext>
            </a:extLst>
          </p:cNvPr>
          <p:cNvSpPr txBox="1"/>
          <p:nvPr/>
        </p:nvSpPr>
        <p:spPr>
          <a:xfrm>
            <a:off x="838200" y="1905000"/>
            <a:ext cx="10953640" cy="471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is a supervised machine learning task. There are two major types of supervised</a:t>
            </a:r>
          </a:p>
          <a:p>
            <a:pPr marL="228600" indent="228600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machine learning problems, called classification and regression.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data set comes under classification problem, as the input URL is classified as phishing (1)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legitimate (0).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machine learning models (classification) considered to train the dataset in this notebook are: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Decision Tree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SVM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  <a:tabLst>
                <a:tab pos="914400" algn="l"/>
              </a:tabLs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K-NN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5DD3E62-84CE-4DF9-A655-117B36AB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838200"/>
            <a:ext cx="7438264" cy="1231106"/>
          </a:xfrm>
        </p:spPr>
        <p:txBody>
          <a:bodyPr/>
          <a:lstStyle/>
          <a:p>
            <a:r>
              <a:rPr lang="en-US" dirty="0"/>
              <a:t>MACHINE LEARNING MODELS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F95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747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PHISHING WEBSITE DETECTION by MACHINE LEARNING TECHNIQUES</vt:lpstr>
      <vt:lpstr>INTRODUCTION</vt:lpstr>
      <vt:lpstr>OBJECTIVES</vt:lpstr>
      <vt:lpstr>APPROACH</vt:lpstr>
      <vt:lpstr>DATA COLLECTION</vt:lpstr>
      <vt:lpstr>FEATURE SELECTION</vt:lpstr>
      <vt:lpstr>FEATURE SELECTION</vt:lpstr>
      <vt:lpstr>FEATURES DISTRIBUTION</vt:lpstr>
      <vt:lpstr>MACHINE LEARNING MODELS</vt:lpstr>
      <vt:lpstr>Model Evaluation</vt:lpstr>
      <vt:lpstr>NEXT STEPS</vt:lpstr>
      <vt:lpstr>Application Images</vt:lpstr>
      <vt:lpstr>Application Images</vt:lpstr>
      <vt:lpstr>Application Images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piyush niranjan</cp:lastModifiedBy>
  <cp:revision>9</cp:revision>
  <dcterms:created xsi:type="dcterms:W3CDTF">2024-11-28T06:02:05Z</dcterms:created>
  <dcterms:modified xsi:type="dcterms:W3CDTF">2024-12-05T14:40:25Z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2024-11-28T00:00:00Z</vt:filetime>
  </property>
  <property fmtid="{D5CDD505-2E9C-101B-9397-08002B2CF9AE}" pid="5" name="Producer">
    <vt:lpwstr>Microsoft® PowerPoint® for Microsoft 365</vt:lpwstr>
  </property>
</Properties>
</file>