
<file path=[Content_Types].xml><?xml version="1.0" encoding="utf-8"?>
<Types xmlns="http://schemas.openxmlformats.org/package/2006/content-types">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3429000" y="2921000"/>
            <a:ext cx="2540000" cy="1270000"/>
          </a:xfrm>
          <a:prstGeom prst="rect">
            <a:avLst/>
          </a:prstGeom>
        </p:spPr>
        <p:txBody>
          <a:bodyPr anchor="t" rtlCol="false"/>
          <a:lstStyle/>
          <a:p>
            <a:pPr algn="l">
              <a:defRPr/>
            </a:pPr>
            <a:r>
              <a:rPr lang="zh-CN"/>
              <a:t/>
            </a:r>
            <a:endParaRPr lang="en-US" sz="1100"/>
          </a:p>
          <a:p>
            <a:pPr algn="ctr"/>
            <a:r>
              <a:rPr lang="en-US" b="true" sz="2600">
                <a:solidFill>
                  <a:srgbClr val="000000"/>
                </a:solidFill>
                <a:latin typeface="Arial"/>
              </a:rPr>
              <a:t>TOMATO</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1778000" y="1905000"/>
            <a:ext cx="6350000" cy="3175000"/>
          </a:xfrm>
          <a:prstGeom prst="rect">
            <a:avLst/>
          </a:prstGeom>
        </p:spPr>
        <p:txBody>
          <a:bodyPr anchor="t" rtlCol="false"/>
          <a:lstStyle/>
          <a:p>
            <a:pPr algn="l">
              <a:defRPr/>
            </a:pPr>
            <a:r>
              <a:rPr lang="zh-CN"/>
              <a:t/>
            </a:r>
            <a:endParaRPr lang="en-US" sz="1100"/>
          </a:p>
          <a:p>
            <a:pPr algn="just"/>
            <a:r>
              <a:rPr lang="en-US" sz="1400">
                <a:solidFill>
                  <a:srgbClr val="000000"/>
                </a:solidFill>
                <a:latin typeface="Arial"/>
              </a:rPr>
              <a:t>As a member of the nightshade family (along with aubergines, peppers and chillies), tomatoes are in fact a fruit, but their affinity for other savoury ingredients means that they are usually classed as a vegetable.</a:t>
            </a:r>
          </a:p>
        </p:txBody>
      </p:sp>
      <p:pic>
        <p:nvPicPr>
          <p:cNvPr name="Picture 3" id="3"/>
          <p:cNvPicPr>
            <a:picLocks noChangeAspect="true"/>
          </p:cNvPicPr>
          <p:nvPr/>
        </p:nvPicPr>
        <p:blipFill>
          <a:blip r:embed="rId2"/>
          <a:stretch>
            <a:fillRect/>
          </a:stretch>
        </p:blipFill>
        <p:spPr>
          <a:xfrm>
            <a:off x="2540000" y="3556000"/>
            <a:ext cx="3175000" cy="2540000"/>
          </a:xfrm>
          <a:prstGeom prst="rect">
            <a:avLst/>
          </a:prstGeom>
        </p:spPr>
      </p:pic>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1905000" y="2540000"/>
            <a:ext cx="6350000" cy="3810000"/>
          </a:xfrm>
          <a:prstGeom prst="rect">
            <a:avLst/>
          </a:prstGeom>
        </p:spPr>
        <p:txBody>
          <a:bodyPr anchor="t" rtlCol="false"/>
          <a:lstStyle/>
          <a:p>
            <a:pPr algn="l">
              <a:defRPr/>
            </a:pPr>
            <a:r>
              <a:rPr lang="zh-CN"/>
              <a:t/>
            </a:r>
            <a:endParaRPr lang="en-US" sz="1100"/>
          </a:p>
          <a:p>
            <a:pPr algn="ctr"/>
            <a:r>
              <a:rPr lang="en-US" sz="1400">
                <a:solidFill>
                  <a:srgbClr val="000000"/>
                </a:solidFill>
                <a:latin typeface="Arial"/>
              </a:rPr>
              <a:t>To avoid deterioration, tomato should be well stored</a:t>
            </a:r>
          </a:p>
        </p:txBody>
      </p:sp>
      <p:pic>
        <p:nvPicPr>
          <p:cNvPr name="Picture 3" id="3"/>
          <p:cNvPicPr>
            <a:picLocks noChangeAspect="true"/>
          </p:cNvPicPr>
          <p:nvPr/>
        </p:nvPicPr>
        <p:blipFill>
          <a:blip r:embed="rId2"/>
          <a:stretch>
            <a:fillRect/>
          </a:stretch>
        </p:blipFill>
        <p:spPr>
          <a:xfrm>
            <a:off x="2540000" y="3556000"/>
            <a:ext cx="3175000" cy="2540000"/>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1905000" y="2540000"/>
            <a:ext cx="6350000" cy="3810000"/>
          </a:xfrm>
          <a:prstGeom prst="rect">
            <a:avLst/>
          </a:prstGeom>
        </p:spPr>
        <p:txBody>
          <a:bodyPr anchor="t" rtlCol="false"/>
          <a:lstStyle/>
          <a:p>
            <a:pPr algn="l">
              <a:defRPr/>
            </a:pPr>
            <a:r>
              <a:rPr lang="zh-CN"/>
              <a:t/>
            </a:r>
            <a:endParaRPr lang="en-US" sz="1100"/>
          </a:p>
          <a:p>
            <a:pPr algn="ctr"/>
            <a:r>
              <a:rPr lang="en-US" sz="1400">
                <a:solidFill>
                  <a:srgbClr val="000000"/>
                </a:solidFill>
                <a:latin typeface="Arial"/>
              </a:rPr>
              <a:t>There are several poisonous substances in spoiled tomato such as mould and bacteria</a:t>
            </a:r>
          </a:p>
        </p:txBody>
      </p:sp>
      <p:pic>
        <p:nvPicPr>
          <p:cNvPr name="Picture 3" id="3"/>
          <p:cNvPicPr>
            <a:picLocks noChangeAspect="true"/>
          </p:cNvPicPr>
          <p:nvPr/>
        </p:nvPicPr>
        <p:blipFill>
          <a:blip r:embed="rId2"/>
          <a:stretch>
            <a:fillRect/>
          </a:stretch>
        </p:blipFill>
        <p:spPr>
          <a:xfrm>
            <a:off x="2540000" y="3556000"/>
            <a:ext cx="3175000" cy="2540000"/>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1905000" y="2540000"/>
            <a:ext cx="6350000" cy="3810000"/>
          </a:xfrm>
          <a:prstGeom prst="rect">
            <a:avLst/>
          </a:prstGeom>
        </p:spPr>
        <p:txBody>
          <a:bodyPr anchor="t" rtlCol="false"/>
          <a:lstStyle/>
          <a:p>
            <a:pPr algn="l">
              <a:defRPr/>
            </a:pPr>
            <a:r>
              <a:rPr lang="zh-CN"/>
              <a:t/>
            </a:r>
            <a:endParaRPr lang="en-US" sz="1100"/>
          </a:p>
          <a:p>
            <a:pPr algn="ctr"/>
            <a:r>
              <a:rPr lang="en-US" sz="1400">
                <a:solidFill>
                  <a:srgbClr val="000000"/>
                </a:solidFill>
                <a:latin typeface="Arial"/>
              </a:rPr>
              <a:t>There are several way to differentiate between good tomato and spoiled tomato</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1778000" y="1905000"/>
            <a:ext cx="6350000" cy="3175000"/>
          </a:xfrm>
          <a:prstGeom prst="rect">
            <a:avLst/>
          </a:prstGeom>
        </p:spPr>
        <p:txBody>
          <a:bodyPr anchor="t" rtlCol="false"/>
          <a:lstStyle/>
          <a:p>
            <a:pPr algn="l">
              <a:defRPr/>
            </a:pPr>
            <a:r>
              <a:rPr lang="zh-CN"/>
              <a:t/>
            </a:r>
            <a:endParaRPr lang="en-US" sz="1100"/>
          </a:p>
          <a:p>
            <a:pPr algn="just"/>
            <a:r>
              <a:rPr lang="en-US" sz="1400">
                <a:solidFill>
                  <a:srgbClr val="000000"/>
                </a:solidFill>
                <a:latin typeface="Arial"/>
              </a:rPr>
              <a:t>Before cooking tomato, you should check firstly whether the appearance of it is smooth without white mould, then you should smell to check whether the odour of it is sour or not, if it smells sour and putrefactive, it is spoiled one and you should not eat it.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