
<file path=[Content_Types].xml><?xml version="1.0" encoding="utf-8"?>
<Types xmlns="http://schemas.openxmlformats.org/package/2006/content-types">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1905000" y="635000"/>
            <a:ext cx="1270000" cy="1270000"/>
          </a:xfrm>
          <a:prstGeom prst="rect">
            <a:avLst/>
          </a:prstGeom>
        </p:spPr>
        <p:txBody>
          <a:bodyPr anchor="t" rtlCol="false"/>
          <a:lstStyle/>
          <a:p>
            <a:pPr algn="l">
              <a:defRPr/>
            </a:pPr>
            <a:r>
              <a:rPr lang="zh-CN"/>
              <a:t/>
            </a:r>
            <a:endParaRPr lang="en-US" sz="1100"/>
          </a:p>
          <a:p>
            <a:pPr algn="ctr"/>
            <a:r>
              <a:rPr lang="en-US" b="true" sz="1800">
                <a:solidFill>
                  <a:srgbClr val="000000"/>
                </a:solidFill>
                <a:latin typeface="Arial"/>
              </a:rPr>
              <a:t>tomato</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3810000" y="1270000"/>
            <a:ext cx="3810000" cy="1270000"/>
          </a:xfrm>
          <a:prstGeom prst="rect">
            <a:avLst/>
          </a:prstGeom>
        </p:spPr>
        <p:txBody>
          <a:bodyPr anchor="t" rtlCol="false"/>
          <a:lstStyle/>
          <a:p>
            <a:pPr algn="l">
              <a:defRPr/>
            </a:pPr>
            <a:r>
              <a:rPr lang="zh-CN"/>
              <a:t/>
            </a:r>
            <a:endParaRPr lang="en-US" sz="1100"/>
          </a:p>
          <a:p>
            <a:pPr algn="ctr"/>
            <a:r>
              <a:rPr lang="en-US" sz="1400">
                <a:solidFill>
                  <a:srgbClr val="000000"/>
                </a:solidFill>
                <a:latin typeface="Arial"/>
              </a:rPr>
              <a:t>There are several poisonous substances in spoiled tomato such as mould and bacteria</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0" y="0"/>
            <a:ext cx="0" cy="0"/>
          </a:xfrm>
          <a:prstGeom prst="rect">
            <a:avLst/>
          </a:prstGeom>
        </p:spPr>
        <p:txBody>
          <a:bodyPr anchor="t" rtlCol="false"/>
          <a:lstStyle/>
          <a:p>
            <a:pPr algn="l">
              <a:defRPr/>
            </a:pPr>
            <a:r>
              <a:rPr lang="zh-CN"/>
              <a:t/>
            </a:r>
            <a:endParaRPr lang="en-US" sz="1100"/>
          </a:p>
        </p:txBody>
      </p:sp>
      <p:pic>
        <p:nvPicPr>
          <p:cNvPr name="Picture 3" id="3"/>
          <p:cNvPicPr>
            <a:picLocks noChangeAspect="true"/>
          </p:cNvPicPr>
          <p:nvPr/>
        </p:nvPicPr>
        <p:blipFill>
          <a:blip r:embed="rId2"/>
          <a:stretch>
            <a:fillRect/>
          </a:stretch>
        </p:blipFill>
        <p:spPr>
          <a:xfrm>
            <a:off x="1905000" y="1905000"/>
            <a:ext cx="3810000" cy="3810000"/>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3810000" y="1270000"/>
            <a:ext cx="3810000" cy="1270000"/>
          </a:xfrm>
          <a:prstGeom prst="rect">
            <a:avLst/>
          </a:prstGeom>
        </p:spPr>
        <p:txBody>
          <a:bodyPr anchor="t" rtlCol="false"/>
          <a:lstStyle/>
          <a:p>
            <a:pPr algn="l">
              <a:defRPr/>
            </a:pPr>
            <a:r>
              <a:rPr lang="zh-CN"/>
              <a:t/>
            </a:r>
            <a:endParaRPr lang="en-US" sz="1100"/>
          </a:p>
          <a:p>
            <a:pPr algn="ctr"/>
            <a:r>
              <a:rPr lang="en-US" sz="1400">
                <a:solidFill>
                  <a:srgbClr val="000000"/>
                </a:solidFill>
                <a:latin typeface="Arial"/>
              </a:rPr>
              <a:t>There are several way to differentiate between good tomato and spoiled tomato</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3810000" y="1270000"/>
            <a:ext cx="3810000" cy="1270000"/>
          </a:xfrm>
          <a:prstGeom prst="rect">
            <a:avLst/>
          </a:prstGeom>
        </p:spPr>
        <p:txBody>
          <a:bodyPr anchor="t" rtlCol="false"/>
          <a:lstStyle/>
          <a:p>
            <a:pPr algn="l">
              <a:defRPr/>
            </a:pPr>
            <a:r>
              <a:rPr lang="zh-CN"/>
              <a:t/>
            </a:r>
            <a:endParaRPr lang="en-US" sz="1100"/>
          </a:p>
          <a:p>
            <a:pPr algn="ctr"/>
            <a:r>
              <a:rPr lang="en-US" sz="1400">
                <a:solidFill>
                  <a:srgbClr val="000000"/>
                </a:solidFill>
                <a:latin typeface="Arial"/>
              </a:rPr>
              <a:t>Before cooking tomato, you should check firstly whether the appearance of it is smooth without white mould, then you should smell to check whether the odour of it is sour or not, if it smells sour and putrefactive, it is spoiled one and you should not eat it.</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3810000" y="1270000"/>
            <a:ext cx="3810000" cy="1270000"/>
          </a:xfrm>
          <a:prstGeom prst="rect">
            <a:avLst/>
          </a:prstGeom>
        </p:spPr>
        <p:txBody>
          <a:bodyPr anchor="t" rtlCol="false"/>
          <a:lstStyle/>
          <a:p>
            <a:pPr algn="l">
              <a:defRPr/>
            </a:pPr>
            <a:r>
              <a:rPr lang="zh-CN"/>
              <a:t/>
            </a:r>
            <a:endParaRPr lang="en-US" sz="1100"/>
          </a:p>
          <a:p>
            <a:pPr algn="ctr"/>
            <a:r>
              <a:rPr lang="en-US" sz="1400">
                <a:solidFill>
                  <a:srgbClr val="000000"/>
                </a:solidFill>
                <a:latin typeface="Arial"/>
              </a:rPr>
              <a:t>Tomato is a glossy red, or occasionally yellow, pulpy edible fruit that is eaten as a vegetable or fried with other food material. It is an herbaceous, usually sprawling plant in the nightshade family that is typically cultivated for its edible fruit. It is a perennial but is usually grown outdoors in temperate climates as an annual. Tomatoes are the most common and beloved vegetable crop for home gardeners.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0" y="0"/>
            <a:ext cx="0" cy="0"/>
          </a:xfrm>
          <a:prstGeom prst="rect">
            <a:avLst/>
          </a:prstGeom>
        </p:spPr>
        <p:txBody>
          <a:bodyPr anchor="t" rtlCol="false"/>
          <a:lstStyle/>
          <a:p>
            <a:pPr algn="l">
              <a:defRPr/>
            </a:pPr>
            <a:r>
              <a:rPr lang="zh-CN"/>
              <a:t/>
            </a:r>
            <a:endParaRPr lang="en-US" sz="1100"/>
          </a:p>
        </p:txBody>
      </p:sp>
      <p:pic>
        <p:nvPicPr>
          <p:cNvPr name="Picture 3" id="3"/>
          <p:cNvPicPr>
            <a:picLocks noChangeAspect="true"/>
          </p:cNvPicPr>
          <p:nvPr/>
        </p:nvPicPr>
        <p:blipFill>
          <a:blip r:embed="rId2"/>
          <a:stretch>
            <a:fillRect/>
          </a:stretch>
        </p:blipFill>
        <p:spPr>
          <a:xfrm>
            <a:off x="1905000" y="1905000"/>
            <a:ext cx="3810000" cy="3810000"/>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3810000" y="1270000"/>
            <a:ext cx="3810000" cy="1270000"/>
          </a:xfrm>
          <a:prstGeom prst="rect">
            <a:avLst/>
          </a:prstGeom>
        </p:spPr>
        <p:txBody>
          <a:bodyPr anchor="t" rtlCol="false"/>
          <a:lstStyle/>
          <a:p>
            <a:pPr algn="l">
              <a:defRPr/>
            </a:pPr>
            <a:r>
              <a:rPr lang="zh-CN"/>
              <a:t/>
            </a:r>
            <a:endParaRPr lang="en-US" sz="1100"/>
          </a:p>
          <a:p>
            <a:pPr algn="ctr"/>
            <a:r>
              <a:rPr lang="en-US" sz="1400">
                <a:solidFill>
                  <a:srgbClr val="000000"/>
                </a:solidFill>
                <a:latin typeface="Arial"/>
              </a:rPr>
              <a:t>Tomato is very good for health</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0" y="0"/>
            <a:ext cx="0" cy="0"/>
          </a:xfrm>
          <a:prstGeom prst="rect">
            <a:avLst/>
          </a:prstGeom>
        </p:spPr>
        <p:txBody>
          <a:bodyPr anchor="t" rtlCol="false"/>
          <a:lstStyle/>
          <a:p>
            <a:pPr algn="l">
              <a:defRPr/>
            </a:pPr>
            <a:r>
              <a:rPr lang="zh-CN"/>
              <a:t/>
            </a:r>
            <a:endParaRPr lang="en-US" sz="1100"/>
          </a:p>
        </p:txBody>
      </p:sp>
      <p:pic>
        <p:nvPicPr>
          <p:cNvPr name="Picture 3" id="3"/>
          <p:cNvPicPr>
            <a:picLocks noChangeAspect="true"/>
          </p:cNvPicPr>
          <p:nvPr/>
        </p:nvPicPr>
        <p:blipFill>
          <a:blip r:embed="rId2"/>
          <a:stretch>
            <a:fillRect/>
          </a:stretch>
        </p:blipFill>
        <p:spPr>
          <a:xfrm>
            <a:off x="1905000" y="1905000"/>
            <a:ext cx="3810000" cy="3810000"/>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3810000" y="1270000"/>
            <a:ext cx="3810000" cy="1270000"/>
          </a:xfrm>
          <a:prstGeom prst="rect">
            <a:avLst/>
          </a:prstGeom>
        </p:spPr>
        <p:txBody>
          <a:bodyPr anchor="t" rtlCol="false"/>
          <a:lstStyle/>
          <a:p>
            <a:pPr algn="l">
              <a:defRPr/>
            </a:pPr>
            <a:r>
              <a:rPr lang="zh-CN"/>
              <a:t/>
            </a:r>
            <a:endParaRPr lang="en-US" sz="1100"/>
          </a:p>
          <a:p>
            <a:pPr algn="ctr"/>
            <a:r>
              <a:rPr lang="en-US" sz="1400">
                <a:solidFill>
                  <a:srgbClr val="000000"/>
                </a:solidFill>
                <a:latin typeface="Arial"/>
              </a:rPr>
              <a:t>Tomato is a good choice for person who wants to intake vitaminC and vitaminK </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3810000" y="1270000"/>
            <a:ext cx="3810000" cy="1270000"/>
          </a:xfrm>
          <a:prstGeom prst="rect">
            <a:avLst/>
          </a:prstGeom>
        </p:spPr>
        <p:txBody>
          <a:bodyPr anchor="t" rtlCol="false"/>
          <a:lstStyle/>
          <a:p>
            <a:pPr algn="l">
              <a:defRPr/>
            </a:pPr>
            <a:r>
              <a:rPr lang="zh-CN"/>
              <a:t/>
            </a:r>
            <a:endParaRPr lang="en-US" sz="1100"/>
          </a:p>
          <a:p>
            <a:pPr algn="ctr"/>
            <a:r>
              <a:rPr lang="en-US" sz="1400">
                <a:solidFill>
                  <a:srgbClr val="000000"/>
                </a:solidFill>
                <a:latin typeface="Arial"/>
              </a:rPr>
              <a:t>Vitamin K is needed for blood clotting, which means it helps wounds heal properly. There's also some evidence vitamin K may help keep bones healthy. Vitamin C, or ascorbic acid, is one of the most important vitamins for immune health, aiding in the prevention of colds and other infections. Having a vitamin C deficiency is a well known cause of scurvy, which is normally associated with sailors being at sea for long periods of time.</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3810000" y="1270000"/>
            <a:ext cx="3810000" cy="1270000"/>
          </a:xfrm>
          <a:prstGeom prst="rect">
            <a:avLst/>
          </a:prstGeom>
        </p:spPr>
        <p:txBody>
          <a:bodyPr anchor="t" rtlCol="false"/>
          <a:lstStyle/>
          <a:p>
            <a:pPr algn="l">
              <a:defRPr/>
            </a:pPr>
            <a:r>
              <a:rPr lang="zh-CN"/>
              <a:t/>
            </a:r>
            <a:endParaRPr lang="en-US" sz="1100"/>
          </a:p>
          <a:p>
            <a:pPr algn="ctr"/>
            <a:r>
              <a:rPr lang="en-US" sz="1400">
                <a:solidFill>
                  <a:srgbClr val="000000"/>
                </a:solidFill>
                <a:latin typeface="Arial"/>
              </a:rPr>
              <a:t>Tomatoes are one of the low-calorie vegetables which hold just 18 calories per 100g</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3810000" y="1270000"/>
            <a:ext cx="3810000" cy="1270000"/>
          </a:xfrm>
          <a:prstGeom prst="rect">
            <a:avLst/>
          </a:prstGeom>
        </p:spPr>
        <p:txBody>
          <a:bodyPr anchor="t" rtlCol="false"/>
          <a:lstStyle/>
          <a:p>
            <a:pPr algn="l">
              <a:defRPr/>
            </a:pPr>
            <a:r>
              <a:rPr lang="zh-CN"/>
              <a:t/>
            </a:r>
            <a:endParaRPr lang="en-US" sz="1100"/>
          </a:p>
          <a:p>
            <a:pPr algn="ctr"/>
            <a:r>
              <a:rPr lang="en-US" sz="1400">
                <a:solidFill>
                  <a:srgbClr val="000000"/>
                </a:solidFill>
                <a:latin typeface="Arial"/>
              </a:rPr>
              <a:t>Very low calorie diets can have enormous health benefits. Not only do they provide fast and efficient weight-loss but can also reduce the health risks associated with being obese or overweight. If you are obese (have a BMI of 30+) then you are at risk of developing serious medical conditions such as type 2 diabetes, heart disease, certain cancers, stroke, joint and muscle pain.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