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62" r:id="rId4"/>
    <p:sldId id="271" r:id="rId5"/>
    <p:sldId id="272" r:id="rId6"/>
    <p:sldId id="270" r:id="rId7"/>
    <p:sldId id="261" r:id="rId8"/>
    <p:sldId id="259" r:id="rId9"/>
    <p:sldId id="265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8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5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3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103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4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7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54AB-C0DC-4D49-BC10-6697DD54642E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DAD8CC-CB7C-4068-BEB5-83D6C6982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1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5797" y="2901462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实验六   逻辑回归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8398" y="1286579"/>
            <a:ext cx="4542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机器学习上机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92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1538" y="1905000"/>
            <a:ext cx="773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变换下</a:t>
            </a:r>
            <a:r>
              <a:rPr lang="en-US" altLang="zh-CN" sz="2800" dirty="0"/>
              <a:t>L(θ)</a:t>
            </a:r>
            <a:r>
              <a:rPr lang="zh-CN" altLang="en-US" sz="2800" dirty="0"/>
              <a:t>：取自然对数，然后化简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592925" y="2840389"/>
            <a:ext cx="6116832" cy="3739347"/>
            <a:chOff x="2592925" y="2082719"/>
            <a:chExt cx="6116832" cy="37393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2082719"/>
              <a:ext cx="6116832" cy="373934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443745" y="5521124"/>
              <a:ext cx="3210046" cy="20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1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361431" y="2301839"/>
            <a:ext cx="4100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en-US" altLang="zh-CN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L(θ)</a:t>
            </a:r>
            <a:r>
              <a:rPr lang="zh-CN" altLang="en-US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</a:t>
            </a:r>
            <a:r>
              <a:rPr lang="en-US" altLang="zh-CN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zh-CN" altLang="en-US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求导，得到</a:t>
            </a:r>
            <a:r>
              <a:rPr lang="en-US" altLang="zh-CN" sz="28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59" y="3221898"/>
            <a:ext cx="5877274" cy="95090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361431" y="5092861"/>
            <a:ext cx="1550812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5089" y="467736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梯度下降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25589" y="529142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随机梯度下降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38217" y="6016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21" y="4918105"/>
            <a:ext cx="2469044" cy="8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3376" y="402764"/>
            <a:ext cx="8911687" cy="809273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实验</a:t>
            </a:r>
            <a:r>
              <a:rPr lang="zh-CN" altLang="en-US" sz="4000" smtClean="0"/>
              <a:t>要求</a:t>
            </a:r>
            <a:r>
              <a:rPr lang="zh-CN" altLang="en-US" sz="4000" smtClean="0">
                <a:sym typeface="Wingdings" panose="05000000000000000000" pitchFamily="2" charset="2"/>
              </a:rPr>
              <a:t>（邮箱）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30483" y="1212037"/>
            <a:ext cx="97499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基于</a:t>
            </a:r>
            <a:r>
              <a:rPr lang="en-US" altLang="zh-CN" sz="3600" dirty="0" err="1" smtClean="0"/>
              <a:t>wine_binary</a:t>
            </a:r>
            <a:r>
              <a:rPr lang="zh-CN" altLang="en-US" sz="3600" dirty="0" smtClean="0"/>
              <a:t>数据</a:t>
            </a:r>
            <a:r>
              <a:rPr lang="zh-CN" altLang="en-US" sz="3600" dirty="0"/>
              <a:t>集构造</a:t>
            </a:r>
            <a:r>
              <a:rPr lang="en-US" altLang="zh-CN" sz="3600" dirty="0"/>
              <a:t>logistic regression</a:t>
            </a:r>
            <a:r>
              <a:rPr lang="zh-CN" altLang="en-US" sz="3600" dirty="0"/>
              <a:t>分类器。（采用梯度下降或者随机梯度下降均可；梯度步长和迭代停止条件请自己设定。</a:t>
            </a:r>
            <a:r>
              <a:rPr lang="zh-CN" altLang="en-US" sz="3600" dirty="0" smtClean="0"/>
              <a:t>）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en-US" altLang="zh-CN" sz="3600" dirty="0"/>
              <a:t>2</a:t>
            </a:r>
            <a:r>
              <a:rPr lang="zh-CN" altLang="en-US" sz="3600" dirty="0" smtClean="0"/>
              <a:t>、自行划分训练集和测试集，并输出测试集分类</a:t>
            </a:r>
            <a:r>
              <a:rPr lang="zh-CN" altLang="en-US" sz="3600" dirty="0"/>
              <a:t>精度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提高部分：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、基于</a:t>
            </a:r>
            <a:r>
              <a:rPr lang="en-US" altLang="zh-CN" sz="3600" dirty="0" smtClean="0"/>
              <a:t>wine</a:t>
            </a:r>
            <a:r>
              <a:rPr lang="zh-CN" altLang="en-US" sz="3600" dirty="0" smtClean="0"/>
              <a:t>数据集构造</a:t>
            </a:r>
            <a:r>
              <a:rPr lang="en-US" altLang="zh-CN" sz="3600" dirty="0" smtClean="0"/>
              <a:t>logistic regression</a:t>
            </a:r>
            <a:r>
              <a:rPr lang="zh-CN" altLang="en-US" sz="3600" dirty="0" smtClean="0"/>
              <a:t>分类器（多分类问题）。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使用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或者</a:t>
            </a:r>
            <a:r>
              <a:rPr lang="en-US" altLang="zh-CN" sz="3600" dirty="0"/>
              <a:t>MATLAB</a:t>
            </a:r>
            <a:r>
              <a:rPr lang="zh-CN" altLang="en-US" sz="3600" dirty="0"/>
              <a:t>均可。</a:t>
            </a:r>
          </a:p>
        </p:txBody>
      </p:sp>
    </p:spTree>
    <p:extLst>
      <p:ext uri="{BB962C8B-B14F-4D97-AF65-F5344CB8AC3E}">
        <p14:creationId xmlns:p14="http://schemas.microsoft.com/office/powerpoint/2010/main" val="39520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线性回归：对</a:t>
            </a:r>
            <a:r>
              <a:rPr lang="zh-CN" altLang="en-US" dirty="0" smtClean="0">
                <a:solidFill>
                  <a:srgbClr val="FF0000"/>
                </a:solidFill>
              </a:rPr>
              <a:t>连续值的预测</a:t>
            </a:r>
            <a:r>
              <a:rPr lang="zh-CN" altLang="en-US" dirty="0">
                <a:solidFill>
                  <a:schemeClr val="tx1"/>
                </a:solidFill>
              </a:rPr>
              <a:t>。用合适的曲线</a:t>
            </a:r>
            <a:r>
              <a:rPr lang="zh-CN" altLang="en-US" dirty="0" smtClean="0">
                <a:solidFill>
                  <a:schemeClr val="tx1"/>
                </a:solidFill>
              </a:rPr>
              <a:t>揭示样本点随着</a:t>
            </a:r>
            <a:r>
              <a:rPr lang="zh-CN" altLang="en-US" dirty="0">
                <a:solidFill>
                  <a:schemeClr val="tx1"/>
                </a:solidFill>
              </a:rPr>
              <a:t>自变量的变化关系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8" y="2116015"/>
            <a:ext cx="5581650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69" y="1905000"/>
            <a:ext cx="8334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逻辑回归</a:t>
            </a:r>
            <a:r>
              <a:rPr lang="zh-CN" altLang="en-US" dirty="0" smtClean="0"/>
              <a:t>几何意义：判定边界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20747"/>
            <a:ext cx="5791503" cy="42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056"/>
          </a:xfrm>
        </p:spPr>
      </p:pic>
    </p:spTree>
    <p:extLst>
      <p:ext uri="{BB962C8B-B14F-4D97-AF65-F5344CB8AC3E}">
        <p14:creationId xmlns:p14="http://schemas.microsoft.com/office/powerpoint/2010/main" val="13222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212"/>
            <a:ext cx="12192000" cy="6905404"/>
          </a:xfrm>
        </p:spPr>
      </p:pic>
      <p:cxnSp>
        <p:nvCxnSpPr>
          <p:cNvPr id="9" name="直接连接符 8"/>
          <p:cNvCxnSpPr/>
          <p:nvPr/>
        </p:nvCxnSpPr>
        <p:spPr>
          <a:xfrm>
            <a:off x="2729048" y="2403700"/>
            <a:ext cx="4754880" cy="446649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84117" y="2825237"/>
            <a:ext cx="6382043" cy="63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54437" y="1219652"/>
            <a:ext cx="6011724" cy="160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45748" y="1370131"/>
                <a:ext cx="487500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找到了分类边界：</a:t>
                </a:r>
                <a:r>
                  <a:rPr lang="en-US" altLang="zh-CN" dirty="0" smtClean="0"/>
                  <a:t>x1+x2-3=0</a:t>
                </a:r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Z(x1,x2)=x1+x2-3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发现规律：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正类样本带入函数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中均大于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负类样本带入函数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中均小于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新</a:t>
                </a:r>
                <a:r>
                  <a:rPr lang="zh-CN" altLang="en-US" dirty="0" smtClean="0"/>
                  <a:t>的样本</a:t>
                </a:r>
                <a:r>
                  <a:rPr lang="en-US" altLang="zh-CN" dirty="0" smtClean="0"/>
                  <a:t>x1’,x2’</a:t>
                </a:r>
              </a:p>
              <a:p>
                <a:r>
                  <a:rPr lang="en-US" altLang="zh-CN" dirty="0" smtClean="0"/>
                  <a:t>Z(x1’,x2’)</a:t>
                </a:r>
                <a:r>
                  <a:rPr lang="zh-CN" altLang="en-US" dirty="0" smtClean="0"/>
                  <a:t>是否大于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</a:t>
                </a:r>
              </a:p>
              <a:p>
                <a:r>
                  <a:rPr lang="en-US" altLang="zh-CN" dirty="0" smtClean="0"/>
                  <a:t>           0     z&lt;0</a:t>
                </a:r>
              </a:p>
              <a:p>
                <a:r>
                  <a:rPr lang="en-US" altLang="zh-CN" dirty="0" smtClean="0"/>
                  <a:t>y=      0.5   z=0</a:t>
                </a:r>
                <a:endParaRPr lang="en-US" altLang="zh-CN" dirty="0"/>
              </a:p>
              <a:p>
                <a:r>
                  <a:rPr lang="en-US" altLang="zh-CN" dirty="0" smtClean="0"/>
                  <a:t>           1     z&gt;0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48" y="1370131"/>
                <a:ext cx="4875008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>
            <a:off x="8074140" y="4092293"/>
            <a:ext cx="322911" cy="8550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5754369361&amp;di=579ee1a04bb7866c57566fe5c4b2331c&amp;imgtype=0&amp;src=http%3A%2F%2Fimg.bimg.126.net%2Fphoto%2FAoA7T4XWXba1BL3rdqRDgw%3D%3D%2F20277457322240770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11" y="5096278"/>
            <a:ext cx="2356056" cy="1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timgsa.baidu.com/timg?image&amp;quality=80&amp;size=b9999_10000&amp;sec=1525754369361&amp;di=579ee1a04bb7866c57566fe5c4b2331c&amp;imgtype=0&amp;src=http%3A%2F%2Fimg.bimg.126.net%2Fphoto%2FAoA7T4XWXba1BL3rdqRDgw%3D%3D%2F2027745732224077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65"/>
            <a:ext cx="6699962" cy="38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25754439640&amp;di=f3056850cee47a8b4768b008df6d023c&amp;imgtype=jpg&amp;src=http%3A%2F%2Fimg1.imgtn.bdimg.com%2Fit%2Fu%3D2750736126%2C2404848849%26fm%3D214%26gp%3D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5" y="2281542"/>
            <a:ext cx="6183086" cy="45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846" y="187674"/>
            <a:ext cx="8911687" cy="17173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逻辑</a:t>
            </a:r>
            <a:r>
              <a:rPr lang="zh-CN" altLang="en-US" dirty="0" smtClean="0"/>
              <a:t>回归：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有时候</a:t>
            </a:r>
            <a:r>
              <a:rPr lang="zh-CN" altLang="en-US" dirty="0"/>
              <a:t>需要明明对离散值预测（分类），为什么叫回归？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6093" y="3867729"/>
            <a:ext cx="380048" cy="5172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+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687" y="3854819"/>
            <a:ext cx="380048" cy="5172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=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3479" y="2491264"/>
            <a:ext cx="2239329" cy="547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70C0"/>
                </a:solidFill>
              </a:rPr>
              <a:t>回归问题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14911" y="2491264"/>
            <a:ext cx="2239329" cy="547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70C0"/>
                </a:solidFill>
              </a:rPr>
              <a:t>分类问题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97224" y="3839578"/>
            <a:ext cx="2239329" cy="547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0 or 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3510" y="1716693"/>
            <a:ext cx="5810490" cy="917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70C0"/>
                </a:solidFill>
              </a:rPr>
              <a:t>Sigmoid</a:t>
            </a:r>
            <a:r>
              <a:rPr lang="zh-CN" altLang="en-US" sz="3200" dirty="0" smtClean="0">
                <a:solidFill>
                  <a:srgbClr val="0070C0"/>
                </a:solidFill>
              </a:rPr>
              <a:t>函数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0546" y="624110"/>
            <a:ext cx="2965609" cy="12808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058084" y="2537036"/>
            <a:ext cx="4143375" cy="3152775"/>
            <a:chOff x="4047171" y="2765107"/>
            <a:chExt cx="4143375" cy="31527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7171" y="2765107"/>
              <a:ext cx="4143375" cy="3152775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7072132" y="2939970"/>
              <a:ext cx="836633" cy="75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61559" y="2939970"/>
              <a:ext cx="1458218" cy="98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408709" y="5796247"/>
                <a:ext cx="3442123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en-US" sz="2400" dirty="0" smtClean="0">
                    <a:solidFill>
                      <a:srgbClr val="7030A0"/>
                    </a:solidFill>
                  </a:rPr>
                  <a:t>记为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09" y="5796247"/>
                <a:ext cx="3442123" cy="7903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190546" y="5689811"/>
                <a:ext cx="2852780" cy="91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46" y="5689811"/>
                <a:ext cx="2852780" cy="9162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373180" y="5867734"/>
                <a:ext cx="20629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80" y="5867734"/>
                <a:ext cx="206293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43905" y="3839578"/>
                <a:ext cx="1863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∞,+∞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05" y="3839578"/>
                <a:ext cx="186352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5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逻辑回归：</a:t>
            </a:r>
            <a:r>
              <a:rPr lang="zh-CN" altLang="en-US" b="1" dirty="0" smtClean="0">
                <a:solidFill>
                  <a:srgbClr val="FF0000"/>
                </a:solidFill>
              </a:rPr>
              <a:t>分类问题（</a:t>
            </a:r>
            <a:r>
              <a:rPr lang="zh-CN" altLang="en-US" dirty="0"/>
              <a:t>对离散值预测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0192" y="2598870"/>
            <a:ext cx="4143375" cy="3152775"/>
            <a:chOff x="4047171" y="2765107"/>
            <a:chExt cx="4143375" cy="3152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7171" y="2765107"/>
              <a:ext cx="4143375" cy="3152775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7072132" y="2939970"/>
              <a:ext cx="836633" cy="75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61559" y="2939970"/>
              <a:ext cx="1458218" cy="98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91256" y="5796344"/>
                <a:ext cx="3186977" cy="1025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6" y="5796344"/>
                <a:ext cx="3186977" cy="1025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341708" y="2524735"/>
                <a:ext cx="3442123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7030A0"/>
                    </a:solidFill>
                  </a:rPr>
                  <a:t>P(y=1|x)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08" y="2524735"/>
                <a:ext cx="3442123" cy="790345"/>
              </a:xfrm>
              <a:prstGeom prst="rect">
                <a:avLst/>
              </a:prstGeom>
              <a:blipFill rotWithShape="0">
                <a:blip r:embed="rId4"/>
                <a:stretch>
                  <a:fillRect l="-4425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341708" y="3823750"/>
                <a:ext cx="4282148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800" b="0" dirty="0" smtClean="0">
                    <a:solidFill>
                      <a:srgbClr val="7030A0"/>
                    </a:solidFill>
                  </a:rPr>
                  <a:t>P(y=1|x)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08" y="3823750"/>
                <a:ext cx="4282148" cy="703013"/>
              </a:xfrm>
              <a:prstGeom prst="rect">
                <a:avLst/>
              </a:prstGeom>
              <a:blipFill rotWithShape="0">
                <a:blip r:embed="rId5"/>
                <a:stretch>
                  <a:fillRect l="-2845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043293" y="3989875"/>
                <a:ext cx="2085214" cy="536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293" y="3989875"/>
                <a:ext cx="2085214" cy="5368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959" y="5208965"/>
            <a:ext cx="6447156" cy="7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04" y="2810149"/>
            <a:ext cx="6447156" cy="762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04" y="5164962"/>
            <a:ext cx="6596036" cy="8890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3053" y="2032427"/>
            <a:ext cx="622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每一个观察到的样本</a:t>
            </a:r>
            <a:r>
              <a:rPr lang="en-US" altLang="zh-CN" sz="2400" dirty="0"/>
              <a:t>(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出现的概率是：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3053" y="3941906"/>
            <a:ext cx="8983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个独立的训练样本</a:t>
            </a:r>
            <a:r>
              <a:rPr lang="en-US" altLang="zh-CN" sz="2400" dirty="0"/>
              <a:t>{(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,(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),…, 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)}</a:t>
            </a:r>
            <a:r>
              <a:rPr lang="zh-CN" altLang="en-US" sz="2400" dirty="0"/>
              <a:t>，</a:t>
            </a:r>
            <a:r>
              <a:rPr lang="en-US" altLang="zh-CN" sz="2400" dirty="0"/>
              <a:t>y={0, 1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n</a:t>
            </a:r>
            <a:r>
              <a:rPr lang="zh-CN" altLang="en-US" sz="2400" dirty="0"/>
              <a:t>个独立的样本出现的似然函数</a:t>
            </a:r>
            <a:r>
              <a:rPr lang="zh-CN" altLang="en-US" sz="2400" dirty="0" smtClean="0"/>
              <a:t>为：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7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261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幼圆</vt:lpstr>
      <vt:lpstr>Arial</vt:lpstr>
      <vt:lpstr>Cambria Math</vt:lpstr>
      <vt:lpstr>Century Gothic</vt:lpstr>
      <vt:lpstr>Wingdings</vt:lpstr>
      <vt:lpstr>Wingdings 3</vt:lpstr>
      <vt:lpstr>丝状</vt:lpstr>
      <vt:lpstr>实验六   逻辑回归</vt:lpstr>
      <vt:lpstr>线性回归：对连续值的预测。用合适的曲线揭示样本点随着自变量的变化关系</vt:lpstr>
      <vt:lpstr>逻辑回归几何意义：判定边界</vt:lpstr>
      <vt:lpstr>PowerPoint 演示文稿</vt:lpstr>
      <vt:lpstr>PowerPoint 演示文稿</vt:lpstr>
      <vt:lpstr>PowerPoint 演示文稿</vt:lpstr>
      <vt:lpstr>逻辑回归： 有时候需要明明对离散值预测（分类），为什么叫回归？ </vt:lpstr>
      <vt:lpstr>逻辑回归：分类问题（对离散值预测） </vt:lpstr>
      <vt:lpstr>损失函数</vt:lpstr>
      <vt:lpstr>损失函数</vt:lpstr>
      <vt:lpstr>损失函数</vt:lpstr>
      <vt:lpstr>实验要求（邮箱）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实验六   逻辑回归</dc:title>
  <dc:creator>smilely</dc:creator>
  <cp:lastModifiedBy>tom TOM</cp:lastModifiedBy>
  <cp:revision>64</cp:revision>
  <dcterms:created xsi:type="dcterms:W3CDTF">2017-04-24T13:50:18Z</dcterms:created>
  <dcterms:modified xsi:type="dcterms:W3CDTF">2018-05-08T02:07:34Z</dcterms:modified>
</cp:coreProperties>
</file>