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77" r:id="rId5"/>
    <p:sldId id="272" r:id="rId6"/>
    <p:sldId id="278" r:id="rId7"/>
    <p:sldId id="283" r:id="rId8"/>
    <p:sldId id="262" r:id="rId9"/>
    <p:sldId id="279" r:id="rId10"/>
    <p:sldId id="280" r:id="rId11"/>
    <p:sldId id="281" r:id="rId12"/>
    <p:sldId id="269" r:id="rId13"/>
    <p:sldId id="27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63590-57DB-4833-818A-81D80FD9247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4E19C-770D-41A2-9ED3-6E7EF2B6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782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7221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3480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481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C2B5-F8FF-4B21-B234-14AE6EFBA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97FB1-78E6-43B7-BDCC-74A59AAE2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F408D-E4E9-4CDB-97D6-97F53641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602EE-02D6-4393-8EC2-2EF91A3C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79560-C3FE-4E0C-8253-A0B6D4D4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4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F3C0-4004-42B6-80A8-271CE4F6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27228-5A56-4F59-B198-B89AF8C79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7104-69A4-4D3C-91BE-288F95BA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9C83F-93D1-4584-BCC1-734DCB4C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B9BB-1525-4BE6-8698-F2407DAD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97521-82EA-4B48-908E-E32905179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29A40-4CD7-438D-8E4E-5C7820F3F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AB590-C983-442E-B741-8BBFDBF0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617AE-BE50-4D08-A3CD-97C9339A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EC8F7-4CBF-4F3B-BE94-426D487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98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1">
  <p:cSld name="Divider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475" y="-56826"/>
            <a:ext cx="4700113" cy="1000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2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2">
  <p:cSld name="Divider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93" y="6641"/>
            <a:ext cx="3837809" cy="83991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/>
        </p:nvSpPr>
        <p:spPr>
          <a:xfrm>
            <a:off x="1551956" y="4903381"/>
            <a:ext cx="5008641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8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9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015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245E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8090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535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3481-22CB-43F0-962C-2E7149FF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E6DFA-65FF-499D-888A-F4DEB81A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F392-7194-4C1B-986E-D35C36D0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8FE89-A462-47F5-8648-BA142CFA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CE8A-3B5E-4281-B284-8E579E65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2277-BE15-4BB1-9FBC-1FF87EC0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92736-8B24-4AB7-B1FE-EDACB2204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D0E41-706D-4A1F-BE49-808DDBA5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17A07-E73D-42D6-BC20-6B87C232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4E9E-3785-4BB0-B912-38DACF8B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E97C-D4F9-4275-8686-7CAE0EB1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726F-ACD7-4FE1-89EC-1A8FF3256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60784-A0FA-4D9C-B539-3BA437481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9CE50-3149-4C2E-9CE1-C9D3324F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CF811-D03E-434B-BB6C-90A1F28D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DEF0C-ABDC-43D6-A87F-0A02367B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1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B97E-32B4-4573-80D3-E199CAF3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AE9A3-4F8B-4442-9589-9B235A7F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F2533-5776-40D8-AC22-0D299B75E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B2B29-83CF-4176-A163-4EC219236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C7E35-1B6E-4880-9810-35A3D8DE7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61B11-0597-44DD-93C0-0B0B7B2F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55C84-DE1D-48F3-9749-70CAD18E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88E64-0567-4569-A1D7-E5BF5F38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7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E7A4-22A2-4FF2-867F-0DBD62C1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5A086-9D2A-4427-8C02-6565269A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4CEF3-7F91-434C-9BB3-44107D76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A9025-8E78-466E-B25E-053A346F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6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E2627-B23B-4FE9-BA9D-59C6C5CF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2638C-6C08-4029-A6CA-3539D27F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BFD91-15A4-4DD1-A827-FB3C6F43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5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072E-388F-4043-9F79-3645A03B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7C2D-551E-437E-A04D-71A71E426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653C0-E129-446A-96FD-335492BC7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39268-16C1-4171-AB66-861D60AD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20F76-B1D6-414D-8E28-E6D34A16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0C523-6B4B-4BD6-91EF-D4C2D115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2D53-3FAB-4C46-8685-E6373DDB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80130-7616-4FDB-B20D-F05AC1E9E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C3A41-C2A1-4470-AC4D-DB1AD015C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5BE7D-0DA1-4CE9-8EE1-A7AAC99A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E2CE4-01CB-42D6-9DB5-774B62E2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F12ED-B2DA-42DE-8768-95903609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6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DBA67-B1A9-436D-9126-0A087DC9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2C57D-68A2-4ACB-8A4D-4D5FBAC55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5D703-40E5-4326-B8AE-EB9077D24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27F21-CBD9-46BD-919A-037848F743D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010DB-1EC5-45E3-AD72-761D87049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AD7D1-9DD5-4BC8-874D-78CC28D90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3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509478" y="1438183"/>
            <a:ext cx="10870961" cy="362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4800" i="1" dirty="0"/>
              <a:t>ĐỀ TÀI: </a:t>
            </a:r>
            <a:br>
              <a:rPr lang="en-US" sz="4800" i="1" dirty="0"/>
            </a:br>
            <a:r>
              <a:rPr lang="vi-VN" sz="4400" dirty="0" err="1">
                <a:solidFill>
                  <a:srgbClr val="FFC000"/>
                </a:solidFill>
              </a:rPr>
              <a:t>Tìm</a:t>
            </a:r>
            <a:r>
              <a:rPr lang="vi-VN" sz="4400" dirty="0">
                <a:solidFill>
                  <a:srgbClr val="FFC000"/>
                </a:solidFill>
              </a:rPr>
              <a:t> </a:t>
            </a:r>
            <a:r>
              <a:rPr lang="vi-VN" sz="4400" dirty="0" err="1">
                <a:solidFill>
                  <a:srgbClr val="FFC000"/>
                </a:solidFill>
              </a:rPr>
              <a:t>tần</a:t>
            </a:r>
            <a:r>
              <a:rPr lang="vi-VN" sz="4400" dirty="0">
                <a:solidFill>
                  <a:srgbClr val="FFC000"/>
                </a:solidFill>
              </a:rPr>
              <a:t> </a:t>
            </a:r>
            <a:r>
              <a:rPr lang="vi-VN" sz="4400" dirty="0" err="1">
                <a:solidFill>
                  <a:srgbClr val="FFC000"/>
                </a:solidFill>
              </a:rPr>
              <a:t>số</a:t>
            </a:r>
            <a:r>
              <a:rPr lang="vi-VN" sz="4400" dirty="0">
                <a:solidFill>
                  <a:srgbClr val="FFC000"/>
                </a:solidFill>
              </a:rPr>
              <a:t> cơ </a:t>
            </a:r>
            <a:r>
              <a:rPr lang="vi-VN" sz="4400" dirty="0" err="1">
                <a:solidFill>
                  <a:srgbClr val="FFC000"/>
                </a:solidFill>
              </a:rPr>
              <a:t>bản</a:t>
            </a:r>
            <a:r>
              <a:rPr lang="vi-VN" sz="4400" dirty="0">
                <a:solidFill>
                  <a:srgbClr val="FFC000"/>
                </a:solidFill>
              </a:rPr>
              <a:t> (F0) </a:t>
            </a:r>
            <a:r>
              <a:rPr lang="vi-VN" sz="4400" dirty="0" err="1">
                <a:solidFill>
                  <a:srgbClr val="FFC000"/>
                </a:solidFill>
              </a:rPr>
              <a:t>của</a:t>
            </a:r>
            <a:r>
              <a:rPr lang="vi-VN" sz="4400" dirty="0">
                <a:solidFill>
                  <a:srgbClr val="FFC000"/>
                </a:solidFill>
              </a:rPr>
              <a:t> </a:t>
            </a:r>
            <a:r>
              <a:rPr lang="vi-VN" sz="4400" dirty="0" err="1">
                <a:solidFill>
                  <a:srgbClr val="FFC000"/>
                </a:solidFill>
              </a:rPr>
              <a:t>tín</a:t>
            </a:r>
            <a:r>
              <a:rPr lang="vi-VN" sz="4400" dirty="0">
                <a:solidFill>
                  <a:srgbClr val="FFC000"/>
                </a:solidFill>
              </a:rPr>
              <a:t> </a:t>
            </a:r>
            <a:r>
              <a:rPr lang="vi-VN" sz="4400" dirty="0" err="1">
                <a:solidFill>
                  <a:srgbClr val="FFC000"/>
                </a:solidFill>
              </a:rPr>
              <a:t>hiệu</a:t>
            </a:r>
            <a:r>
              <a:rPr lang="vi-VN" sz="4400" dirty="0">
                <a:solidFill>
                  <a:srgbClr val="FFC000"/>
                </a:solidFill>
              </a:rPr>
              <a:t> </a:t>
            </a:r>
            <a:r>
              <a:rPr lang="vi-VN" sz="4400" dirty="0" err="1">
                <a:solidFill>
                  <a:srgbClr val="FFC000"/>
                </a:solidFill>
              </a:rPr>
              <a:t>chỉ</a:t>
            </a:r>
            <a:r>
              <a:rPr lang="vi-VN" sz="4400" dirty="0">
                <a:solidFill>
                  <a:srgbClr val="FFC000"/>
                </a:solidFill>
              </a:rPr>
              <a:t> </a:t>
            </a:r>
            <a:r>
              <a:rPr lang="vi-VN" sz="4400" dirty="0" err="1">
                <a:solidFill>
                  <a:srgbClr val="FFC000"/>
                </a:solidFill>
              </a:rPr>
              <a:t>chứa</a:t>
            </a:r>
            <a:r>
              <a:rPr lang="vi-VN" sz="4400" dirty="0">
                <a:solidFill>
                  <a:srgbClr val="FFC000"/>
                </a:solidFill>
              </a:rPr>
              <a:t> nguyên âm </a:t>
            </a:r>
            <a:r>
              <a:rPr lang="vi-VN" sz="4400" dirty="0" err="1">
                <a:solidFill>
                  <a:srgbClr val="FFC000"/>
                </a:solidFill>
              </a:rPr>
              <a:t>và</a:t>
            </a:r>
            <a:r>
              <a:rPr lang="vi-VN" sz="4400" dirty="0">
                <a:solidFill>
                  <a:srgbClr val="FFC000"/>
                </a:solidFill>
              </a:rPr>
              <a:t> </a:t>
            </a:r>
            <a:r>
              <a:rPr lang="vi-VN" sz="4400" dirty="0" err="1">
                <a:solidFill>
                  <a:srgbClr val="FFC000"/>
                </a:solidFill>
              </a:rPr>
              <a:t>khoảng</a:t>
            </a:r>
            <a:r>
              <a:rPr lang="vi-VN" sz="4400" dirty="0">
                <a:solidFill>
                  <a:srgbClr val="FFC000"/>
                </a:solidFill>
              </a:rPr>
              <a:t> </a:t>
            </a:r>
            <a:r>
              <a:rPr lang="vi-VN" sz="4400" dirty="0" err="1">
                <a:solidFill>
                  <a:srgbClr val="FFC000"/>
                </a:solidFill>
              </a:rPr>
              <a:t>lặng</a:t>
            </a:r>
            <a:r>
              <a:rPr lang="vi-VN" sz="4400" dirty="0">
                <a:solidFill>
                  <a:srgbClr val="FFC000"/>
                </a:solidFill>
              </a:rPr>
              <a:t> </a:t>
            </a:r>
            <a:br>
              <a:rPr lang="vi-VN" sz="1200" dirty="0"/>
            </a:b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78374" y="4002622"/>
            <a:ext cx="5766585" cy="27029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687033" y="4035313"/>
            <a:ext cx="5500703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2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chemeClr val="bg1"/>
                </a:solidFill>
              </a:rPr>
              <a:t>Sinh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viên</a:t>
            </a:r>
            <a:r>
              <a:rPr lang="en-US" sz="2400" dirty="0">
                <a:solidFill>
                  <a:schemeClr val="bg1"/>
                </a:solidFill>
              </a:rPr>
              <a:t>: Trần Công Việt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MSSV: 102190298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chemeClr val="bg1"/>
                </a:solidFill>
              </a:rPr>
              <a:t>Nhóm</a:t>
            </a:r>
            <a:r>
              <a:rPr lang="en-US" sz="2400" dirty="0">
                <a:solidFill>
                  <a:schemeClr val="bg1"/>
                </a:solidFill>
              </a:rPr>
              <a:t>: 19Nh10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SH: 19TCLC_DT6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chemeClr val="bg1"/>
                </a:solidFill>
              </a:rPr>
              <a:t>Giáo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hướng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dẫn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Ninh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Khánh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Duy</a:t>
            </a:r>
            <a:endParaRPr lang="en-US" sz="2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302217" y="1066583"/>
            <a:ext cx="8845200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2400" dirty="0"/>
              <a:t>V. TRÌNH BÀY KẾT QUẢ CỦA THUẬT TOÁN</a:t>
            </a:r>
            <a:endParaRPr sz="2400" dirty="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88" y="4674479"/>
            <a:ext cx="5147775" cy="11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2FAC36-F12A-4E06-867F-17B225CF35BD}"/>
              </a:ext>
            </a:extLst>
          </p:cNvPr>
          <p:cNvSpPr txBox="1"/>
          <p:nvPr/>
        </p:nvSpPr>
        <p:spPr>
          <a:xfrm>
            <a:off x="426504" y="2967538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44MMT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18D5BA-0D34-4178-B667-379E31870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606" y="2183521"/>
            <a:ext cx="10345445" cy="30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6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302217" y="1066583"/>
            <a:ext cx="8845200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2400" dirty="0"/>
              <a:t>V. TRÌNH BÀY KẾT QUẢ CỦA THUẬT TOÁN</a:t>
            </a:r>
            <a:endParaRPr sz="2400" dirty="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88" y="4674479"/>
            <a:ext cx="5147775" cy="11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2FAC36-F12A-4E06-867F-17B225CF35BD}"/>
              </a:ext>
            </a:extLst>
          </p:cNvPr>
          <p:cNvSpPr txBox="1"/>
          <p:nvPr/>
        </p:nvSpPr>
        <p:spPr>
          <a:xfrm>
            <a:off x="635460" y="3429000"/>
            <a:ext cx="1278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45MDV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88C08-0A53-4A31-9635-89235DEB3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933" y="2283072"/>
            <a:ext cx="9922038" cy="292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8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ctrTitle"/>
          </p:nvPr>
        </p:nvSpPr>
        <p:spPr>
          <a:xfrm>
            <a:off x="647915" y="1032186"/>
            <a:ext cx="6884455" cy="69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800" dirty="0"/>
              <a:t>VI. NHẬN XÉT, ĐÁNH GIÁ</a:t>
            </a:r>
            <a:endParaRPr sz="3200" dirty="0"/>
          </a:p>
        </p:txBody>
      </p:sp>
      <p:sp>
        <p:nvSpPr>
          <p:cNvPr id="189" name="Google Shape;189;p29"/>
          <p:cNvSpPr/>
          <p:nvPr/>
        </p:nvSpPr>
        <p:spPr>
          <a:xfrm>
            <a:off x="440524" y="4374037"/>
            <a:ext cx="7299236" cy="13291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Nhận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xét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Môi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trường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ảnh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hưởng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đến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chất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lượng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âm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thanh</a:t>
            </a: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Giá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trị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ngưỡng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chưa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được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chính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xác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nên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vẽ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biên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chưa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được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chính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xác</a:t>
            </a: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Thuật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toán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chưa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được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tối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ưu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do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thống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kê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thủ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công</a:t>
            </a: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FF0000"/>
              </a:solidFill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2200" b="0" i="0" u="none" strike="noStrike" cap="none" dirty="0">
              <a:solidFill>
                <a:schemeClr val="tx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ctrTitle" idx="4294967295"/>
          </p:nvPr>
        </p:nvSpPr>
        <p:spPr>
          <a:xfrm>
            <a:off x="1794572" y="1701971"/>
            <a:ext cx="8870622" cy="345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CODE </a:t>
            </a:r>
            <a:b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CHẠY CHƯƠNG TRÌNH</a:t>
            </a:r>
            <a:endParaRPr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2FADB-A8FA-42DD-8A7F-E96A87D3043E}"/>
              </a:ext>
            </a:extLst>
          </p:cNvPr>
          <p:cNvSpPr txBox="1"/>
          <p:nvPr/>
        </p:nvSpPr>
        <p:spPr>
          <a:xfrm>
            <a:off x="3751959" y="2705725"/>
            <a:ext cx="53270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18138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492369" y="864487"/>
            <a:ext cx="8975832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</a:pPr>
            <a:r>
              <a:rPr lang="en-US" sz="4000" dirty="0"/>
              <a:t>CÁC BƯỚC TIẾN HÀNH</a:t>
            </a:r>
            <a:endParaRPr sz="40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8" y="4891788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E6983E-14DA-44B5-83F1-D15A9A460DF4}"/>
              </a:ext>
            </a:extLst>
          </p:cNvPr>
          <p:cNvSpPr txBox="1"/>
          <p:nvPr/>
        </p:nvSpPr>
        <p:spPr>
          <a:xfrm>
            <a:off x="492368" y="2403231"/>
            <a:ext cx="78032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 err="1">
                <a:highlight>
                  <a:srgbClr val="FFFF00"/>
                </a:highlight>
              </a:rPr>
              <a:t>Sơ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lược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về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bài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toán</a:t>
            </a:r>
            <a:endParaRPr lang="en-US" sz="3200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en-US" sz="3200" b="1" dirty="0" err="1">
                <a:highlight>
                  <a:srgbClr val="FFFF00"/>
                </a:highlight>
              </a:rPr>
              <a:t>Thuật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toán</a:t>
            </a:r>
            <a:r>
              <a:rPr lang="en-US" sz="3200" b="1" dirty="0">
                <a:highlight>
                  <a:srgbClr val="FFFF00"/>
                </a:highlight>
              </a:rPr>
              <a:t> Short-time Energy	(STE)</a:t>
            </a:r>
          </a:p>
          <a:p>
            <a:pPr marL="342900" indent="-342900">
              <a:buAutoNum type="arabicPeriod"/>
            </a:pPr>
            <a:r>
              <a:rPr lang="en-US" sz="3200" b="1" dirty="0" err="1">
                <a:highlight>
                  <a:srgbClr val="FFFF00"/>
                </a:highlight>
              </a:rPr>
              <a:t>Thuật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toán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tìm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ngưỡng</a:t>
            </a:r>
            <a:r>
              <a:rPr lang="en-US" sz="3200" b="1" dirty="0">
                <a:highlight>
                  <a:srgbClr val="FFFF00"/>
                </a:highlight>
              </a:rPr>
              <a:t> (</a:t>
            </a:r>
            <a:r>
              <a:rPr lang="en-US" sz="3200" b="1" dirty="0" err="1">
                <a:highlight>
                  <a:srgbClr val="FFFF00"/>
                </a:highlight>
              </a:rPr>
              <a:t>Thống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kê</a:t>
            </a:r>
            <a:r>
              <a:rPr lang="en-US" sz="3200" b="1" dirty="0">
                <a:highlight>
                  <a:srgbClr val="FFFF00"/>
                </a:highlight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3200" b="1" dirty="0" err="1">
                <a:highlight>
                  <a:srgbClr val="FFFF00"/>
                </a:highlight>
              </a:rPr>
              <a:t>Thuật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toán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lọc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nhiễu</a:t>
            </a:r>
            <a:endParaRPr lang="en-US" sz="3200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en-US" sz="3200" b="1" dirty="0" err="1">
                <a:highlight>
                  <a:srgbClr val="FFFF00"/>
                </a:highlight>
              </a:rPr>
              <a:t>Trình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bày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kết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quả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của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thuận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toán</a:t>
            </a:r>
            <a:endParaRPr lang="en-US" sz="3200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en-US" sz="3200" b="1" dirty="0" err="1">
                <a:highlight>
                  <a:srgbClr val="FFFF00"/>
                </a:highlight>
              </a:rPr>
              <a:t>Nhận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xét</a:t>
            </a:r>
            <a:r>
              <a:rPr lang="en-US" sz="3200" b="1" dirty="0">
                <a:highlight>
                  <a:srgbClr val="FFFF00"/>
                </a:highlight>
              </a:rPr>
              <a:t>, </a:t>
            </a:r>
            <a:r>
              <a:rPr lang="en-US" sz="3200" b="1" dirty="0" err="1">
                <a:highlight>
                  <a:srgbClr val="FFFF00"/>
                </a:highlight>
              </a:rPr>
              <a:t>đánh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giá</a:t>
            </a:r>
            <a:endParaRPr lang="en-US" sz="3200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1" y="1048120"/>
            <a:ext cx="6951472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I.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lược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532319" y="1872691"/>
            <a:ext cx="10176530" cy="4716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Input: 4 files </a:t>
            </a:r>
            <a:r>
              <a:rPr lang="en-US" sz="3600" b="1" i="0" u="none" strike="noStrike" cap="none" dirty="0" err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chứa</a:t>
            </a:r>
            <a:r>
              <a:rPr lang="en-US" sz="3600" b="1" i="0" u="none" strike="noStrike" cap="none" dirty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 dirty="0" err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đoạn</a:t>
            </a:r>
            <a:r>
              <a:rPr lang="en-US" sz="3600" b="1" i="0" u="none" strike="noStrike" cap="none" dirty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 dirty="0" err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tín</a:t>
            </a:r>
            <a:r>
              <a:rPr lang="en-US" sz="3600" b="1" i="0" u="none" strike="noStrike" cap="none" dirty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 dirty="0" err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hiệu</a:t>
            </a:r>
            <a:r>
              <a:rPr lang="en-US" sz="3600" b="1" i="0" u="none" strike="noStrike" cap="none" dirty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 dirty="0" err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3600" b="1" i="0" u="none" strike="noStrike" cap="none" dirty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 dirty="0" err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3600" b="1" i="0" u="none" strike="noStrike" cap="none" dirty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 dirty="0" err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đoạn</a:t>
            </a:r>
            <a:endParaRPr lang="en-US" sz="3600" b="1" i="0" u="none" strike="noStrike" cap="none" dirty="0">
              <a:solidFill>
                <a:schemeClr val="tx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lang="en-US" sz="3600" b="1" i="0" u="none" strike="noStrike" cap="none" dirty="0">
              <a:solidFill>
                <a:schemeClr val="tx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3600" b="1" dirty="0">
                <a:solidFill>
                  <a:schemeClr val="tx1">
                    <a:lumMod val="50000"/>
                  </a:schemeClr>
                </a:solidFill>
              </a:rPr>
              <a:t>Output: 4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</a:rPr>
              <a:t>tín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</a:rPr>
              <a:t>hiệu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</a:rPr>
              <a:t>đã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</a:rPr>
              <a:t>được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</a:rPr>
              <a:t>phân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</a:rPr>
              <a:t>đoạn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nguyên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âm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</a:rPr>
              <a:t>và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khoảng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lặng</a:t>
            </a:r>
            <a:r>
              <a:rPr lang="en-US" sz="3600" b="1" dirty="0">
                <a:solidFill>
                  <a:srgbClr val="FF0000"/>
                </a:solidFill>
              </a:rPr>
              <a:t>,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</a:rPr>
              <a:t>gồm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</a:rPr>
              <a:t>kết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</a:rPr>
              <a:t>quả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</a:rPr>
              <a:t>hàm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</a:rPr>
              <a:t> STE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</a:rPr>
              <a:t>và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</a:rPr>
              <a:t>các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</a:rPr>
              <a:t>đường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</a:rPr>
              <a:t>biên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</a:rPr>
              <a:t>theo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</a:rPr>
              <a:t>quy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</a:rPr>
              <a:t>định</a:t>
            </a:r>
            <a:endParaRPr lang="en-US" sz="36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FB0F-90A6-4B26-B9AD-3740E35E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II.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Short-Time Energy (STE)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6D846-B589-4685-86E6-26937E6A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64" y="2090547"/>
            <a:ext cx="7148179" cy="4092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D9C55E-A512-4B1F-9368-D718DCE59BEB}"/>
              </a:ext>
            </a:extLst>
          </p:cNvPr>
          <p:cNvSpPr txBox="1"/>
          <p:nvPr/>
        </p:nvSpPr>
        <p:spPr>
          <a:xfrm>
            <a:off x="708329" y="3622337"/>
            <a:ext cx="298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SƠ ĐỒ KHỐI</a:t>
            </a:r>
          </a:p>
        </p:txBody>
      </p:sp>
    </p:spTree>
    <p:extLst>
      <p:ext uri="{BB962C8B-B14F-4D97-AF65-F5344CB8AC3E}">
        <p14:creationId xmlns:p14="http://schemas.microsoft.com/office/powerpoint/2010/main" val="11913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1018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III.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ngưỡng</a:t>
            </a:r>
            <a:endParaRPr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04985-7339-4AD9-875A-72159CCDD8AB}"/>
              </a:ext>
            </a:extLst>
          </p:cNvPr>
          <p:cNvSpPr txBox="1"/>
          <p:nvPr/>
        </p:nvSpPr>
        <p:spPr>
          <a:xfrm>
            <a:off x="546754" y="2045970"/>
            <a:ext cx="1019037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Thống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kê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số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liệu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tại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2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lớp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nguyên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âm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và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speech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Truy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file lab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Tính</a:t>
            </a:r>
            <a:r>
              <a:rPr lang="en-US" sz="3200" dirty="0"/>
              <a:t> mean, std </a:t>
            </a:r>
            <a:r>
              <a:rPr lang="en-US" sz="3200" dirty="0" err="1"/>
              <a:t>lần</a:t>
            </a:r>
            <a:r>
              <a:rPr lang="en-US" sz="3200" dirty="0"/>
              <a:t> </a:t>
            </a:r>
            <a:r>
              <a:rPr lang="en-US" sz="3200" dirty="0" err="1"/>
              <a:t>lượt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đoạn</a:t>
            </a:r>
            <a:r>
              <a:rPr lang="en-US" sz="3200" dirty="0"/>
              <a:t> silence </a:t>
            </a:r>
            <a:r>
              <a:rPr lang="en-US" sz="3200" dirty="0" err="1"/>
              <a:t>và</a:t>
            </a:r>
            <a:r>
              <a:rPr lang="en-US" sz="3200" dirty="0"/>
              <a:t> speech </a:t>
            </a:r>
            <a:r>
              <a:rPr lang="en-US" sz="3200" dirty="0" err="1"/>
              <a:t>của</a:t>
            </a:r>
            <a:r>
              <a:rPr lang="en-US" sz="3200" dirty="0"/>
              <a:t> 4 file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thanh</a:t>
            </a: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Xem</a:t>
            </a:r>
            <a:r>
              <a:rPr lang="en-US" sz="3200" dirty="0"/>
              <a:t> </a:t>
            </a:r>
            <a:r>
              <a:rPr lang="en-US" sz="3200" dirty="0" err="1"/>
              <a:t>xét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lệch</a:t>
            </a:r>
            <a:r>
              <a:rPr lang="en-US" sz="3200" dirty="0"/>
              <a:t> </a:t>
            </a:r>
            <a:r>
              <a:rPr lang="en-US" sz="3200" dirty="0" err="1"/>
              <a:t>chuẩn</a:t>
            </a: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trung</a:t>
            </a:r>
            <a:r>
              <a:rPr lang="en-US" sz="3200" dirty="0"/>
              <a:t> </a:t>
            </a:r>
            <a:r>
              <a:rPr lang="en-US" sz="3200" dirty="0" err="1"/>
              <a:t>bình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suy</a:t>
            </a:r>
            <a:r>
              <a:rPr lang="en-US" sz="3200" dirty="0"/>
              <a:t> ra </a:t>
            </a:r>
            <a:r>
              <a:rPr lang="en-US" sz="3200" dirty="0" err="1"/>
              <a:t>ngưỡng</a:t>
            </a:r>
            <a:endParaRPr lang="en-US" sz="20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9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1018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III.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ngưỡng</a:t>
            </a: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C1CBF-515E-5B42-A824-5DABE59F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214403"/>
              </p:ext>
            </p:extLst>
          </p:nvPr>
        </p:nvGraphicFramePr>
        <p:xfrm>
          <a:off x="451019" y="1608148"/>
          <a:ext cx="10441771" cy="40867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48835">
                  <a:extLst>
                    <a:ext uri="{9D8B030D-6E8A-4147-A177-3AD203B41FA5}">
                      <a16:colId xmlns:a16="http://schemas.microsoft.com/office/drawing/2014/main" val="1977437174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163946173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289298959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16347330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9734491"/>
                    </a:ext>
                  </a:extLst>
                </a:gridCol>
              </a:tblGrid>
              <a:tr h="415475">
                <a:tc>
                  <a:txBody>
                    <a:bodyPr/>
                    <a:lstStyle/>
                    <a:p>
                      <a:pPr algn="ctr"/>
                      <a:endParaRPr lang="en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01MDA</a:t>
                      </a:r>
                      <a:endParaRPr lang="en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02FVA</a:t>
                      </a:r>
                      <a:endParaRPr lang="en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03MAB</a:t>
                      </a:r>
                      <a:endParaRPr lang="en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06FTB</a:t>
                      </a:r>
                      <a:endParaRPr lang="en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79995"/>
                  </a:ext>
                </a:extLst>
              </a:tr>
              <a:tr h="83095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meanSil</a:t>
                      </a:r>
                      <a:endParaRPr lang="en-VN" sz="18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0.001652892217575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1800" b="0" u="none" strike="noStrike" cap="none" dirty="0">
                        <a:solidFill>
                          <a:schemeClr val="dk1"/>
                        </a:solidFill>
                        <a:effectLst/>
                        <a:sym typeface="Arial"/>
                      </a:endParaRPr>
                    </a:p>
                    <a:p>
                      <a:pPr algn="ctr"/>
                      <a:endParaRPr lang="en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1.211045112957392e-04</a:t>
                      </a:r>
                      <a:endParaRPr lang="en-V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7.740903590554233e-04</a:t>
                      </a:r>
                    </a:p>
                    <a:p>
                      <a:pPr algn="ctr"/>
                      <a:endParaRPr lang="en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2.955665070063683e-04</a:t>
                      </a:r>
                      <a:endParaRPr lang="en-VN" sz="1800" b="0" u="none" strike="noStrike" cap="none" dirty="0">
                        <a:solidFill>
                          <a:schemeClr val="dk1"/>
                        </a:solidFill>
                        <a:effectLst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46075"/>
                  </a:ext>
                </a:extLst>
              </a:tr>
              <a:tr h="92812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stdSil</a:t>
                      </a:r>
                      <a:endParaRPr lang="en-VN" sz="18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0.001297487941844</a:t>
                      </a:r>
                      <a:endParaRPr lang="en-VN" sz="1800" b="0" u="none" strike="noStrike" cap="none" dirty="0">
                        <a:solidFill>
                          <a:schemeClr val="dk1"/>
                        </a:solidFill>
                        <a:effectLst/>
                        <a:sym typeface="Arial"/>
                      </a:endParaRPr>
                    </a:p>
                    <a:p>
                      <a:pPr algn="ctr"/>
                      <a:endParaRPr lang="en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7.046336154374860e-05</a:t>
                      </a:r>
                      <a:endParaRPr lang="en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4.792173015649424e-04</a:t>
                      </a:r>
                      <a:endParaRPr lang="en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1.397256046797356e-04</a:t>
                      </a:r>
                      <a:endParaRPr lang="en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63939"/>
                  </a:ext>
                </a:extLst>
              </a:tr>
              <a:tr h="6072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meanSpe</a:t>
                      </a:r>
                      <a:endParaRPr lang="en-VN" sz="18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0.034678423742006</a:t>
                      </a:r>
                      <a:endParaRPr lang="en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0.003383065696132</a:t>
                      </a:r>
                      <a:endParaRPr lang="en-V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0.015976251503796</a:t>
                      </a:r>
                      <a:endParaRPr lang="en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0.024169391888549</a:t>
                      </a:r>
                      <a:endParaRPr lang="en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52221"/>
                  </a:ext>
                </a:extLst>
              </a:tr>
              <a:tr h="6072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stdSpe</a:t>
                      </a:r>
                      <a:endParaRPr lang="en-VN" sz="18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0.208570994467161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0.174220630110411</a:t>
                      </a:r>
                      <a:endParaRPr lang="en-VN" sz="1800" b="0" u="none" strike="noStrike" cap="none" dirty="0">
                        <a:solidFill>
                          <a:schemeClr val="dk1"/>
                        </a:solidFill>
                        <a:effectLst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0.110212711075074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0.165052761588619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1800" b="0" u="none" strike="noStrike" cap="none" dirty="0">
                        <a:solidFill>
                          <a:schemeClr val="dk1"/>
                        </a:solidFill>
                        <a:effectLst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287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2BDDF8-BBCD-4CA3-9964-8ACA1A4E6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046023"/>
              </p:ext>
            </p:extLst>
          </p:nvPr>
        </p:nvGraphicFramePr>
        <p:xfrm>
          <a:off x="451020" y="5442283"/>
          <a:ext cx="10441770" cy="6400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150778">
                  <a:extLst>
                    <a:ext uri="{9D8B030D-6E8A-4147-A177-3AD203B41FA5}">
                      <a16:colId xmlns:a16="http://schemas.microsoft.com/office/drawing/2014/main" val="625438659"/>
                    </a:ext>
                  </a:extLst>
                </a:gridCol>
                <a:gridCol w="2073897">
                  <a:extLst>
                    <a:ext uri="{9D8B030D-6E8A-4147-A177-3AD203B41FA5}">
                      <a16:colId xmlns:a16="http://schemas.microsoft.com/office/drawing/2014/main" val="3381010773"/>
                    </a:ext>
                  </a:extLst>
                </a:gridCol>
                <a:gridCol w="2073897">
                  <a:extLst>
                    <a:ext uri="{9D8B030D-6E8A-4147-A177-3AD203B41FA5}">
                      <a16:colId xmlns:a16="http://schemas.microsoft.com/office/drawing/2014/main" val="2909170510"/>
                    </a:ext>
                  </a:extLst>
                </a:gridCol>
                <a:gridCol w="2073897">
                  <a:extLst>
                    <a:ext uri="{9D8B030D-6E8A-4147-A177-3AD203B41FA5}">
                      <a16:colId xmlns:a16="http://schemas.microsoft.com/office/drawing/2014/main" val="3249178493"/>
                    </a:ext>
                  </a:extLst>
                </a:gridCol>
                <a:gridCol w="2069301">
                  <a:extLst>
                    <a:ext uri="{9D8B030D-6E8A-4147-A177-3AD203B41FA5}">
                      <a16:colId xmlns:a16="http://schemas.microsoft.com/office/drawing/2014/main" val="1329158830"/>
                    </a:ext>
                  </a:extLst>
                </a:gridCol>
              </a:tblGrid>
              <a:tr h="3016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threshold</a:t>
                      </a:r>
                      <a:endParaRPr lang="en-VN" sz="18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0.016512765762215</a:t>
                      </a:r>
                      <a:endParaRPr lang="en-V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0.001630980592418</a:t>
                      </a:r>
                      <a:endParaRPr lang="en-V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0.007601080572370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0.011936912690771</a:t>
                      </a:r>
                      <a:endParaRPr lang="en-VN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930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707957-140C-4F4D-9EA4-58128C93905D}"/>
              </a:ext>
            </a:extLst>
          </p:cNvPr>
          <p:cNvSpPr txBox="1"/>
          <p:nvPr/>
        </p:nvSpPr>
        <p:spPr>
          <a:xfrm>
            <a:off x="451018" y="6086561"/>
            <a:ext cx="9601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ym typeface="Wingdings" panose="05000000000000000000" pitchFamily="2" charset="2"/>
              </a:rPr>
              <a:t>=====&gt; </a:t>
            </a:r>
            <a:r>
              <a:rPr lang="en-US" sz="2000" b="1" dirty="0"/>
              <a:t>Threshold: (sum)/4 ~ 0.0094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184A-0CD4-4123-9EE8-9B54F5F6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IV. THUẬT TOÁN LỌC NHIỄU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91EA0-D58C-4E3A-B2F7-467167DB1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343728" cy="3968249"/>
          </a:xfrm>
        </p:spPr>
        <p:txBody>
          <a:bodyPr/>
          <a:lstStyle/>
          <a:p>
            <a:r>
              <a:rPr lang="en-US" sz="3600" dirty="0" err="1"/>
              <a:t>Tiến</a:t>
            </a:r>
            <a:r>
              <a:rPr lang="en-US" sz="3600" dirty="0"/>
              <a:t> </a:t>
            </a:r>
            <a:r>
              <a:rPr lang="en-US" sz="3600" dirty="0" err="1"/>
              <a:t>hành</a:t>
            </a:r>
            <a:r>
              <a:rPr lang="en-US" sz="3600" dirty="0"/>
              <a:t> </a:t>
            </a:r>
            <a:r>
              <a:rPr lang="en-US" sz="3600" dirty="0" err="1"/>
              <a:t>xác</a:t>
            </a:r>
            <a:r>
              <a:rPr lang="en-US" sz="3600" dirty="0"/>
              <a:t> </a:t>
            </a:r>
            <a:r>
              <a:rPr lang="en-US" sz="3600" dirty="0" err="1"/>
              <a:t>định</a:t>
            </a:r>
            <a:r>
              <a:rPr lang="en-US" sz="3600" dirty="0"/>
              <a:t> </a:t>
            </a:r>
            <a:r>
              <a:rPr lang="en-US" sz="3600" dirty="0" err="1"/>
              <a:t>nguyên</a:t>
            </a:r>
            <a:r>
              <a:rPr lang="en-US" sz="3600" dirty="0"/>
              <a:t> </a:t>
            </a:r>
            <a:r>
              <a:rPr lang="en-US" sz="3600" dirty="0" err="1"/>
              <a:t>âm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khoảng</a:t>
            </a:r>
            <a:r>
              <a:rPr lang="en-US" sz="3600" dirty="0"/>
              <a:t> </a:t>
            </a:r>
            <a:r>
              <a:rPr lang="en-US" sz="3600" dirty="0" err="1"/>
              <a:t>lặng</a:t>
            </a:r>
            <a:r>
              <a:rPr lang="en-US" sz="3600" dirty="0"/>
              <a:t> </a:t>
            </a:r>
            <a:r>
              <a:rPr lang="en-US" sz="3600" dirty="0" err="1"/>
              <a:t>theo</a:t>
            </a:r>
            <a:r>
              <a:rPr lang="en-US" sz="3600" dirty="0"/>
              <a:t> </a:t>
            </a:r>
            <a:r>
              <a:rPr lang="en-US" sz="3600" dirty="0" err="1"/>
              <a:t>ngưỡng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STE[</a:t>
            </a:r>
            <a:r>
              <a:rPr lang="en-US" sz="3600" dirty="0" err="1"/>
              <a:t>i</a:t>
            </a:r>
            <a:r>
              <a:rPr lang="en-US" sz="3600" dirty="0"/>
              <a:t>] </a:t>
            </a:r>
            <a:r>
              <a:rPr lang="en-US" sz="3600" dirty="0" err="1"/>
              <a:t>tìm</a:t>
            </a:r>
            <a:r>
              <a:rPr lang="en-US" sz="3600" dirty="0"/>
              <a:t> </a:t>
            </a:r>
            <a:r>
              <a:rPr lang="en-US" sz="3600" dirty="0" err="1"/>
              <a:t>được</a:t>
            </a:r>
            <a:endParaRPr lang="en-US" sz="3600" dirty="0"/>
          </a:p>
          <a:p>
            <a:r>
              <a:rPr lang="en-US" sz="3600" dirty="0" err="1"/>
              <a:t>Đối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</a:t>
            </a:r>
            <a:r>
              <a:rPr lang="en-US" sz="3600" dirty="0" err="1"/>
              <a:t>vùng</a:t>
            </a:r>
            <a:r>
              <a:rPr lang="en-US" sz="3600" dirty="0"/>
              <a:t> silence, </a:t>
            </a:r>
            <a:r>
              <a:rPr lang="en-US" sz="3600" dirty="0" err="1"/>
              <a:t>xét</a:t>
            </a:r>
            <a:r>
              <a:rPr lang="en-US" sz="3600" dirty="0"/>
              <a:t> </a:t>
            </a:r>
            <a:r>
              <a:rPr lang="en-US" sz="3600" dirty="0" err="1"/>
              <a:t>đoạn</a:t>
            </a:r>
            <a:r>
              <a:rPr lang="en-US" sz="3600" dirty="0"/>
              <a:t> </a:t>
            </a:r>
            <a:r>
              <a:rPr lang="en-US" sz="3600" dirty="0" err="1"/>
              <a:t>tín</a:t>
            </a:r>
            <a:r>
              <a:rPr lang="en-US" sz="3600" dirty="0"/>
              <a:t> </a:t>
            </a:r>
            <a:r>
              <a:rPr lang="en-US" sz="3600" dirty="0" err="1"/>
              <a:t>hiệu</a:t>
            </a:r>
            <a:r>
              <a:rPr lang="en-US" sz="3600" dirty="0"/>
              <a:t>, </a:t>
            </a:r>
            <a:r>
              <a:rPr lang="en-US" sz="3600" dirty="0" err="1"/>
              <a:t>nếu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chiều</a:t>
            </a:r>
            <a:r>
              <a:rPr lang="en-US" sz="3600" dirty="0"/>
              <a:t> </a:t>
            </a:r>
            <a:r>
              <a:rPr lang="en-US" sz="3600" dirty="0" err="1"/>
              <a:t>dài</a:t>
            </a:r>
            <a:r>
              <a:rPr lang="en-US" sz="3600" dirty="0"/>
              <a:t> &gt; 300ms </a:t>
            </a:r>
            <a:r>
              <a:rPr lang="en-US" sz="3600" dirty="0" err="1"/>
              <a:t>thì</a:t>
            </a:r>
            <a:r>
              <a:rPr lang="en-US" sz="3600" dirty="0"/>
              <a:t> </a:t>
            </a:r>
            <a:r>
              <a:rPr lang="en-US" sz="3600" dirty="0" err="1"/>
              <a:t>mới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khoảng</a:t>
            </a:r>
            <a:r>
              <a:rPr lang="en-US" sz="3600" dirty="0"/>
              <a:t> </a:t>
            </a:r>
            <a:r>
              <a:rPr lang="en-US" sz="3600" dirty="0" err="1"/>
              <a:t>lặng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ngược</a:t>
            </a:r>
            <a:r>
              <a:rPr lang="en-US" sz="3600" dirty="0"/>
              <a:t> </a:t>
            </a:r>
            <a:r>
              <a:rPr lang="en-US" sz="3600" dirty="0" err="1"/>
              <a:t>lại</a:t>
            </a:r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7371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302217" y="1066583"/>
            <a:ext cx="8845200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2400" dirty="0"/>
              <a:t>V. TRÌNH BÀY KẾT QUẢ CỦA THUẬT TOÁN</a:t>
            </a:r>
            <a:endParaRPr sz="2400" dirty="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88" y="4674479"/>
            <a:ext cx="5147775" cy="11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2FAC36-F12A-4E06-867F-17B225CF35BD}"/>
              </a:ext>
            </a:extLst>
          </p:cNvPr>
          <p:cNvSpPr txBox="1"/>
          <p:nvPr/>
        </p:nvSpPr>
        <p:spPr>
          <a:xfrm>
            <a:off x="338219" y="2140455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30FTN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24E9E-2807-497F-BD3D-CDEB3D0D8AEC}"/>
              </a:ext>
            </a:extLst>
          </p:cNvPr>
          <p:cNvSpPr txBox="1"/>
          <p:nvPr/>
        </p:nvSpPr>
        <p:spPr>
          <a:xfrm>
            <a:off x="0" y="3243318"/>
            <a:ext cx="2483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, </a:t>
            </a:r>
            <a:r>
              <a:rPr lang="en-US" sz="2000" dirty="0" err="1"/>
              <a:t>ngưỡng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hơi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biên</a:t>
            </a:r>
            <a:r>
              <a:rPr lang="en-US" sz="2000" dirty="0"/>
              <a:t> </a:t>
            </a:r>
            <a:r>
              <a:rPr lang="en-US" sz="2000" dirty="0" err="1"/>
              <a:t>ăn</a:t>
            </a:r>
            <a:r>
              <a:rPr lang="en-US" sz="2000" dirty="0"/>
              <a:t> </a:t>
            </a:r>
            <a:r>
              <a:rPr lang="en-US" sz="2000" dirty="0" err="1"/>
              <a:t>xâu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speech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DB031-F6FD-4B49-9977-36D0F8D0E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342" y="2661130"/>
            <a:ext cx="9691630" cy="2529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302217" y="1066583"/>
            <a:ext cx="8845200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2400" dirty="0"/>
              <a:t>V. TRÌNH BÀY KẾT QUẢ CỦA THUẬT TOÁN</a:t>
            </a:r>
            <a:endParaRPr sz="2400" dirty="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88" y="4674479"/>
            <a:ext cx="5147775" cy="11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2FAC36-F12A-4E06-867F-17B225CF35BD}"/>
              </a:ext>
            </a:extLst>
          </p:cNvPr>
          <p:cNvSpPr txBox="1"/>
          <p:nvPr/>
        </p:nvSpPr>
        <p:spPr>
          <a:xfrm>
            <a:off x="395926" y="2905780"/>
            <a:ext cx="1120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42FQT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D69993-E898-4CDF-9C85-5E8FEB9B4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831" y="2388093"/>
            <a:ext cx="10127247" cy="265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423</Words>
  <Application>Microsoft Office PowerPoint</Application>
  <PresentationFormat>Widescreen</PresentationFormat>
  <Paragraphs>91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ĐỀ TÀI:  Tìm tần số cơ bản (F0) của tín hiệu chỉ chứa nguyên âm và khoảng lặng  </vt:lpstr>
      <vt:lpstr>CÁC BƯỚC TIẾN HÀNH</vt:lpstr>
      <vt:lpstr>I. Sơ lược về bài toán</vt:lpstr>
      <vt:lpstr>II. Thuật toán Short-Time Energy (STE)</vt:lpstr>
      <vt:lpstr>III. Thuật toán tìm ngưỡng</vt:lpstr>
      <vt:lpstr>III. Thuật toán tìm ngưỡng</vt:lpstr>
      <vt:lpstr>IV. THUẬT TOÁN LỌC NHIỄU</vt:lpstr>
      <vt:lpstr>V. TRÌNH BÀY KẾT QUẢ CỦA THUẬT TOÁN</vt:lpstr>
      <vt:lpstr>V. TRÌNH BÀY KẾT QUẢ CỦA THUẬT TOÁN</vt:lpstr>
      <vt:lpstr>V. TRÌNH BÀY KẾT QUẢ CỦA THUẬT TOÁN</vt:lpstr>
      <vt:lpstr>V. TRÌNH BÀY KẾT QUẢ CỦA THUẬT TOÁN</vt:lpstr>
      <vt:lpstr>VI. NHẬN XÉT, ĐÁNH GIÁ</vt:lpstr>
      <vt:lpstr>DEMO CODE  CHẠY CHƯƠNG TRÌNH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PHÂN ĐOẠN TÍN HIỆU THU ÂM THÀNH TIẾNG NÓI VÀ KHOẢNG LẶNG</dc:title>
  <dc:creator>Trần Công Việt</dc:creator>
  <cp:lastModifiedBy>Trần Công Việt</cp:lastModifiedBy>
  <cp:revision>56</cp:revision>
  <dcterms:created xsi:type="dcterms:W3CDTF">2021-10-19T17:00:46Z</dcterms:created>
  <dcterms:modified xsi:type="dcterms:W3CDTF">2021-12-15T05:48:43Z</dcterms:modified>
</cp:coreProperties>
</file>