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78" r:id="rId5"/>
    <p:sldId id="284" r:id="rId6"/>
    <p:sldId id="285" r:id="rId7"/>
    <p:sldId id="286" r:id="rId8"/>
    <p:sldId id="262" r:id="rId9"/>
    <p:sldId id="288" r:id="rId10"/>
    <p:sldId id="290" r:id="rId11"/>
    <p:sldId id="287" r:id="rId12"/>
    <p:sldId id="289" r:id="rId13"/>
    <p:sldId id="291" r:id="rId14"/>
    <p:sldId id="292" r:id="rId15"/>
    <p:sldId id="293" r:id="rId16"/>
    <p:sldId id="27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27C450-D77E-43E4-B18B-113A4F313562}">
          <p14:sldIdLst>
            <p14:sldId id="257"/>
            <p14:sldId id="258"/>
            <p14:sldId id="259"/>
            <p14:sldId id="278"/>
            <p14:sldId id="284"/>
            <p14:sldId id="285"/>
            <p14:sldId id="286"/>
            <p14:sldId id="262"/>
            <p14:sldId id="288"/>
            <p14:sldId id="290"/>
            <p14:sldId id="287"/>
            <p14:sldId id="289"/>
            <p14:sldId id="291"/>
            <p14:sldId id="292"/>
            <p14:sldId id="293"/>
            <p14:sldId id="27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anc\Downloads\Statistics-1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anc\Downloads\Statistics-1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anc\Downloads\Statistics-1%20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anc\Downloads\Statistics-1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anc\Downloads\Statistics-1%20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anc\Downloads\Statistics-1%20(2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ranc\Downloads\Statistics-1%20(2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chemeClr val="tx1"/>
                </a:solidFill>
              </a:rPr>
              <a:t>Phân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bố</a:t>
            </a:r>
            <a:r>
              <a:rPr lang="en-US" sz="1200" dirty="0">
                <a:solidFill>
                  <a:schemeClr val="tx1"/>
                </a:solidFill>
              </a:rPr>
              <a:t> formant </a:t>
            </a:r>
            <a:r>
              <a:rPr lang="en-US" sz="1200" dirty="0" err="1">
                <a:solidFill>
                  <a:schemeClr val="tx1"/>
                </a:solidFill>
              </a:rPr>
              <a:t>các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nguyên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âm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của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người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nói</a:t>
            </a:r>
            <a:r>
              <a:rPr lang="en-US" sz="1200" dirty="0">
                <a:solidFill>
                  <a:schemeClr val="tx1"/>
                </a:solidFill>
              </a:rPr>
              <a:t>  05MVB</a:t>
            </a:r>
          </a:p>
        </c:rich>
      </c:tx>
      <c:layout>
        <c:manualLayout>
          <c:xMode val="edge"/>
          <c:yMode val="edge"/>
          <c:x val="0.14037411990167895"/>
          <c:y val="3.5894546063753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031744863667743"/>
          <c:y val="0.2024228717058337"/>
          <c:w val="0.673314659924935"/>
          <c:h val="0.63422607715621626"/>
        </c:manualLayout>
      </c:layout>
      <c:scatterChart>
        <c:scatterStyle val="lineMarker"/>
        <c:varyColors val="0"/>
        <c:ser>
          <c:idx val="0"/>
          <c:order val="0"/>
          <c:tx>
            <c:v>u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U!$O$2</c:f>
              <c:numCache>
                <c:formatCode>General</c:formatCode>
                <c:ptCount val="1"/>
                <c:pt idx="0">
                  <c:v>481.127475</c:v>
                </c:pt>
              </c:numCache>
            </c:numRef>
          </c:xVal>
          <c:yVal>
            <c:numRef>
              <c:f>U!$P$2</c:f>
              <c:numCache>
                <c:formatCode>General</c:formatCode>
                <c:ptCount val="1"/>
                <c:pt idx="0">
                  <c:v>2531.3495550000002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15-4653-8D8B-8E14A32265F2}"/>
            </c:ext>
          </c:extLst>
        </c:ser>
        <c:ser>
          <c:idx val="1"/>
          <c:order val="1"/>
          <c:tx>
            <c:v>o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U!$O$3</c:f>
              <c:numCache>
                <c:formatCode>General</c:formatCode>
                <c:ptCount val="1"/>
                <c:pt idx="0">
                  <c:v>742.20395933333327</c:v>
                </c:pt>
              </c:numCache>
            </c:numRef>
          </c:xVal>
          <c:yVal>
            <c:numRef>
              <c:f>U!$P$3</c:f>
              <c:numCache>
                <c:formatCode>General</c:formatCode>
                <c:ptCount val="1"/>
                <c:pt idx="0">
                  <c:v>984.50931133333336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15-4653-8D8B-8E14A32265F2}"/>
            </c:ext>
          </c:extLst>
        </c:ser>
        <c:ser>
          <c:idx val="2"/>
          <c:order val="2"/>
          <c:tx>
            <c:v>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U!$O$4</c:f>
              <c:numCache>
                <c:formatCode>General</c:formatCode>
                <c:ptCount val="1"/>
                <c:pt idx="0">
                  <c:v>439.38695466666667</c:v>
                </c:pt>
              </c:numCache>
            </c:numRef>
          </c:xVal>
          <c:yVal>
            <c:numRef>
              <c:f>U!$P$4</c:f>
              <c:numCache>
                <c:formatCode>General</c:formatCode>
                <c:ptCount val="1"/>
                <c:pt idx="0">
                  <c:v>2160.5165746666667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15-4653-8D8B-8E14A32265F2}"/>
            </c:ext>
          </c:extLst>
        </c:ser>
        <c:ser>
          <c:idx val="3"/>
          <c:order val="3"/>
          <c:tx>
            <c:v>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U!$O$5</c:f>
              <c:numCache>
                <c:formatCode>General</c:formatCode>
                <c:ptCount val="1"/>
                <c:pt idx="0">
                  <c:v>699.70123999999998</c:v>
                </c:pt>
              </c:numCache>
            </c:numRef>
          </c:xVal>
          <c:yVal>
            <c:numRef>
              <c:f>U!$P$5</c:f>
              <c:numCache>
                <c:formatCode>General</c:formatCode>
                <c:ptCount val="1"/>
                <c:pt idx="0">
                  <c:v>2155.6974690000002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D15-4653-8D8B-8E14A32265F2}"/>
            </c:ext>
          </c:extLst>
        </c:ser>
        <c:ser>
          <c:idx val="4"/>
          <c:order val="4"/>
          <c:tx>
            <c:v>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U!$O$6</c:f>
              <c:numCache>
                <c:formatCode>General</c:formatCode>
                <c:ptCount val="1"/>
                <c:pt idx="0">
                  <c:v>843.44548866666673</c:v>
                </c:pt>
              </c:numCache>
            </c:numRef>
          </c:xVal>
          <c:yVal>
            <c:numRef>
              <c:f>U!$P$6</c:f>
              <c:numCache>
                <c:formatCode>General</c:formatCode>
                <c:ptCount val="1"/>
                <c:pt idx="0">
                  <c:v>1257.5425213333333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D15-4653-8D8B-8E14A32265F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59051136"/>
        <c:axId val="155966784"/>
      </c:scatterChart>
      <c:valAx>
        <c:axId val="159051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F1(Hz)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66784"/>
        <c:crosses val="autoZero"/>
        <c:crossBetween val="midCat"/>
      </c:valAx>
      <c:valAx>
        <c:axId val="15596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F2(Hz)</a:t>
                </a:r>
              </a:p>
            </c:rich>
          </c:tx>
          <c:layout>
            <c:manualLayout>
              <c:xMode val="edge"/>
              <c:yMode val="edge"/>
              <c:x val="3.9029386032628274E-2"/>
              <c:y val="0.406265091863517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51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833263856723792"/>
          <c:y val="0.29546981627296587"/>
          <c:w val="5.3557717050074616E-2"/>
          <c:h val="0.403267388451443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 dirty="0" err="1">
                <a:solidFill>
                  <a:sysClr val="windowText" lastClr="000000"/>
                </a:solidFill>
                <a:effectLst/>
              </a:rPr>
              <a:t>Phân</a:t>
            </a:r>
            <a:r>
              <a:rPr lang="en-US" sz="1200" b="0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0" i="0" baseline="0" dirty="0" err="1">
                <a:solidFill>
                  <a:sysClr val="windowText" lastClr="000000"/>
                </a:solidFill>
                <a:effectLst/>
              </a:rPr>
              <a:t>bố</a:t>
            </a:r>
            <a:r>
              <a:rPr lang="en-US" sz="1200" b="0" i="0" baseline="0" dirty="0">
                <a:solidFill>
                  <a:sysClr val="windowText" lastClr="000000"/>
                </a:solidFill>
                <a:effectLst/>
              </a:rPr>
              <a:t> formant </a:t>
            </a:r>
            <a:r>
              <a:rPr lang="en-US" sz="1200" b="0" i="0" baseline="0" dirty="0" err="1">
                <a:solidFill>
                  <a:sysClr val="windowText" lastClr="000000"/>
                </a:solidFill>
                <a:effectLst/>
              </a:rPr>
              <a:t>các</a:t>
            </a:r>
            <a:r>
              <a:rPr lang="en-US" sz="1200" b="0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0" i="0" baseline="0" dirty="0" err="1">
                <a:solidFill>
                  <a:sysClr val="windowText" lastClr="000000"/>
                </a:solidFill>
                <a:effectLst/>
              </a:rPr>
              <a:t>nguyên</a:t>
            </a:r>
            <a:r>
              <a:rPr lang="en-US" sz="1200" b="0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0" i="0" baseline="0" dirty="0" err="1">
                <a:solidFill>
                  <a:sysClr val="windowText" lastClr="000000"/>
                </a:solidFill>
                <a:effectLst/>
              </a:rPr>
              <a:t>âm</a:t>
            </a:r>
            <a:r>
              <a:rPr lang="en-US" sz="1200" b="0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0" i="0" baseline="0" dirty="0" err="1">
                <a:solidFill>
                  <a:sysClr val="windowText" lastClr="000000"/>
                </a:solidFill>
                <a:effectLst/>
              </a:rPr>
              <a:t>của</a:t>
            </a:r>
            <a:r>
              <a:rPr lang="en-US" sz="1200" b="0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0" i="0" baseline="0" dirty="0" err="1">
                <a:solidFill>
                  <a:sysClr val="windowText" lastClr="000000"/>
                </a:solidFill>
                <a:effectLst/>
              </a:rPr>
              <a:t>người</a:t>
            </a:r>
            <a:r>
              <a:rPr lang="en-US" sz="1200" b="0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0" i="0" baseline="0" dirty="0" err="1">
                <a:solidFill>
                  <a:sysClr val="windowText" lastClr="000000"/>
                </a:solidFill>
                <a:effectLst/>
              </a:rPr>
              <a:t>nói</a:t>
            </a:r>
            <a:r>
              <a:rPr lang="en-US" sz="1200" b="0" i="0" baseline="0" dirty="0">
                <a:solidFill>
                  <a:sysClr val="windowText" lastClr="000000"/>
                </a:solidFill>
                <a:effectLst/>
              </a:rPr>
              <a:t>  06FTB</a:t>
            </a:r>
            <a:endParaRPr lang="en-US" sz="1200" dirty="0">
              <a:solidFill>
                <a:sysClr val="windowText" lastClr="000000"/>
              </a:solidFill>
              <a:effectLst/>
            </a:endParaRPr>
          </a:p>
        </c:rich>
      </c:tx>
      <c:layout>
        <c:manualLayout>
          <c:xMode val="edge"/>
          <c:yMode val="edge"/>
          <c:x val="0.13155614584321537"/>
          <c:y val="3.14515139004016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U!$O$11</c:f>
              <c:numCache>
                <c:formatCode>General</c:formatCode>
                <c:ptCount val="1"/>
                <c:pt idx="0">
                  <c:v>798.65875933333336</c:v>
                </c:pt>
              </c:numCache>
            </c:numRef>
          </c:xVal>
          <c:yVal>
            <c:numRef>
              <c:f>U!$P$11</c:f>
              <c:numCache>
                <c:formatCode>General</c:formatCode>
                <c:ptCount val="1"/>
                <c:pt idx="0">
                  <c:v>1573.7094319999999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7B-4915-8B01-AD5CED98C34B}"/>
            </c:ext>
          </c:extLst>
        </c:ser>
        <c:ser>
          <c:idx val="1"/>
          <c:order val="1"/>
          <c:tx>
            <c:v>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U!$O$10</c:f>
              <c:numCache>
                <c:formatCode>General</c:formatCode>
                <c:ptCount val="1"/>
                <c:pt idx="0">
                  <c:v>744.04833333333329</c:v>
                </c:pt>
              </c:numCache>
            </c:numRef>
          </c:xVal>
          <c:yVal>
            <c:numRef>
              <c:f>U!$P$10</c:f>
              <c:numCache>
                <c:formatCode>General</c:formatCode>
                <c:ptCount val="1"/>
                <c:pt idx="0">
                  <c:v>3075.0602209999997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27B-4915-8B01-AD5CED98C34B}"/>
            </c:ext>
          </c:extLst>
        </c:ser>
        <c:ser>
          <c:idx val="2"/>
          <c:order val="2"/>
          <c:tx>
            <c:v>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U!$O$9</c:f>
              <c:numCache>
                <c:formatCode>General</c:formatCode>
                <c:ptCount val="1"/>
                <c:pt idx="0">
                  <c:v>443.52940899999999</c:v>
                </c:pt>
              </c:numCache>
            </c:numRef>
          </c:xVal>
          <c:yVal>
            <c:numRef>
              <c:f>U!$P$9</c:f>
              <c:numCache>
                <c:formatCode>General</c:formatCode>
                <c:ptCount val="1"/>
                <c:pt idx="0">
                  <c:v>3080.0485840000001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27B-4915-8B01-AD5CED98C34B}"/>
            </c:ext>
          </c:extLst>
        </c:ser>
        <c:ser>
          <c:idx val="3"/>
          <c:order val="3"/>
          <c:tx>
            <c:v>o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U!$O$8</c:f>
              <c:numCache>
                <c:formatCode>General</c:formatCode>
                <c:ptCount val="1"/>
                <c:pt idx="0">
                  <c:v>1037.0781980000002</c:v>
                </c:pt>
              </c:numCache>
            </c:numRef>
          </c:xVal>
          <c:yVal>
            <c:numRef>
              <c:f>U!$P$8</c:f>
              <c:numCache>
                <c:formatCode>General</c:formatCode>
                <c:ptCount val="1"/>
                <c:pt idx="0">
                  <c:v>3206.4159479999998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27B-4915-8B01-AD5CED98C34B}"/>
            </c:ext>
          </c:extLst>
        </c:ser>
        <c:ser>
          <c:idx val="4"/>
          <c:order val="4"/>
          <c:tx>
            <c:v>u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U!$O$7</c:f>
              <c:numCache>
                <c:formatCode>General</c:formatCode>
                <c:ptCount val="1"/>
                <c:pt idx="0">
                  <c:v>435.75695100000002</c:v>
                </c:pt>
              </c:numCache>
            </c:numRef>
          </c:xVal>
          <c:yVal>
            <c:numRef>
              <c:f>U!$P$7</c:f>
              <c:numCache>
                <c:formatCode>General</c:formatCode>
                <c:ptCount val="1"/>
                <c:pt idx="0">
                  <c:v>750.85683199999994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27B-4915-8B01-AD5CED98C34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215949519"/>
        <c:axId val="1215952015"/>
      </c:scatterChart>
      <c:valAx>
        <c:axId val="1215949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F1(Hz)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952015"/>
        <c:crosses val="autoZero"/>
        <c:crossBetween val="midCat"/>
      </c:valAx>
      <c:valAx>
        <c:axId val="121595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F2(hz)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9495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solidFill>
                  <a:sysClr val="windowText" lastClr="000000"/>
                </a:solidFill>
                <a:effectLst/>
              </a:rPr>
              <a:t>Phân bố formant các nguyên âm của người nói  07FTC</a:t>
            </a:r>
            <a:endParaRPr lang="en-US" sz="1200">
              <a:solidFill>
                <a:sysClr val="windowText" lastClr="000000"/>
              </a:solidFill>
              <a:effectLst/>
            </a:endParaRPr>
          </a:p>
        </c:rich>
      </c:tx>
      <c:layout>
        <c:manualLayout>
          <c:xMode val="edge"/>
          <c:yMode val="edge"/>
          <c:x val="0.12293044619422569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U!$O$16</c:f>
              <c:numCache>
                <c:formatCode>General</c:formatCode>
                <c:ptCount val="1"/>
                <c:pt idx="0">
                  <c:v>1101.8349813333334</c:v>
                </c:pt>
              </c:numCache>
            </c:numRef>
          </c:xVal>
          <c:yVal>
            <c:numRef>
              <c:f>U!$P$16</c:f>
              <c:numCache>
                <c:formatCode>General</c:formatCode>
                <c:ptCount val="1"/>
                <c:pt idx="0">
                  <c:v>1721.7005206666665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D7-4AF7-90DB-8B4320C77045}"/>
            </c:ext>
          </c:extLst>
        </c:ser>
        <c:ser>
          <c:idx val="1"/>
          <c:order val="1"/>
          <c:tx>
            <c:v>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U!$O$15</c:f>
              <c:numCache>
                <c:formatCode>General</c:formatCode>
                <c:ptCount val="1"/>
                <c:pt idx="0">
                  <c:v>891.4473743333333</c:v>
                </c:pt>
              </c:numCache>
            </c:numRef>
          </c:xVal>
          <c:yVal>
            <c:numRef>
              <c:f>U!$P$15</c:f>
              <c:numCache>
                <c:formatCode>General</c:formatCode>
                <c:ptCount val="1"/>
                <c:pt idx="0">
                  <c:v>2331.1093340000002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D7-4AF7-90DB-8B4320C77045}"/>
            </c:ext>
          </c:extLst>
        </c:ser>
        <c:ser>
          <c:idx val="2"/>
          <c:order val="2"/>
          <c:tx>
            <c:v>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U!$O$14</c:f>
              <c:numCache>
                <c:formatCode>General</c:formatCode>
                <c:ptCount val="1"/>
                <c:pt idx="0">
                  <c:v>360.60435000000001</c:v>
                </c:pt>
              </c:numCache>
            </c:numRef>
          </c:xVal>
          <c:yVal>
            <c:numRef>
              <c:f>U!$P$14</c:f>
              <c:numCache>
                <c:formatCode>General</c:formatCode>
                <c:ptCount val="1"/>
                <c:pt idx="0">
                  <c:v>2867.5382216666662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ED7-4AF7-90DB-8B4320C77045}"/>
            </c:ext>
          </c:extLst>
        </c:ser>
        <c:ser>
          <c:idx val="3"/>
          <c:order val="3"/>
          <c:tx>
            <c:v>o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U!$O$13</c:f>
              <c:numCache>
                <c:formatCode>General</c:formatCode>
                <c:ptCount val="1"/>
                <c:pt idx="0">
                  <c:v>1171.9699846666665</c:v>
                </c:pt>
              </c:numCache>
            </c:numRef>
          </c:xVal>
          <c:yVal>
            <c:numRef>
              <c:f>U!$P$13</c:f>
              <c:numCache>
                <c:formatCode>General</c:formatCode>
                <c:ptCount val="1"/>
                <c:pt idx="0">
                  <c:v>2540.0260960000001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D7-4AF7-90DB-8B4320C77045}"/>
            </c:ext>
          </c:extLst>
        </c:ser>
        <c:ser>
          <c:idx val="4"/>
          <c:order val="4"/>
          <c:tx>
            <c:v>u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U!$O$12</c:f>
              <c:numCache>
                <c:formatCode>General</c:formatCode>
                <c:ptCount val="1"/>
                <c:pt idx="0">
                  <c:v>428.276228</c:v>
                </c:pt>
              </c:numCache>
            </c:numRef>
          </c:xVal>
          <c:yVal>
            <c:numRef>
              <c:f>U!$P$12</c:f>
              <c:numCache>
                <c:formatCode>General</c:formatCode>
                <c:ptCount val="1"/>
                <c:pt idx="0">
                  <c:v>3014.1921656666668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ED7-4AF7-90DB-8B4320C7704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070374431"/>
        <c:axId val="1070369023"/>
      </c:scatterChart>
      <c:valAx>
        <c:axId val="1070374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369023"/>
        <c:crosses val="autoZero"/>
        <c:crossBetween val="midCat"/>
      </c:valAx>
      <c:valAx>
        <c:axId val="107036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3744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solidFill>
                  <a:sysClr val="windowText" lastClr="000000"/>
                </a:solidFill>
                <a:effectLst/>
              </a:rPr>
              <a:t>Phân bố formant các nguyên âm của người nói  08MLD</a:t>
            </a:r>
            <a:endParaRPr lang="en-US" sz="1200">
              <a:solidFill>
                <a:sysClr val="windowText" lastClr="000000"/>
              </a:solidFill>
              <a:effectLst/>
            </a:endParaRPr>
          </a:p>
        </c:rich>
      </c:tx>
      <c:layout>
        <c:manualLayout>
          <c:xMode val="edge"/>
          <c:yMode val="edge"/>
          <c:x val="0.12293044619422569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U!$O$21</c:f>
              <c:numCache>
                <c:formatCode>General</c:formatCode>
                <c:ptCount val="1"/>
                <c:pt idx="0">
                  <c:v>1027.9073349999999</c:v>
                </c:pt>
              </c:numCache>
            </c:numRef>
          </c:xVal>
          <c:yVal>
            <c:numRef>
              <c:f>U!$P$21</c:f>
              <c:numCache>
                <c:formatCode>General</c:formatCode>
                <c:ptCount val="1"/>
                <c:pt idx="0">
                  <c:v>1810.960585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C7B-4B6C-9E0E-BE9ED121F8A6}"/>
            </c:ext>
          </c:extLst>
        </c:ser>
        <c:ser>
          <c:idx val="1"/>
          <c:order val="1"/>
          <c:tx>
            <c:v>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U!$O$20</c:f>
              <c:numCache>
                <c:formatCode>General</c:formatCode>
                <c:ptCount val="1"/>
                <c:pt idx="0">
                  <c:v>683.3164743333333</c:v>
                </c:pt>
              </c:numCache>
            </c:numRef>
          </c:xVal>
          <c:yVal>
            <c:numRef>
              <c:f>U!$P$20</c:f>
              <c:numCache>
                <c:formatCode>General</c:formatCode>
                <c:ptCount val="1"/>
                <c:pt idx="0">
                  <c:v>2274.0665690000001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C7B-4B6C-9E0E-BE9ED121F8A6}"/>
            </c:ext>
          </c:extLst>
        </c:ser>
        <c:ser>
          <c:idx val="2"/>
          <c:order val="2"/>
          <c:tx>
            <c:v>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U!$O$19</c:f>
              <c:numCache>
                <c:formatCode>General</c:formatCode>
                <c:ptCount val="1"/>
                <c:pt idx="0">
                  <c:v>388.41810466666669</c:v>
                </c:pt>
              </c:numCache>
            </c:numRef>
          </c:xVal>
          <c:yVal>
            <c:numRef>
              <c:f>U!$P$19</c:f>
              <c:numCache>
                <c:formatCode>General</c:formatCode>
                <c:ptCount val="1"/>
                <c:pt idx="0">
                  <c:v>2409.8600803333334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C7B-4B6C-9E0E-BE9ED121F8A6}"/>
            </c:ext>
          </c:extLst>
        </c:ser>
        <c:ser>
          <c:idx val="3"/>
          <c:order val="3"/>
          <c:tx>
            <c:v>o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U!$O$18</c:f>
              <c:numCache>
                <c:formatCode>General</c:formatCode>
                <c:ptCount val="1"/>
                <c:pt idx="0">
                  <c:v>723.72028933333331</c:v>
                </c:pt>
              </c:numCache>
            </c:numRef>
          </c:xVal>
          <c:yVal>
            <c:numRef>
              <c:f>U!$P$18</c:f>
              <c:numCache>
                <c:formatCode>General</c:formatCode>
                <c:ptCount val="1"/>
                <c:pt idx="0">
                  <c:v>1155.4751386666667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C7B-4B6C-9E0E-BE9ED121F8A6}"/>
            </c:ext>
          </c:extLst>
        </c:ser>
        <c:ser>
          <c:idx val="4"/>
          <c:order val="4"/>
          <c:tx>
            <c:v>u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U!$O$17</c:f>
              <c:numCache>
                <c:formatCode>General</c:formatCode>
                <c:ptCount val="1"/>
                <c:pt idx="0">
                  <c:v>396.71474533333338</c:v>
                </c:pt>
              </c:numCache>
            </c:numRef>
          </c:xVal>
          <c:yVal>
            <c:numRef>
              <c:f>U!$P$17</c:f>
              <c:numCache>
                <c:formatCode>General</c:formatCode>
                <c:ptCount val="1"/>
                <c:pt idx="0">
                  <c:v>770.38526066666657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C7B-4B6C-9E0E-BE9ED121F8A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070369439"/>
        <c:axId val="1070376095"/>
      </c:scatterChart>
      <c:valAx>
        <c:axId val="1070369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F1(Hz)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376095"/>
        <c:crosses val="autoZero"/>
        <c:crossBetween val="midCat"/>
      </c:valAx>
      <c:valAx>
        <c:axId val="107037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 dirty="0">
                    <a:effectLst/>
                  </a:rPr>
                  <a:t>F2(Hz)</a:t>
                </a:r>
                <a:endParaRPr lang="en-US" sz="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3694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vi-VN" sz="1200" b="1" i="0" u="none" strike="noStrike" baseline="0" dirty="0">
                <a:effectLst/>
                <a:latin typeface="+mj-lt"/>
              </a:rPr>
              <a:t>Phân </a:t>
            </a:r>
            <a:r>
              <a:rPr lang="vi-VN" sz="1200" b="1" i="0" u="none" strike="noStrike" baseline="0" dirty="0" err="1">
                <a:effectLst/>
                <a:latin typeface="+mj-lt"/>
              </a:rPr>
              <a:t>bố</a:t>
            </a:r>
            <a:r>
              <a:rPr lang="vi-VN" sz="1200" b="1" i="0" u="none" strike="noStrike" baseline="0" dirty="0">
                <a:effectLst/>
                <a:latin typeface="+mj-lt"/>
              </a:rPr>
              <a:t> </a:t>
            </a:r>
            <a:r>
              <a:rPr lang="vi-VN" sz="1200" b="1" i="0" u="none" strike="noStrike" baseline="0" dirty="0" err="1">
                <a:effectLst/>
                <a:latin typeface="+mj-lt"/>
              </a:rPr>
              <a:t>tần</a:t>
            </a:r>
            <a:r>
              <a:rPr lang="vi-VN" sz="1200" b="1" i="0" u="none" strike="noStrike" baseline="0" dirty="0">
                <a:effectLst/>
                <a:latin typeface="+mj-lt"/>
              </a:rPr>
              <a:t> </a:t>
            </a:r>
            <a:r>
              <a:rPr lang="vi-VN" sz="1200" b="1" i="0" u="none" strike="noStrike" baseline="0" dirty="0" err="1">
                <a:effectLst/>
                <a:latin typeface="+mj-lt"/>
              </a:rPr>
              <a:t>số</a:t>
            </a:r>
            <a:r>
              <a:rPr lang="vi-VN" sz="1200" b="1" i="0" u="none" strike="noStrike" baseline="0" dirty="0">
                <a:effectLst/>
                <a:latin typeface="+mj-lt"/>
              </a:rPr>
              <a:t> </a:t>
            </a:r>
            <a:r>
              <a:rPr lang="vi-VN" sz="1200" b="1" i="0" u="none" strike="noStrike" baseline="0" dirty="0" err="1">
                <a:effectLst/>
                <a:latin typeface="+mj-lt"/>
              </a:rPr>
              <a:t>formant</a:t>
            </a:r>
            <a:r>
              <a:rPr lang="vi-VN" sz="1200" b="1" i="0" u="none" strike="noStrike" baseline="0" dirty="0">
                <a:effectLst/>
                <a:latin typeface="+mj-lt"/>
              </a:rPr>
              <a:t> nguyên âm </a:t>
            </a:r>
            <a:r>
              <a:rPr lang="vi-VN" sz="1200" b="1" i="0" u="none" strike="noStrike" baseline="0" dirty="0" err="1">
                <a:effectLst/>
                <a:latin typeface="+mj-lt"/>
              </a:rPr>
              <a:t>của</a:t>
            </a:r>
            <a:r>
              <a:rPr lang="en-US" sz="1200" b="1" i="0" u="none" strike="noStrike" baseline="0" dirty="0">
                <a:effectLst/>
                <a:latin typeface="+mj-lt"/>
              </a:rPr>
              <a:t> </a:t>
            </a:r>
            <a:r>
              <a:rPr lang="vi-VN" sz="1200" b="1" i="0" u="none" strike="noStrike" baseline="0" dirty="0" err="1">
                <a:effectLst/>
                <a:latin typeface="+mj-lt"/>
              </a:rPr>
              <a:t>nhiều</a:t>
            </a:r>
            <a:r>
              <a:rPr lang="vi-VN" sz="1200" b="1" i="0" u="none" strike="noStrike" baseline="0" dirty="0">
                <a:effectLst/>
                <a:latin typeface="+mj-lt"/>
              </a:rPr>
              <a:t> </a:t>
            </a:r>
            <a:r>
              <a:rPr lang="vi-VN" sz="1200" b="1" i="0" u="none" strike="noStrike" baseline="0" dirty="0" err="1">
                <a:effectLst/>
                <a:latin typeface="+mj-lt"/>
              </a:rPr>
              <a:t>người</a:t>
            </a:r>
            <a:r>
              <a:rPr lang="vi-VN" sz="1200" b="1" i="0" u="none" strike="noStrike" baseline="0" dirty="0">
                <a:effectLst/>
                <a:latin typeface="+mj-lt"/>
              </a:rPr>
              <a:t> </a:t>
            </a:r>
            <a:r>
              <a:rPr lang="vi-VN" sz="1200" b="1" i="0" u="none" strike="noStrike" baseline="0" dirty="0" err="1">
                <a:effectLst/>
                <a:latin typeface="+mj-lt"/>
              </a:rPr>
              <a:t>nói</a:t>
            </a:r>
            <a:r>
              <a:rPr lang="vi-VN" sz="1200" b="1" i="0" u="none" strike="noStrike" baseline="0" dirty="0">
                <a:effectLst/>
                <a:latin typeface="+mj-lt"/>
              </a:rPr>
              <a:t> (F1 </a:t>
            </a:r>
            <a:r>
              <a:rPr lang="vi-VN" sz="1200" b="1" i="0" u="none" strike="noStrike" baseline="0" dirty="0" err="1">
                <a:effectLst/>
                <a:latin typeface="+mj-lt"/>
              </a:rPr>
              <a:t>vs</a:t>
            </a:r>
            <a:r>
              <a:rPr lang="vi-VN" sz="1200" b="1" i="0" u="none" strike="noStrike" baseline="0" dirty="0">
                <a:effectLst/>
                <a:latin typeface="+mj-lt"/>
              </a:rPr>
              <a:t> F2)</a:t>
            </a:r>
            <a:r>
              <a:rPr lang="vi-VN" sz="1200" b="0" i="0" u="none" strike="noStrike" baseline="0" dirty="0">
                <a:latin typeface="+mj-lt"/>
              </a:rPr>
              <a:t> </a:t>
            </a:r>
            <a:br>
              <a:rPr lang="vi-VN" sz="1200" b="0" i="0" u="none" strike="noStrike" baseline="0" dirty="0">
                <a:latin typeface="+mj-lt"/>
              </a:rPr>
            </a:br>
            <a:endParaRPr lang="en-US" sz="1200" dirty="0">
              <a:latin typeface="+mj-lt"/>
            </a:endParaRPr>
          </a:p>
        </c:rich>
      </c:tx>
      <c:layout>
        <c:manualLayout>
          <c:xMode val="edge"/>
          <c:yMode val="edge"/>
          <c:x val="0.17322568468124025"/>
          <c:y val="2.58300243539048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o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U!$H$6:$H$9</c:f>
              <c:numCache>
                <c:formatCode>General</c:formatCode>
                <c:ptCount val="4"/>
                <c:pt idx="0">
                  <c:v>742.20395933333327</c:v>
                </c:pt>
                <c:pt idx="1">
                  <c:v>1037.0781980000002</c:v>
                </c:pt>
                <c:pt idx="2">
                  <c:v>1171.9699846666665</c:v>
                </c:pt>
                <c:pt idx="3">
                  <c:v>723.72028933333331</c:v>
                </c:pt>
              </c:numCache>
            </c:numRef>
          </c:xVal>
          <c:yVal>
            <c:numRef>
              <c:f>U!$I$6:$I$9</c:f>
              <c:numCache>
                <c:formatCode>General</c:formatCode>
                <c:ptCount val="4"/>
                <c:pt idx="0">
                  <c:v>984.50931133333336</c:v>
                </c:pt>
                <c:pt idx="1">
                  <c:v>3206.4159479999998</c:v>
                </c:pt>
                <c:pt idx="2">
                  <c:v>2540.0260960000001</c:v>
                </c:pt>
                <c:pt idx="3">
                  <c:v>1155.4751386666667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16-4BBC-9B6A-09103C9FAF83}"/>
            </c:ext>
          </c:extLst>
        </c:ser>
        <c:ser>
          <c:idx val="0"/>
          <c:order val="1"/>
          <c:tx>
            <c:v>u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U!$H$2:$H$5</c:f>
              <c:numCache>
                <c:formatCode>General</c:formatCode>
                <c:ptCount val="4"/>
                <c:pt idx="0">
                  <c:v>481.127475</c:v>
                </c:pt>
                <c:pt idx="1">
                  <c:v>435.75695100000002</c:v>
                </c:pt>
                <c:pt idx="2">
                  <c:v>428.276228</c:v>
                </c:pt>
                <c:pt idx="3">
                  <c:v>396.71474533333338</c:v>
                </c:pt>
              </c:numCache>
            </c:numRef>
          </c:xVal>
          <c:yVal>
            <c:numRef>
              <c:f>U!$I$2:$I$5</c:f>
              <c:numCache>
                <c:formatCode>General</c:formatCode>
                <c:ptCount val="4"/>
                <c:pt idx="0">
                  <c:v>2531.3495550000002</c:v>
                </c:pt>
                <c:pt idx="1">
                  <c:v>750.85683199999994</c:v>
                </c:pt>
                <c:pt idx="2">
                  <c:v>3014.1921656666668</c:v>
                </c:pt>
                <c:pt idx="3">
                  <c:v>770.38526066666657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516-4BBC-9B6A-09103C9FAF83}"/>
            </c:ext>
          </c:extLst>
        </c:ser>
        <c:ser>
          <c:idx val="2"/>
          <c:order val="2"/>
          <c:tx>
            <c:v>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U!$H$10:$H$13</c:f>
              <c:numCache>
                <c:formatCode>General</c:formatCode>
                <c:ptCount val="4"/>
                <c:pt idx="0">
                  <c:v>439.38695466666667</c:v>
                </c:pt>
                <c:pt idx="1">
                  <c:v>443.52940899999999</c:v>
                </c:pt>
                <c:pt idx="2">
                  <c:v>360.60435000000001</c:v>
                </c:pt>
                <c:pt idx="3">
                  <c:v>388.41810466666669</c:v>
                </c:pt>
              </c:numCache>
            </c:numRef>
          </c:xVal>
          <c:yVal>
            <c:numRef>
              <c:f>U!$I$10:$I$13</c:f>
              <c:numCache>
                <c:formatCode>General</c:formatCode>
                <c:ptCount val="4"/>
                <c:pt idx="0">
                  <c:v>2160.5165746666667</c:v>
                </c:pt>
                <c:pt idx="1">
                  <c:v>3080.0485840000001</c:v>
                </c:pt>
                <c:pt idx="2">
                  <c:v>2867.5382216666662</c:v>
                </c:pt>
                <c:pt idx="3">
                  <c:v>2409.8600803333334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516-4BBC-9B6A-09103C9FAF83}"/>
            </c:ext>
          </c:extLst>
        </c:ser>
        <c:ser>
          <c:idx val="3"/>
          <c:order val="3"/>
          <c:tx>
            <c:v>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U!$H$14:$H$17</c:f>
              <c:numCache>
                <c:formatCode>General</c:formatCode>
                <c:ptCount val="4"/>
                <c:pt idx="0">
                  <c:v>699.70123999999998</c:v>
                </c:pt>
                <c:pt idx="1">
                  <c:v>744.04833333333329</c:v>
                </c:pt>
                <c:pt idx="2">
                  <c:v>891.4473743333333</c:v>
                </c:pt>
                <c:pt idx="3">
                  <c:v>683.3164743333333</c:v>
                </c:pt>
              </c:numCache>
            </c:numRef>
          </c:xVal>
          <c:yVal>
            <c:numRef>
              <c:f>U!$I$14:$I$17</c:f>
              <c:numCache>
                <c:formatCode>General</c:formatCode>
                <c:ptCount val="4"/>
                <c:pt idx="0">
                  <c:v>2155.6974690000002</c:v>
                </c:pt>
                <c:pt idx="1">
                  <c:v>3075.0602209999997</c:v>
                </c:pt>
                <c:pt idx="2">
                  <c:v>2331.1093340000002</c:v>
                </c:pt>
                <c:pt idx="3">
                  <c:v>2274.0665690000001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516-4BBC-9B6A-09103C9FAF83}"/>
            </c:ext>
          </c:extLst>
        </c:ser>
        <c:ser>
          <c:idx val="4"/>
          <c:order val="4"/>
          <c:tx>
            <c:v>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U!$H$18:$H$21</c:f>
              <c:numCache>
                <c:formatCode>General</c:formatCode>
                <c:ptCount val="4"/>
                <c:pt idx="0">
                  <c:v>843.44548866666673</c:v>
                </c:pt>
                <c:pt idx="1">
                  <c:v>798.65875933333336</c:v>
                </c:pt>
                <c:pt idx="2">
                  <c:v>1101.8349813333334</c:v>
                </c:pt>
                <c:pt idx="3">
                  <c:v>1027.9073349999999</c:v>
                </c:pt>
              </c:numCache>
            </c:numRef>
          </c:xVal>
          <c:yVal>
            <c:numRef>
              <c:f>U!$I$18:$I$21</c:f>
              <c:numCache>
                <c:formatCode>General</c:formatCode>
                <c:ptCount val="4"/>
                <c:pt idx="0">
                  <c:v>1257.5425213333333</c:v>
                </c:pt>
                <c:pt idx="1">
                  <c:v>1573.7094319999999</c:v>
                </c:pt>
                <c:pt idx="2">
                  <c:v>1721.7005206666665</c:v>
                </c:pt>
                <c:pt idx="3">
                  <c:v>1810.960585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516-4BBC-9B6A-09103C9FAF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63840"/>
        <c:axId val="159047680"/>
      </c:scatterChart>
      <c:valAx>
        <c:axId val="141163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F1(Hz)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47680"/>
        <c:crosses val="autoZero"/>
        <c:crossBetween val="midCat"/>
      </c:valAx>
      <c:valAx>
        <c:axId val="15904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F2(Hz)</a:t>
                </a:r>
              </a:p>
            </c:rich>
          </c:tx>
          <c:layout>
            <c:manualLayout>
              <c:xMode val="edge"/>
              <c:yMode val="edge"/>
              <c:x val="1.8565792527268508E-2"/>
              <c:y val="0.4238102368909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63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0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1200" b="1" i="0" u="none" strike="noStrike" baseline="0" dirty="0">
                <a:solidFill>
                  <a:sysClr val="windowText" lastClr="000000"/>
                </a:solidFill>
                <a:effectLst/>
                <a:latin typeface="+mj-lt"/>
              </a:rPr>
              <a:t>Phân </a:t>
            </a:r>
            <a:r>
              <a:rPr lang="vi-VN" sz="1200" b="1" i="0" u="none" strike="noStrike" baseline="0" dirty="0" err="1">
                <a:solidFill>
                  <a:sysClr val="windowText" lastClr="000000"/>
                </a:solidFill>
                <a:effectLst/>
                <a:latin typeface="+mj-lt"/>
              </a:rPr>
              <a:t>bố</a:t>
            </a:r>
            <a:r>
              <a:rPr lang="vi-VN" sz="1200" b="1" i="0" u="none" strike="noStrike" baseline="0" dirty="0">
                <a:solidFill>
                  <a:sysClr val="windowText" lastClr="000000"/>
                </a:solidFill>
                <a:effectLst/>
                <a:latin typeface="+mj-lt"/>
              </a:rPr>
              <a:t> </a:t>
            </a:r>
            <a:r>
              <a:rPr lang="vi-VN" sz="1200" b="1" i="0" u="none" strike="noStrike" baseline="0" dirty="0" err="1">
                <a:solidFill>
                  <a:sysClr val="windowText" lastClr="000000"/>
                </a:solidFill>
                <a:effectLst/>
                <a:latin typeface="+mj-lt"/>
              </a:rPr>
              <a:t>tần</a:t>
            </a:r>
            <a:r>
              <a:rPr lang="vi-VN" sz="1200" b="1" i="0" u="none" strike="noStrike" baseline="0" dirty="0">
                <a:solidFill>
                  <a:sysClr val="windowText" lastClr="000000"/>
                </a:solidFill>
                <a:effectLst/>
                <a:latin typeface="+mj-lt"/>
              </a:rPr>
              <a:t> </a:t>
            </a:r>
            <a:r>
              <a:rPr lang="vi-VN" sz="1200" b="1" i="0" u="none" strike="noStrike" baseline="0" dirty="0" err="1">
                <a:solidFill>
                  <a:sysClr val="windowText" lastClr="000000"/>
                </a:solidFill>
                <a:effectLst/>
                <a:latin typeface="+mj-lt"/>
              </a:rPr>
              <a:t>số</a:t>
            </a:r>
            <a:r>
              <a:rPr lang="vi-VN" sz="1200" b="1" i="0" u="none" strike="noStrike" baseline="0" dirty="0">
                <a:solidFill>
                  <a:sysClr val="windowText" lastClr="000000"/>
                </a:solidFill>
                <a:effectLst/>
                <a:latin typeface="+mj-lt"/>
              </a:rPr>
              <a:t> </a:t>
            </a:r>
            <a:r>
              <a:rPr lang="vi-VN" sz="1200" b="1" i="0" u="none" strike="noStrike" baseline="0" dirty="0" err="1">
                <a:solidFill>
                  <a:sysClr val="windowText" lastClr="000000"/>
                </a:solidFill>
                <a:effectLst/>
                <a:latin typeface="+mj-lt"/>
              </a:rPr>
              <a:t>formant</a:t>
            </a:r>
            <a:r>
              <a:rPr lang="vi-VN" sz="1200" b="1" i="0" u="none" strike="noStrike" baseline="0" dirty="0">
                <a:solidFill>
                  <a:sysClr val="windowText" lastClr="000000"/>
                </a:solidFill>
                <a:effectLst/>
                <a:latin typeface="+mj-lt"/>
              </a:rPr>
              <a:t> nguyên âm </a:t>
            </a:r>
            <a:r>
              <a:rPr lang="vi-VN" sz="1200" b="1" i="0" u="none" strike="noStrike" baseline="0" dirty="0" err="1">
                <a:solidFill>
                  <a:sysClr val="windowText" lastClr="000000"/>
                </a:solidFill>
                <a:effectLst/>
                <a:latin typeface="+mj-lt"/>
              </a:rPr>
              <a:t>của</a:t>
            </a:r>
            <a:r>
              <a:rPr lang="en-US" sz="1200" b="1" i="0" u="none" strike="noStrike" baseline="0" dirty="0">
                <a:solidFill>
                  <a:sysClr val="windowText" lastClr="000000"/>
                </a:solidFill>
                <a:effectLst/>
                <a:latin typeface="+mj-lt"/>
              </a:rPr>
              <a:t> </a:t>
            </a:r>
            <a:r>
              <a:rPr lang="vi-VN" sz="1200" b="1" i="0" u="none" strike="noStrike" baseline="0" dirty="0" err="1">
                <a:solidFill>
                  <a:sysClr val="windowText" lastClr="000000"/>
                </a:solidFill>
                <a:effectLst/>
                <a:latin typeface="+mj-lt"/>
              </a:rPr>
              <a:t>nhiều</a:t>
            </a:r>
            <a:r>
              <a:rPr lang="vi-VN" sz="1200" b="1" i="0" u="none" strike="noStrike" baseline="0" dirty="0">
                <a:solidFill>
                  <a:sysClr val="windowText" lastClr="000000"/>
                </a:solidFill>
                <a:effectLst/>
                <a:latin typeface="+mj-lt"/>
              </a:rPr>
              <a:t> </a:t>
            </a:r>
            <a:r>
              <a:rPr lang="vi-VN" sz="1200" b="1" i="0" u="none" strike="noStrike" baseline="0" dirty="0" err="1">
                <a:solidFill>
                  <a:sysClr val="windowText" lastClr="000000"/>
                </a:solidFill>
                <a:effectLst/>
                <a:latin typeface="+mj-lt"/>
              </a:rPr>
              <a:t>người</a:t>
            </a:r>
            <a:r>
              <a:rPr lang="vi-VN" sz="1200" b="1" i="0" u="none" strike="noStrike" baseline="0" dirty="0">
                <a:solidFill>
                  <a:sysClr val="windowText" lastClr="000000"/>
                </a:solidFill>
                <a:effectLst/>
                <a:latin typeface="+mj-lt"/>
              </a:rPr>
              <a:t> </a:t>
            </a:r>
            <a:r>
              <a:rPr lang="vi-VN" sz="1200" b="1" i="0" u="none" strike="noStrike" baseline="0" dirty="0" err="1">
                <a:solidFill>
                  <a:sysClr val="windowText" lastClr="000000"/>
                </a:solidFill>
                <a:effectLst/>
                <a:latin typeface="+mj-lt"/>
              </a:rPr>
              <a:t>nói</a:t>
            </a:r>
            <a:r>
              <a:rPr lang="vi-VN" sz="1200" b="1" i="0" u="none" strike="noStrike" baseline="0" dirty="0">
                <a:solidFill>
                  <a:sysClr val="windowText" lastClr="000000"/>
                </a:solidFill>
                <a:effectLst/>
                <a:latin typeface="+mj-lt"/>
              </a:rPr>
              <a:t> (F1 </a:t>
            </a:r>
            <a:r>
              <a:rPr lang="vi-VN" sz="1200" b="1" i="0" u="none" strike="noStrike" baseline="0" dirty="0" err="1">
                <a:solidFill>
                  <a:sysClr val="windowText" lastClr="000000"/>
                </a:solidFill>
                <a:effectLst/>
                <a:latin typeface="+mj-lt"/>
              </a:rPr>
              <a:t>vs</a:t>
            </a:r>
            <a:r>
              <a:rPr lang="vi-VN" sz="1200" b="1" i="0" u="none" strike="noStrike" baseline="0" dirty="0">
                <a:solidFill>
                  <a:sysClr val="windowText" lastClr="000000"/>
                </a:solidFill>
                <a:effectLst/>
                <a:latin typeface="+mj-lt"/>
              </a:rPr>
              <a:t> F</a:t>
            </a:r>
            <a:r>
              <a:rPr lang="en-US" sz="1200" b="1" i="0" u="none" strike="noStrike" baseline="0" dirty="0">
                <a:solidFill>
                  <a:sysClr val="windowText" lastClr="000000"/>
                </a:solidFill>
                <a:effectLst/>
                <a:latin typeface="+mj-lt"/>
              </a:rPr>
              <a:t>3</a:t>
            </a:r>
            <a:r>
              <a:rPr lang="vi-VN" sz="1200" b="1" i="0" u="none" strike="noStrike" baseline="0" dirty="0">
                <a:solidFill>
                  <a:sysClr val="windowText" lastClr="000000"/>
                </a:solidFill>
                <a:effectLst/>
                <a:latin typeface="+mj-lt"/>
              </a:rPr>
              <a:t>)</a:t>
            </a:r>
            <a:r>
              <a:rPr lang="vi-VN" sz="1200" b="0" i="0" u="none" strike="noStrike" baseline="0" dirty="0">
                <a:solidFill>
                  <a:sysClr val="windowText" lastClr="000000"/>
                </a:solidFill>
                <a:effectLst/>
                <a:latin typeface="+mj-lt"/>
              </a:rPr>
              <a:t> </a:t>
            </a:r>
            <a:endParaRPr lang="en-US" sz="1200" dirty="0">
              <a:solidFill>
                <a:sysClr val="windowText" lastClr="000000"/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u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U!$H$2:$H$5</c:f>
              <c:numCache>
                <c:formatCode>General</c:formatCode>
                <c:ptCount val="4"/>
                <c:pt idx="0">
                  <c:v>481.127475</c:v>
                </c:pt>
                <c:pt idx="1">
                  <c:v>435.75695100000002</c:v>
                </c:pt>
                <c:pt idx="2">
                  <c:v>428.276228</c:v>
                </c:pt>
                <c:pt idx="3">
                  <c:v>396.71474533333338</c:v>
                </c:pt>
              </c:numCache>
            </c:numRef>
          </c:xVal>
          <c:yVal>
            <c:numRef>
              <c:f>U!$J$2:$J$5</c:f>
              <c:numCache>
                <c:formatCode>General</c:formatCode>
                <c:ptCount val="4"/>
                <c:pt idx="0">
                  <c:v>3691.8138563333337</c:v>
                </c:pt>
                <c:pt idx="1">
                  <c:v>3906.806125333334</c:v>
                </c:pt>
                <c:pt idx="2">
                  <c:v>3834.3006726666667</c:v>
                </c:pt>
                <c:pt idx="3">
                  <c:v>3762.7875976666669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F8-4AF9-A5FB-FD2CEA308120}"/>
            </c:ext>
          </c:extLst>
        </c:ser>
        <c:ser>
          <c:idx val="1"/>
          <c:order val="1"/>
          <c:tx>
            <c:v>o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U!$H$6:$H$9</c:f>
              <c:numCache>
                <c:formatCode>General</c:formatCode>
                <c:ptCount val="4"/>
                <c:pt idx="0">
                  <c:v>742.20395933333327</c:v>
                </c:pt>
                <c:pt idx="1">
                  <c:v>1037.0781980000002</c:v>
                </c:pt>
                <c:pt idx="2">
                  <c:v>1171.9699846666665</c:v>
                </c:pt>
                <c:pt idx="3">
                  <c:v>723.72028933333331</c:v>
                </c:pt>
              </c:numCache>
            </c:numRef>
          </c:xVal>
          <c:yVal>
            <c:numRef>
              <c:f>U!$J$6:$J$9</c:f>
              <c:numCache>
                <c:formatCode>General</c:formatCode>
                <c:ptCount val="4"/>
                <c:pt idx="0">
                  <c:v>2290.3013780000001</c:v>
                </c:pt>
                <c:pt idx="1">
                  <c:v>4045.2120836666668</c:v>
                </c:pt>
                <c:pt idx="2">
                  <c:v>3559.8237033333335</c:v>
                </c:pt>
                <c:pt idx="3">
                  <c:v>2293.2469349999997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AF8-4AF9-A5FB-FD2CEA308120}"/>
            </c:ext>
          </c:extLst>
        </c:ser>
        <c:ser>
          <c:idx val="2"/>
          <c:order val="2"/>
          <c:tx>
            <c:v>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U!$H$10:$H$13</c:f>
              <c:numCache>
                <c:formatCode>General</c:formatCode>
                <c:ptCount val="4"/>
                <c:pt idx="0">
                  <c:v>439.38695466666667</c:v>
                </c:pt>
                <c:pt idx="1">
                  <c:v>443.52940899999999</c:v>
                </c:pt>
                <c:pt idx="2">
                  <c:v>360.60435000000001</c:v>
                </c:pt>
                <c:pt idx="3">
                  <c:v>388.41810466666669</c:v>
                </c:pt>
              </c:numCache>
            </c:numRef>
          </c:xVal>
          <c:yVal>
            <c:numRef>
              <c:f>U!$J$10:$J$13</c:f>
              <c:numCache>
                <c:formatCode>General</c:formatCode>
                <c:ptCount val="4"/>
                <c:pt idx="0">
                  <c:v>3555.548095666667</c:v>
                </c:pt>
                <c:pt idx="1">
                  <c:v>4073.5973036666669</c:v>
                </c:pt>
                <c:pt idx="2">
                  <c:v>3414.8694660000001</c:v>
                </c:pt>
                <c:pt idx="3">
                  <c:v>4302.2873263333331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AF8-4AF9-A5FB-FD2CEA308120}"/>
            </c:ext>
          </c:extLst>
        </c:ser>
        <c:ser>
          <c:idx val="3"/>
          <c:order val="3"/>
          <c:tx>
            <c:v>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U!$H$14:$H$17</c:f>
              <c:numCache>
                <c:formatCode>General</c:formatCode>
                <c:ptCount val="4"/>
                <c:pt idx="0">
                  <c:v>699.70123999999998</c:v>
                </c:pt>
                <c:pt idx="1">
                  <c:v>744.04833333333329</c:v>
                </c:pt>
                <c:pt idx="2">
                  <c:v>891.4473743333333</c:v>
                </c:pt>
                <c:pt idx="3">
                  <c:v>683.3164743333333</c:v>
                </c:pt>
              </c:numCache>
            </c:numRef>
          </c:xVal>
          <c:yVal>
            <c:numRef>
              <c:f>U!$J$14:$J$17</c:f>
              <c:numCache>
                <c:formatCode>General</c:formatCode>
                <c:ptCount val="4"/>
                <c:pt idx="0">
                  <c:v>2773.4775930000001</c:v>
                </c:pt>
                <c:pt idx="1">
                  <c:v>4185.0194770000007</c:v>
                </c:pt>
                <c:pt idx="2">
                  <c:v>3375.9822050000002</c:v>
                </c:pt>
                <c:pt idx="3">
                  <c:v>4303.461968333334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AF8-4AF9-A5FB-FD2CEA308120}"/>
            </c:ext>
          </c:extLst>
        </c:ser>
        <c:ser>
          <c:idx val="4"/>
          <c:order val="4"/>
          <c:tx>
            <c:v>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U!$H$18:$H$21</c:f>
              <c:numCache>
                <c:formatCode>General</c:formatCode>
                <c:ptCount val="4"/>
                <c:pt idx="0">
                  <c:v>843.44548866666673</c:v>
                </c:pt>
                <c:pt idx="1">
                  <c:v>798.65875933333336</c:v>
                </c:pt>
                <c:pt idx="2">
                  <c:v>1101.8349813333334</c:v>
                </c:pt>
                <c:pt idx="3">
                  <c:v>1027.9073349999999</c:v>
                </c:pt>
              </c:numCache>
            </c:numRef>
          </c:xVal>
          <c:yVal>
            <c:numRef>
              <c:f>U!$J$18:$J$21</c:f>
              <c:numCache>
                <c:formatCode>General</c:formatCode>
                <c:ptCount val="4"/>
                <c:pt idx="0">
                  <c:v>2424.1977806666669</c:v>
                </c:pt>
                <c:pt idx="1">
                  <c:v>3193.5882703333332</c:v>
                </c:pt>
                <c:pt idx="2">
                  <c:v>3499.7025280000003</c:v>
                </c:pt>
                <c:pt idx="3">
                  <c:v>4316.8534069999996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AF8-4AF9-A5FB-FD2CEA308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8731951"/>
        <c:axId val="1218738191"/>
      </c:scatterChart>
      <c:valAx>
        <c:axId val="1218731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F1(Hz)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38191"/>
        <c:crosses val="autoZero"/>
        <c:crossBetween val="midCat"/>
      </c:valAx>
      <c:valAx>
        <c:axId val="121873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F3(Hz)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319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1200" b="1" i="0" baseline="0" dirty="0">
                <a:effectLst/>
                <a:latin typeface="+mj-lt"/>
              </a:rPr>
              <a:t>Phân </a:t>
            </a:r>
            <a:r>
              <a:rPr lang="vi-VN" sz="1200" b="1" i="0" baseline="0" dirty="0" err="1">
                <a:effectLst/>
                <a:latin typeface="+mj-lt"/>
              </a:rPr>
              <a:t>bố</a:t>
            </a:r>
            <a:r>
              <a:rPr lang="vi-VN" sz="1200" b="1" i="0" baseline="0" dirty="0">
                <a:effectLst/>
                <a:latin typeface="+mj-lt"/>
              </a:rPr>
              <a:t> </a:t>
            </a:r>
            <a:r>
              <a:rPr lang="vi-VN" sz="1200" b="1" i="0" baseline="0" dirty="0" err="1">
                <a:effectLst/>
                <a:latin typeface="+mj-lt"/>
              </a:rPr>
              <a:t>tần</a:t>
            </a:r>
            <a:r>
              <a:rPr lang="vi-VN" sz="1200" b="1" i="0" baseline="0" dirty="0">
                <a:effectLst/>
                <a:latin typeface="+mj-lt"/>
              </a:rPr>
              <a:t> </a:t>
            </a:r>
            <a:r>
              <a:rPr lang="vi-VN" sz="1200" b="1" i="0" baseline="0" dirty="0" err="1">
                <a:effectLst/>
                <a:latin typeface="+mj-lt"/>
              </a:rPr>
              <a:t>số</a:t>
            </a:r>
            <a:r>
              <a:rPr lang="vi-VN" sz="1200" b="1" i="0" baseline="0" dirty="0">
                <a:effectLst/>
                <a:latin typeface="+mj-lt"/>
              </a:rPr>
              <a:t> </a:t>
            </a:r>
            <a:r>
              <a:rPr lang="vi-VN" sz="1200" b="1" i="0" baseline="0" dirty="0" err="1">
                <a:effectLst/>
                <a:latin typeface="+mj-lt"/>
              </a:rPr>
              <a:t>formant</a:t>
            </a:r>
            <a:r>
              <a:rPr lang="vi-VN" sz="1200" b="1" i="0" baseline="0" dirty="0">
                <a:effectLst/>
                <a:latin typeface="+mj-lt"/>
              </a:rPr>
              <a:t> nguyên âm </a:t>
            </a:r>
            <a:r>
              <a:rPr lang="vi-VN" sz="1200" b="1" i="0" baseline="0" dirty="0" err="1">
                <a:effectLst/>
                <a:latin typeface="+mj-lt"/>
              </a:rPr>
              <a:t>của</a:t>
            </a:r>
            <a:r>
              <a:rPr lang="en-US" sz="1200" b="1" i="0" baseline="0" dirty="0">
                <a:effectLst/>
                <a:latin typeface="+mj-lt"/>
              </a:rPr>
              <a:t> </a:t>
            </a:r>
            <a:r>
              <a:rPr lang="vi-VN" sz="1200" b="1" i="0" baseline="0" dirty="0" err="1">
                <a:effectLst/>
                <a:latin typeface="+mj-lt"/>
              </a:rPr>
              <a:t>nhiều</a:t>
            </a:r>
            <a:r>
              <a:rPr lang="vi-VN" sz="1200" b="1" i="0" baseline="0" dirty="0">
                <a:effectLst/>
                <a:latin typeface="+mj-lt"/>
              </a:rPr>
              <a:t> </a:t>
            </a:r>
            <a:r>
              <a:rPr lang="vi-VN" sz="1200" b="1" i="0" baseline="0" dirty="0" err="1">
                <a:effectLst/>
                <a:latin typeface="+mj-lt"/>
              </a:rPr>
              <a:t>người</a:t>
            </a:r>
            <a:r>
              <a:rPr lang="vi-VN" sz="1200" b="1" i="0" baseline="0" dirty="0">
                <a:effectLst/>
                <a:latin typeface="+mj-lt"/>
              </a:rPr>
              <a:t> </a:t>
            </a:r>
            <a:r>
              <a:rPr lang="vi-VN" sz="1200" b="1" i="0" baseline="0" dirty="0" err="1">
                <a:effectLst/>
                <a:latin typeface="+mj-lt"/>
              </a:rPr>
              <a:t>nói</a:t>
            </a:r>
            <a:r>
              <a:rPr lang="vi-VN" sz="1200" b="1" i="0" baseline="0" dirty="0">
                <a:effectLst/>
                <a:latin typeface="+mj-lt"/>
              </a:rPr>
              <a:t> (F</a:t>
            </a:r>
            <a:r>
              <a:rPr lang="en-US" sz="1200" b="1" i="0" baseline="0" dirty="0">
                <a:effectLst/>
                <a:latin typeface="+mj-lt"/>
              </a:rPr>
              <a:t>2</a:t>
            </a:r>
            <a:r>
              <a:rPr lang="vi-VN" sz="1200" b="1" i="0" baseline="0" dirty="0">
                <a:effectLst/>
                <a:latin typeface="+mj-lt"/>
              </a:rPr>
              <a:t> </a:t>
            </a:r>
            <a:r>
              <a:rPr lang="vi-VN" sz="1200" b="1" i="0" baseline="0" dirty="0" err="1">
                <a:effectLst/>
                <a:latin typeface="+mj-lt"/>
              </a:rPr>
              <a:t>vs</a:t>
            </a:r>
            <a:r>
              <a:rPr lang="vi-VN" sz="1200" b="1" i="0" baseline="0" dirty="0">
                <a:effectLst/>
                <a:latin typeface="+mj-lt"/>
              </a:rPr>
              <a:t> F</a:t>
            </a:r>
            <a:r>
              <a:rPr lang="en-US" sz="1200" b="1" i="0" baseline="0" dirty="0">
                <a:effectLst/>
                <a:latin typeface="+mj-lt"/>
              </a:rPr>
              <a:t>3</a:t>
            </a:r>
            <a:r>
              <a:rPr lang="vi-VN" sz="1200" b="1" i="0" baseline="0" dirty="0">
                <a:effectLst/>
                <a:latin typeface="+mj-lt"/>
              </a:rPr>
              <a:t>)</a:t>
            </a:r>
            <a:r>
              <a:rPr lang="vi-VN" sz="1200" b="0" i="0" baseline="0" dirty="0">
                <a:effectLst/>
                <a:latin typeface="+mj-lt"/>
              </a:rPr>
              <a:t> </a:t>
            </a:r>
            <a:endParaRPr lang="en-US" sz="1050" dirty="0">
              <a:effectLst/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u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U!$I$2:$I$5</c:f>
              <c:numCache>
                <c:formatCode>General</c:formatCode>
                <c:ptCount val="4"/>
                <c:pt idx="0">
                  <c:v>2531.3495550000002</c:v>
                </c:pt>
                <c:pt idx="1">
                  <c:v>750.85683199999994</c:v>
                </c:pt>
                <c:pt idx="2">
                  <c:v>3014.1921656666668</c:v>
                </c:pt>
                <c:pt idx="3">
                  <c:v>770.38526066666657</c:v>
                </c:pt>
              </c:numCache>
            </c:numRef>
          </c:xVal>
          <c:yVal>
            <c:numRef>
              <c:f>U!$J$2:$J$5</c:f>
              <c:numCache>
                <c:formatCode>General</c:formatCode>
                <c:ptCount val="4"/>
                <c:pt idx="0">
                  <c:v>3691.8138563333337</c:v>
                </c:pt>
                <c:pt idx="1">
                  <c:v>3906.806125333334</c:v>
                </c:pt>
                <c:pt idx="2">
                  <c:v>3834.3006726666667</c:v>
                </c:pt>
                <c:pt idx="3">
                  <c:v>3762.7875976666669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A4-493E-8EE9-FA4B9BBA560B}"/>
            </c:ext>
          </c:extLst>
        </c:ser>
        <c:ser>
          <c:idx val="1"/>
          <c:order val="1"/>
          <c:tx>
            <c:v>o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U!$I$6:$I$9</c:f>
              <c:numCache>
                <c:formatCode>General</c:formatCode>
                <c:ptCount val="4"/>
                <c:pt idx="0">
                  <c:v>984.50931133333336</c:v>
                </c:pt>
                <c:pt idx="1">
                  <c:v>3206.4159479999998</c:v>
                </c:pt>
                <c:pt idx="2">
                  <c:v>2540.0260960000001</c:v>
                </c:pt>
                <c:pt idx="3">
                  <c:v>1155.4751386666667</c:v>
                </c:pt>
              </c:numCache>
            </c:numRef>
          </c:xVal>
          <c:yVal>
            <c:numRef>
              <c:f>U!$J$6:$J$9</c:f>
              <c:numCache>
                <c:formatCode>General</c:formatCode>
                <c:ptCount val="4"/>
                <c:pt idx="0">
                  <c:v>2290.3013780000001</c:v>
                </c:pt>
                <c:pt idx="1">
                  <c:v>4045.2120836666668</c:v>
                </c:pt>
                <c:pt idx="2">
                  <c:v>3559.8237033333335</c:v>
                </c:pt>
                <c:pt idx="3">
                  <c:v>2293.2469349999997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A4-493E-8EE9-FA4B9BBA560B}"/>
            </c:ext>
          </c:extLst>
        </c:ser>
        <c:ser>
          <c:idx val="2"/>
          <c:order val="2"/>
          <c:tx>
            <c:v>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U!$I$10:$I$13</c:f>
              <c:numCache>
                <c:formatCode>General</c:formatCode>
                <c:ptCount val="4"/>
                <c:pt idx="0">
                  <c:v>2160.5165746666667</c:v>
                </c:pt>
                <c:pt idx="1">
                  <c:v>3080.0485840000001</c:v>
                </c:pt>
                <c:pt idx="2">
                  <c:v>2867.5382216666662</c:v>
                </c:pt>
                <c:pt idx="3">
                  <c:v>2409.8600803333334</c:v>
                </c:pt>
              </c:numCache>
            </c:numRef>
          </c:xVal>
          <c:yVal>
            <c:numRef>
              <c:f>U!$J$10:$J$13</c:f>
              <c:numCache>
                <c:formatCode>General</c:formatCode>
                <c:ptCount val="4"/>
                <c:pt idx="0">
                  <c:v>3555.548095666667</c:v>
                </c:pt>
                <c:pt idx="1">
                  <c:v>4073.5973036666669</c:v>
                </c:pt>
                <c:pt idx="2">
                  <c:v>3414.8694660000001</c:v>
                </c:pt>
                <c:pt idx="3">
                  <c:v>4302.2873263333331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A4-493E-8EE9-FA4B9BBA560B}"/>
            </c:ext>
          </c:extLst>
        </c:ser>
        <c:ser>
          <c:idx val="3"/>
          <c:order val="3"/>
          <c:tx>
            <c:v>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U!$I$14:$I$17</c:f>
              <c:numCache>
                <c:formatCode>General</c:formatCode>
                <c:ptCount val="4"/>
                <c:pt idx="0">
                  <c:v>2155.6974690000002</c:v>
                </c:pt>
                <c:pt idx="1">
                  <c:v>3075.0602209999997</c:v>
                </c:pt>
                <c:pt idx="2">
                  <c:v>2331.1093340000002</c:v>
                </c:pt>
                <c:pt idx="3">
                  <c:v>2274.0665690000001</c:v>
                </c:pt>
              </c:numCache>
            </c:numRef>
          </c:xVal>
          <c:yVal>
            <c:numRef>
              <c:f>U!$J$14:$J$17</c:f>
              <c:numCache>
                <c:formatCode>General</c:formatCode>
                <c:ptCount val="4"/>
                <c:pt idx="0">
                  <c:v>2773.4775930000001</c:v>
                </c:pt>
                <c:pt idx="1">
                  <c:v>4185.0194770000007</c:v>
                </c:pt>
                <c:pt idx="2">
                  <c:v>3375.9822050000002</c:v>
                </c:pt>
                <c:pt idx="3">
                  <c:v>4303.461968333334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A4-493E-8EE9-FA4B9BBA560B}"/>
            </c:ext>
          </c:extLst>
        </c:ser>
        <c:ser>
          <c:idx val="4"/>
          <c:order val="4"/>
          <c:tx>
            <c:v>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U!$I$18:$I$21</c:f>
              <c:numCache>
                <c:formatCode>General</c:formatCode>
                <c:ptCount val="4"/>
                <c:pt idx="0">
                  <c:v>1257.5425213333333</c:v>
                </c:pt>
                <c:pt idx="1">
                  <c:v>1573.7094319999999</c:v>
                </c:pt>
                <c:pt idx="2">
                  <c:v>1721.7005206666665</c:v>
                </c:pt>
                <c:pt idx="3">
                  <c:v>1810.960585</c:v>
                </c:pt>
              </c:numCache>
            </c:numRef>
          </c:xVal>
          <c:yVal>
            <c:numRef>
              <c:f>U!$J$18:$J$21</c:f>
              <c:numCache>
                <c:formatCode>General</c:formatCode>
                <c:ptCount val="4"/>
                <c:pt idx="0">
                  <c:v>2424.1977806666669</c:v>
                </c:pt>
                <c:pt idx="1">
                  <c:v>3193.5882703333332</c:v>
                </c:pt>
                <c:pt idx="2">
                  <c:v>3499.7025280000003</c:v>
                </c:pt>
                <c:pt idx="3">
                  <c:v>4316.8534069999996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4A4-493E-8EE9-FA4B9BBA56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5513631"/>
        <c:axId val="1335509471"/>
      </c:scatterChart>
      <c:valAx>
        <c:axId val="1335513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F2(Hz)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509471"/>
        <c:crosses val="autoZero"/>
        <c:crossBetween val="midCat"/>
      </c:valAx>
      <c:valAx>
        <c:axId val="133550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F3(Hz)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55136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63590-57DB-4833-818A-81D80FD9247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4E19C-770D-41A2-9ED3-6E7EF2B64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74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9995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293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5680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7714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6704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22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07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9227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4870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C2B5-F8FF-4B21-B234-14AE6EFBA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97FB1-78E6-43B7-BDCC-74A59AAE2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F408D-E4E9-4CDB-97D6-97F53641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02EE-02D6-4393-8EC2-2EF91A3C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79560-C3FE-4E0C-8253-A0B6D4D4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F3C0-4004-42B6-80A8-271CE4F6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27228-5A56-4F59-B198-B89AF8C79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7104-69A4-4D3C-91BE-288F95BA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C83F-93D1-4584-BCC1-734DCB4C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B9BB-1525-4BE6-8698-F2407DAD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97521-82EA-4B48-908E-E3290517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9A40-4CD7-438D-8E4E-5C7820F3F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AB590-C983-442E-B741-8BBFDBF0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617AE-BE50-4D08-A3CD-97C9339A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C8F7-4CBF-4F3B-BE94-426D487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98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1">
  <p:cSld name="Divider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75" y="-56826"/>
            <a:ext cx="4700113" cy="100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2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2">
  <p:cSld name="Divider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3" y="6641"/>
            <a:ext cx="3837809" cy="839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1551956" y="4903381"/>
            <a:ext cx="5008641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9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015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245E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090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535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3481-22CB-43F0-962C-2E7149FF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E6DFA-65FF-499D-888A-F4DEB81A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F392-7194-4C1B-986E-D35C36D0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8FE89-A462-47F5-8648-BA142CFA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CE8A-3B5E-4281-B284-8E579E65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2277-BE15-4BB1-9FBC-1FF87EC0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92736-8B24-4AB7-B1FE-EDACB2204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0E41-706D-4A1F-BE49-808DDBA5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17A07-E73D-42D6-BC20-6B87C232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4E9E-3785-4BB0-B912-38DACF8B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E97C-D4F9-4275-8686-7CAE0EB1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726F-ACD7-4FE1-89EC-1A8FF3256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60784-A0FA-4D9C-B539-3BA437481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9CE50-3149-4C2E-9CE1-C9D3324F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CF811-D03E-434B-BB6C-90A1F28D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DEF0C-ABDC-43D6-A87F-0A02367B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B97E-32B4-4573-80D3-E199CAF3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AE9A3-4F8B-4442-9589-9B235A7F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F2533-5776-40D8-AC22-0D299B75E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B2B29-83CF-4176-A163-4EC219236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C7E35-1B6E-4880-9810-35A3D8DE7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61B11-0597-44DD-93C0-0B0B7B2F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55C84-DE1D-48F3-9749-70CAD18E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88E64-0567-4569-A1D7-E5BF5F38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7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E7A4-22A2-4FF2-867F-0DBD62C1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5A086-9D2A-4427-8C02-6565269A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CEF3-7F91-434C-9BB3-44107D76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A9025-8E78-466E-B25E-053A346F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6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E2627-B23B-4FE9-BA9D-59C6C5CF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2638C-6C08-4029-A6CA-3539D27F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BFD91-15A4-4DD1-A827-FB3C6F43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5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072E-388F-4043-9F79-3645A03B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7C2D-551E-437E-A04D-71A71E426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653C0-E129-446A-96FD-335492BC7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39268-16C1-4171-AB66-861D60AD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20F76-B1D6-414D-8E28-E6D34A16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0C523-6B4B-4BD6-91EF-D4C2D115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2D53-3FAB-4C46-8685-E6373DDB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80130-7616-4FDB-B20D-F05AC1E9E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C3A41-C2A1-4470-AC4D-DB1AD015C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BE7D-0DA1-4CE9-8EE1-A7AAC99A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7F21-CBD9-46BD-919A-037848F743D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E2CE4-01CB-42D6-9DB5-774B62E2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F12ED-B2DA-42DE-8768-95903609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6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DBA67-B1A9-436D-9126-0A087DC9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2C57D-68A2-4ACB-8A4D-4D5FBAC55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5D703-40E5-4326-B8AE-EB9077D24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27F21-CBD9-46BD-919A-037848F743D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010DB-1EC5-45E3-AD72-761D87049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AD7D1-9DD5-4BC8-874D-78CC28D90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7541E-68D3-442B-934E-F419989A7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509478" y="1783916"/>
            <a:ext cx="10870961" cy="316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4800" i="1" dirty="0"/>
              <a:t>ĐỀ TÀI: </a:t>
            </a:r>
            <a:br>
              <a:rPr lang="en-US" sz="4800" i="1" dirty="0"/>
            </a:br>
            <a:r>
              <a:rPr lang="vi-VN" sz="4800" i="1" dirty="0">
                <a:solidFill>
                  <a:schemeClr val="accent2"/>
                </a:solidFill>
              </a:rPr>
              <a:t>Phân </a:t>
            </a:r>
            <a:r>
              <a:rPr lang="vi-VN" sz="4800" i="1" dirty="0" err="1">
                <a:solidFill>
                  <a:schemeClr val="accent2"/>
                </a:solidFill>
              </a:rPr>
              <a:t>tích</a:t>
            </a:r>
            <a:r>
              <a:rPr lang="vi-VN" sz="4800" i="1" dirty="0">
                <a:solidFill>
                  <a:schemeClr val="accent2"/>
                </a:solidFill>
              </a:rPr>
              <a:t> </a:t>
            </a:r>
            <a:r>
              <a:rPr lang="vi-VN" sz="4800" i="1" dirty="0" err="1">
                <a:solidFill>
                  <a:schemeClr val="accent2"/>
                </a:solidFill>
              </a:rPr>
              <a:t>đặc</a:t>
            </a:r>
            <a:r>
              <a:rPr lang="vi-VN" sz="4800" i="1" dirty="0">
                <a:solidFill>
                  <a:schemeClr val="accent2"/>
                </a:solidFill>
              </a:rPr>
              <a:t> trưng </a:t>
            </a:r>
            <a:r>
              <a:rPr lang="vi-VN" sz="4800" i="1" dirty="0" err="1">
                <a:solidFill>
                  <a:schemeClr val="accent2"/>
                </a:solidFill>
              </a:rPr>
              <a:t>phổ</a:t>
            </a:r>
            <a:r>
              <a:rPr lang="vi-VN" sz="4800" i="1" dirty="0">
                <a:solidFill>
                  <a:schemeClr val="accent2"/>
                </a:solidFill>
              </a:rPr>
              <a:t> </a:t>
            </a:r>
            <a:r>
              <a:rPr lang="vi-VN" sz="4800" i="1" dirty="0" err="1">
                <a:solidFill>
                  <a:schemeClr val="accent2"/>
                </a:solidFill>
              </a:rPr>
              <a:t>các</a:t>
            </a:r>
            <a:r>
              <a:rPr lang="vi-VN" sz="4800" i="1" dirty="0">
                <a:solidFill>
                  <a:schemeClr val="accent2"/>
                </a:solidFill>
              </a:rPr>
              <a:t> nguyên âm </a:t>
            </a:r>
            <a:r>
              <a:rPr lang="vi-VN" sz="4800" i="1" dirty="0" err="1">
                <a:solidFill>
                  <a:schemeClr val="accent2"/>
                </a:solidFill>
              </a:rPr>
              <a:t>của</a:t>
            </a:r>
            <a:r>
              <a:rPr lang="vi-VN" sz="4800" i="1" dirty="0">
                <a:solidFill>
                  <a:schemeClr val="accent2"/>
                </a:solidFill>
              </a:rPr>
              <a:t> </a:t>
            </a:r>
            <a:r>
              <a:rPr lang="vi-VN" sz="4800" i="1" dirty="0" err="1">
                <a:solidFill>
                  <a:schemeClr val="accent2"/>
                </a:solidFill>
              </a:rPr>
              <a:t>nhiều</a:t>
            </a:r>
            <a:r>
              <a:rPr lang="vi-VN" sz="4800" i="1" dirty="0">
                <a:solidFill>
                  <a:schemeClr val="accent2"/>
                </a:solidFill>
              </a:rPr>
              <a:t> </a:t>
            </a:r>
            <a:r>
              <a:rPr lang="vi-VN" sz="4800" i="1" dirty="0" err="1">
                <a:solidFill>
                  <a:schemeClr val="accent2"/>
                </a:solidFill>
              </a:rPr>
              <a:t>người</a:t>
            </a:r>
            <a:r>
              <a:rPr lang="vi-VN" sz="4800" i="1" dirty="0">
                <a:solidFill>
                  <a:schemeClr val="accent2"/>
                </a:solidFill>
              </a:rPr>
              <a:t> </a:t>
            </a:r>
            <a:r>
              <a:rPr lang="vi-VN" sz="4800" i="1" dirty="0" err="1">
                <a:solidFill>
                  <a:schemeClr val="accent2"/>
                </a:solidFill>
              </a:rPr>
              <a:t>nói</a:t>
            </a:r>
            <a:br>
              <a:rPr lang="vi-VN" sz="1200" dirty="0"/>
            </a:b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78374" y="4002622"/>
            <a:ext cx="5766585" cy="2702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687033" y="4035313"/>
            <a:ext cx="550070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2</a:t>
            </a:r>
            <a:r>
              <a:rPr lang="en-US" sz="2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2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chemeClr val="bg1"/>
                </a:solidFill>
              </a:rPr>
              <a:t>Sinh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viên</a:t>
            </a:r>
            <a:r>
              <a:rPr lang="en-US" sz="2400" dirty="0">
                <a:solidFill>
                  <a:schemeClr val="bg1"/>
                </a:solidFill>
              </a:rPr>
              <a:t>: Trần Công Việt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MSSV: 102190298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chemeClr val="bg1"/>
                </a:solidFill>
              </a:rPr>
              <a:t>Nhóm</a:t>
            </a:r>
            <a:r>
              <a:rPr lang="en-US" sz="2400" dirty="0">
                <a:solidFill>
                  <a:schemeClr val="bg1"/>
                </a:solidFill>
              </a:rPr>
              <a:t>: 19Nh10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SH: 19TCLC_DT6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chemeClr val="bg1"/>
                </a:solidFill>
              </a:rPr>
              <a:t>Giáo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hướng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dẫn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Ninh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Khánh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Duy</a:t>
            </a:r>
            <a:endParaRPr lang="en-US" sz="2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4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366193"/>
              </p:ext>
            </p:extLst>
          </p:nvPr>
        </p:nvGraphicFramePr>
        <p:xfrm>
          <a:off x="0" y="838647"/>
          <a:ext cx="3589020" cy="273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9A51242-991F-47E7-8178-E840D1922FDA}"/>
              </a:ext>
            </a:extLst>
          </p:cNvPr>
          <p:cNvSpPr txBox="1"/>
          <p:nvPr/>
        </p:nvSpPr>
        <p:spPr>
          <a:xfrm>
            <a:off x="327660" y="469315"/>
            <a:ext cx="651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scatter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F1, F2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05B5115-F730-4D74-9EE8-C1656F9AB7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1035300"/>
              </p:ext>
            </p:extLst>
          </p:nvPr>
        </p:nvGraphicFramePr>
        <p:xfrm>
          <a:off x="3718560" y="922467"/>
          <a:ext cx="3589020" cy="282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A9DCDC8-B3BF-4B98-A4A0-3889C908F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320493"/>
              </p:ext>
            </p:extLst>
          </p:nvPr>
        </p:nvGraphicFramePr>
        <p:xfrm>
          <a:off x="323850" y="3524012"/>
          <a:ext cx="3261360" cy="2537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F6A7D2F-886C-4A16-ABD2-39838212E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589769"/>
              </p:ext>
            </p:extLst>
          </p:nvPr>
        </p:nvGraphicFramePr>
        <p:xfrm>
          <a:off x="3672840" y="3493531"/>
          <a:ext cx="3627120" cy="2826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745DE7B-8690-4B69-8CD6-5983B6F4C7B0}"/>
              </a:ext>
            </a:extLst>
          </p:cNvPr>
          <p:cNvSpPr txBox="1"/>
          <p:nvPr/>
        </p:nvSpPr>
        <p:spPr>
          <a:xfrm>
            <a:off x="7437120" y="1967118"/>
            <a:ext cx="44577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Từ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biểu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đồ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scatter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cho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thấy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đối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với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sự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phân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bố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tần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số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formant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F1, F2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của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05 nguyên âm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có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sự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khác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biệt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rõ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ràng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đáng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kể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giữa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mỗi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người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nói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endParaRPr lang="en-US" sz="20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Mỗi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người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nói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sẽ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có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tần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số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formant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F1, F2 riêng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biệt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vi-VN" sz="2000" b="0" i="0" dirty="0" err="1">
                <a:solidFill>
                  <a:srgbClr val="000000"/>
                </a:solidFill>
                <a:effectLst/>
                <a:latin typeface="TimesNewRomanPSMT"/>
              </a:rPr>
              <a:t>của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imesNewRomanPSMT"/>
              </a:rPr>
              <a:t> 05 nguyên âm. </a:t>
            </a:r>
            <a:endParaRPr lang="en-US" sz="2000" b="0" i="0" dirty="0">
              <a:solidFill>
                <a:srgbClr val="000000"/>
              </a:solidFill>
              <a:effectLst/>
              <a:latin typeface="TimesNewRomanPSMT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TimesNewRomanPSM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9E18DF-7371-44AD-A278-2440D4F65F3E}"/>
              </a:ext>
            </a:extLst>
          </p:cNvPr>
          <p:cNvSpPr txBox="1"/>
          <p:nvPr/>
        </p:nvSpPr>
        <p:spPr>
          <a:xfrm>
            <a:off x="7410450" y="4323961"/>
            <a:ext cx="44577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Tuy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nhiên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để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phân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biệt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giữa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người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nói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với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nhau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dựa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trên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đặc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trung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formant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05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nguyên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âm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là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chưa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đủ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cần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phải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phân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tích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thêm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nguyên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âm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khi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kết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hợp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cùng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với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phụ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âm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và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thanh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điệu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thì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mới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có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thể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thấy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được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đặc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trưng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formant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phân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biệt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giữa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người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nói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với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NewRomanPSMT"/>
              </a:rPr>
              <a:t>nhau</a:t>
            </a:r>
            <a:r>
              <a:rPr lang="en-US" sz="2000" dirty="0">
                <a:solidFill>
                  <a:srgbClr val="000000"/>
                </a:solidFill>
                <a:latin typeface="TimesNewRomanPS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10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430036" y="1108016"/>
            <a:ext cx="8845200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3200" dirty="0"/>
              <a:t>III. Formant</a:t>
            </a:r>
            <a:endParaRPr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7F972-B4E9-410E-9FBF-B1A50AEB40D2}"/>
              </a:ext>
            </a:extLst>
          </p:cNvPr>
          <p:cNvSpPr txBox="1"/>
          <p:nvPr/>
        </p:nvSpPr>
        <p:spPr>
          <a:xfrm>
            <a:off x="321881" y="2053026"/>
            <a:ext cx="52923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vi-VN" sz="2400" dirty="0">
                <a:solidFill>
                  <a:srgbClr val="000000"/>
                </a:solidFill>
                <a:latin typeface="+mj-lt"/>
              </a:rPr>
              <a:t>So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sánh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bộ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3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tần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số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formant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của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một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nguyên âm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của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các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người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nói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khác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nhau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và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đưa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ra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nhận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xét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về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sự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khác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biệt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giữa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đặc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trưng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phổ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của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08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người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nói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đã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400" dirty="0" err="1">
                <a:solidFill>
                  <a:srgbClr val="000000"/>
                </a:solidFill>
                <a:latin typeface="+mj-lt"/>
              </a:rPr>
              <a:t>chọn</a:t>
            </a:r>
            <a:r>
              <a:rPr lang="vi-VN" sz="2400" dirty="0">
                <a:solidFill>
                  <a:srgbClr val="000000"/>
                </a:solidFill>
                <a:latin typeface="+mj-lt"/>
              </a:rPr>
              <a:t>. </a:t>
            </a:r>
            <a:br>
              <a:rPr lang="vi-VN" sz="2400" dirty="0"/>
            </a:br>
            <a:br>
              <a:rPr lang="vi-V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777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6EA115-83A9-4960-9CD6-AB47A7953CC5}"/>
              </a:ext>
            </a:extLst>
          </p:cNvPr>
          <p:cNvSpPr/>
          <p:nvPr/>
        </p:nvSpPr>
        <p:spPr>
          <a:xfrm>
            <a:off x="601980" y="4838700"/>
            <a:ext cx="4861560" cy="7696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C8736-A2CA-4E5B-ACFE-E550C98DC3EF}"/>
              </a:ext>
            </a:extLst>
          </p:cNvPr>
          <p:cNvSpPr txBox="1"/>
          <p:nvPr/>
        </p:nvSpPr>
        <p:spPr>
          <a:xfrm>
            <a:off x="297180" y="2459504"/>
            <a:ext cx="2788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F1, F2, F3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4DE5B-DB49-406B-B115-B3C0AB0FC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40" y="1021080"/>
            <a:ext cx="9204960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58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4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167016"/>
              </p:ext>
            </p:extLst>
          </p:nvPr>
        </p:nvGraphicFramePr>
        <p:xfrm>
          <a:off x="0" y="1266824"/>
          <a:ext cx="4132580" cy="3627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A5FEF44-407B-43EE-B759-2BCDDB999329}"/>
              </a:ext>
            </a:extLst>
          </p:cNvPr>
          <p:cNvSpPr txBox="1"/>
          <p:nvPr/>
        </p:nvSpPr>
        <p:spPr>
          <a:xfrm>
            <a:off x="342900" y="754380"/>
            <a:ext cx="6406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scatter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F1, F2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228B5D4-7F4D-4D68-9337-EDD896D2F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922328"/>
              </p:ext>
            </p:extLst>
          </p:nvPr>
        </p:nvGraphicFramePr>
        <p:xfrm>
          <a:off x="3941244" y="1276348"/>
          <a:ext cx="4309512" cy="3627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8968C91-347F-45D5-AEFA-65F3B7CB54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187819"/>
              </p:ext>
            </p:extLst>
          </p:nvPr>
        </p:nvGraphicFramePr>
        <p:xfrm>
          <a:off x="7984055" y="1389379"/>
          <a:ext cx="4132579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038B50-3E65-48E1-B00E-EB78C2A4BA0B}"/>
              </a:ext>
            </a:extLst>
          </p:cNvPr>
          <p:cNvSpPr txBox="1"/>
          <p:nvPr/>
        </p:nvSpPr>
        <p:spPr>
          <a:xfrm>
            <a:off x="676275" y="5283955"/>
            <a:ext cx="1040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>
                <a:solidFill>
                  <a:srgbClr val="000000"/>
                </a:solidFill>
                <a:latin typeface="+mj-lt"/>
              </a:rPr>
              <a:t>Từ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số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liệu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tần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số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formant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của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4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người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nói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tiến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hành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tính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Mean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, STD, CV%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của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tần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số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formant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của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từng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nguyên âm /a/, /e/, /i/, /o/, /u/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của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người</a:t>
            </a:r>
            <a:r>
              <a:rPr lang="vi-VN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000" dirty="0" err="1">
                <a:solidFill>
                  <a:srgbClr val="000000"/>
                </a:solidFill>
                <a:latin typeface="+mj-lt"/>
              </a:rPr>
              <a:t>nói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3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981E8E-A8BC-4C67-8E3F-A3040A4639FB}"/>
              </a:ext>
            </a:extLst>
          </p:cNvPr>
          <p:cNvSpPr/>
          <p:nvPr/>
        </p:nvSpPr>
        <p:spPr>
          <a:xfrm>
            <a:off x="6988175" y="0"/>
            <a:ext cx="5203825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EA115-83A9-4960-9CD6-AB47A7953CC5}"/>
              </a:ext>
            </a:extLst>
          </p:cNvPr>
          <p:cNvSpPr/>
          <p:nvPr/>
        </p:nvSpPr>
        <p:spPr>
          <a:xfrm>
            <a:off x="601980" y="4838700"/>
            <a:ext cx="4861560" cy="7696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508B73-8303-44EE-8736-1AA1F4838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07257"/>
              </p:ext>
            </p:extLst>
          </p:nvPr>
        </p:nvGraphicFramePr>
        <p:xfrm>
          <a:off x="384175" y="1249680"/>
          <a:ext cx="6604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29740462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0601075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80105497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7176242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/a/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1175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Mean(Hz)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942.9616411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1590.978265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3358.585497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7248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145.1244241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242.8704298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782.8358476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88403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CV(%)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15.39027865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15.26547755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23.30849843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47734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B66BC9-D0B0-4F2D-8F23-E2C5FD949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59058"/>
              </p:ext>
            </p:extLst>
          </p:nvPr>
        </p:nvGraphicFramePr>
        <p:xfrm>
          <a:off x="384175" y="2270760"/>
          <a:ext cx="6604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62339755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79445531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403672518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0764667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/e/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45050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Mean(Hz)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754.6283555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2458.983398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3659.485311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4155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94.75187456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417.1646423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720.2489806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4261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CV(%)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12.55609783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16.96492309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19.68170165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9208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F0D209-68D5-4F2E-B407-C025E6AF4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13893"/>
              </p:ext>
            </p:extLst>
          </p:nvPr>
        </p:nvGraphicFramePr>
        <p:xfrm>
          <a:off x="384175" y="3307080"/>
          <a:ext cx="6604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64441365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5536360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11266107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3160338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/i/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2433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Mean(Hz)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407.9847046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2629.490865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3836.575548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60189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40.32070252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419.4613088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420.269446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75239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CV(%)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9.882895625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15.95218734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10.95428568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178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52F541-CE1C-4406-B448-BDE30AECE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67376"/>
              </p:ext>
            </p:extLst>
          </p:nvPr>
        </p:nvGraphicFramePr>
        <p:xfrm>
          <a:off x="384175" y="4343400"/>
          <a:ext cx="6604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103941541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83549570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72600979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2524052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/o/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5729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Mean(Hz)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918.7431078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1971.606624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3047.146025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2673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221.6055169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1078.314498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894.4554986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72066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CV(%)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24.12050932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54.69217262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29.35387708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445238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95C01D-7BD9-4842-8C4A-302F7C9DF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3035"/>
              </p:ext>
            </p:extLst>
          </p:nvPr>
        </p:nvGraphicFramePr>
        <p:xfrm>
          <a:off x="384175" y="5476875"/>
          <a:ext cx="6604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152398781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69316369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45498571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8998497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/u/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85615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Mean(Hz)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435.4688498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1766.695953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3798.927063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5487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34.82531397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1178.347154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92.49952135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30105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CV(%)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7.997199795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66.69778984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2.434885425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5148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69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981E8E-A8BC-4C67-8E3F-A3040A4639FB}"/>
              </a:ext>
            </a:extLst>
          </p:cNvPr>
          <p:cNvSpPr/>
          <p:nvPr/>
        </p:nvSpPr>
        <p:spPr>
          <a:xfrm>
            <a:off x="6988175" y="0"/>
            <a:ext cx="5203825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EA115-83A9-4960-9CD6-AB47A7953CC5}"/>
              </a:ext>
            </a:extLst>
          </p:cNvPr>
          <p:cNvSpPr/>
          <p:nvPr/>
        </p:nvSpPr>
        <p:spPr>
          <a:xfrm>
            <a:off x="601980" y="4838700"/>
            <a:ext cx="4861560" cy="7696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508B73-8303-44EE-8736-1AA1F4838EE7}"/>
              </a:ext>
            </a:extLst>
          </p:cNvPr>
          <p:cNvGraphicFramePr>
            <a:graphicFrameLocks noGrp="1"/>
          </p:cNvGraphicFramePr>
          <p:nvPr/>
        </p:nvGraphicFramePr>
        <p:xfrm>
          <a:off x="384175" y="1249680"/>
          <a:ext cx="6604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29740462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0601075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80105497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7176242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/a/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1175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Mean(Hz)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942.9616411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1590.978265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3358.585497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7248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145.1244241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242.8704298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782.8358476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88403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CV(%)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15.39027865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15.26547755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23.30849843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47734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B66BC9-D0B0-4F2D-8F23-E2C5FD949816}"/>
              </a:ext>
            </a:extLst>
          </p:cNvPr>
          <p:cNvGraphicFramePr>
            <a:graphicFrameLocks noGrp="1"/>
          </p:cNvGraphicFramePr>
          <p:nvPr/>
        </p:nvGraphicFramePr>
        <p:xfrm>
          <a:off x="384175" y="2270760"/>
          <a:ext cx="6604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62339755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79445531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403672518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0764667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/e/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45050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Mean(Hz)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754.6283555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2458.983398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3659.485311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41555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94.75187456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417.1646423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720.2489806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4261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CV(%)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12.55609783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16.96492309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19.68170165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9208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F0D209-68D5-4F2E-B407-C025E6AF4AD8}"/>
              </a:ext>
            </a:extLst>
          </p:cNvPr>
          <p:cNvGraphicFramePr>
            <a:graphicFrameLocks noGrp="1"/>
          </p:cNvGraphicFramePr>
          <p:nvPr/>
        </p:nvGraphicFramePr>
        <p:xfrm>
          <a:off x="384175" y="3307080"/>
          <a:ext cx="6604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64441365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5536360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11266107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3160338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/i/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2433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Mean(Hz)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407.9847046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2629.490865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3836.575548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60189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40.32070252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419.4613088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420.269446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75239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CV(%)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9.882895625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15.95218734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10.95428568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178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52F541-CE1C-4406-B448-BDE30AECE1E0}"/>
              </a:ext>
            </a:extLst>
          </p:cNvPr>
          <p:cNvGraphicFramePr>
            <a:graphicFrameLocks noGrp="1"/>
          </p:cNvGraphicFramePr>
          <p:nvPr/>
        </p:nvGraphicFramePr>
        <p:xfrm>
          <a:off x="384175" y="4343400"/>
          <a:ext cx="6604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103941541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83549570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72600979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2524052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/o/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5729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Mean(Hz)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918.7431078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1971.606624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3047.146025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2673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221.6055169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1078.314498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894.4554986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72066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CV(%)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24.12050932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54.69217262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29.35387708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445238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95C01D-7BD9-4842-8C4A-302F7C9DFE32}"/>
              </a:ext>
            </a:extLst>
          </p:cNvPr>
          <p:cNvGraphicFramePr>
            <a:graphicFrameLocks noGrp="1"/>
          </p:cNvGraphicFramePr>
          <p:nvPr/>
        </p:nvGraphicFramePr>
        <p:xfrm>
          <a:off x="384175" y="5476875"/>
          <a:ext cx="6604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152398781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69316369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45498571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89984971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/u/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F1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85615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Mean(Hz)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435.4688498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1766.695953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3798.927063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5487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34.82531397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1178.347154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92.49952135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30105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CV(%)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7.997199795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66.69778984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2.434885425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5148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72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ctrTitle" idx="4294967295"/>
          </p:nvPr>
        </p:nvSpPr>
        <p:spPr>
          <a:xfrm>
            <a:off x="1794572" y="1701971"/>
            <a:ext cx="8870622" cy="345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CODE </a:t>
            </a:r>
            <a:b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CHẠY CHƯƠNG TRÌNH</a:t>
            </a:r>
            <a:endParaRPr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2FADB-A8FA-42DD-8A7F-E96A87D3043E}"/>
              </a:ext>
            </a:extLst>
          </p:cNvPr>
          <p:cNvSpPr txBox="1"/>
          <p:nvPr/>
        </p:nvSpPr>
        <p:spPr>
          <a:xfrm>
            <a:off x="3751959" y="2705725"/>
            <a:ext cx="53270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18138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492369" y="864487"/>
            <a:ext cx="8975832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</a:pPr>
            <a:r>
              <a:rPr lang="en-US" sz="4000" dirty="0"/>
              <a:t>CÁC BƯỚC TIẾN HÀNH</a:t>
            </a:r>
            <a:endParaRPr sz="40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8" y="4891788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6983E-14DA-44B5-83F1-D15A9A460DF4}"/>
              </a:ext>
            </a:extLst>
          </p:cNvPr>
          <p:cNvSpPr txBox="1"/>
          <p:nvPr/>
        </p:nvSpPr>
        <p:spPr>
          <a:xfrm>
            <a:off x="411822" y="2397948"/>
            <a:ext cx="7803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 err="1">
                <a:highlight>
                  <a:srgbClr val="FFFF00"/>
                </a:highlight>
              </a:rPr>
              <a:t>Sơ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lược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về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bài</a:t>
            </a:r>
            <a:r>
              <a:rPr lang="en-US" sz="3200" b="1" dirty="0">
                <a:highlight>
                  <a:srgbClr val="FFFF00"/>
                </a:highlight>
              </a:rPr>
              <a:t> </a:t>
            </a:r>
            <a:r>
              <a:rPr lang="en-US" sz="3200" b="1" dirty="0" err="1">
                <a:highlight>
                  <a:srgbClr val="FFFF00"/>
                </a:highlight>
              </a:rPr>
              <a:t>toán</a:t>
            </a:r>
            <a:endParaRPr lang="en-US" sz="3200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en-US" sz="3200" b="1" dirty="0">
                <a:highlight>
                  <a:srgbClr val="FFFF00"/>
                </a:highlight>
              </a:rPr>
              <a:t>Spectrogram</a:t>
            </a:r>
          </a:p>
          <a:p>
            <a:pPr marL="342900" indent="-342900">
              <a:buAutoNum type="arabicPeriod"/>
            </a:pPr>
            <a:r>
              <a:rPr lang="en-US" sz="3200" b="1" dirty="0">
                <a:highlight>
                  <a:srgbClr val="FFFF00"/>
                </a:highlight>
              </a:rPr>
              <a:t>Formant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1" y="1048120"/>
            <a:ext cx="6951472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I.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lược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532319" y="2085756"/>
            <a:ext cx="10176530" cy="3853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</a:pPr>
            <a:r>
              <a:rPr lang="vi-VN" sz="2800" b="1" i="0" dirty="0" err="1">
                <a:solidFill>
                  <a:srgbClr val="000000"/>
                </a:solidFill>
                <a:effectLst/>
                <a:latin typeface="+mj-lt"/>
              </a:rPr>
              <a:t>Input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+mj-lt"/>
              </a:rPr>
              <a:t>: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+mj-lt"/>
              </a:rPr>
              <a:t>tín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+mj-lt"/>
              </a:rPr>
              <a:t>hiệu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+mj-lt"/>
              </a:rPr>
              <a:t>tiếng</a:t>
            </a:r>
            <a:r>
              <a:rPr lang="vi-VN" sz="2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800" b="0" i="0" dirty="0" err="1">
                <a:solidFill>
                  <a:srgbClr val="000000"/>
                </a:solidFill>
                <a:effectLst/>
                <a:latin typeface="+mj-lt"/>
              </a:rPr>
              <a:t>nói</a:t>
            </a:r>
            <a:br>
              <a:rPr lang="vi-VN" sz="28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vi-VN" sz="2800" b="1" dirty="0" err="1">
                <a:solidFill>
                  <a:srgbClr val="000000"/>
                </a:solidFill>
                <a:latin typeface="+mj-lt"/>
              </a:rPr>
              <a:t>Output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:</a:t>
            </a:r>
            <a:br>
              <a:rPr lang="vi-VN" sz="2800" dirty="0">
                <a:solidFill>
                  <a:srgbClr val="000000"/>
                </a:solidFill>
                <a:latin typeface="+mj-lt"/>
              </a:rPr>
            </a:br>
            <a:r>
              <a:rPr lang="vi-VN" sz="2800" dirty="0">
                <a:solidFill>
                  <a:srgbClr val="000000"/>
                </a:solidFill>
                <a:latin typeface="+mj-lt"/>
              </a:rPr>
              <a:t>-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h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phổ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(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spectrogram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)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và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bộ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3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tần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số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formant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(F1,F2,F3)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của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mỗi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nguyên âm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được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đo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trực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tiếp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trên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ảnh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phổ</a:t>
            </a:r>
            <a:br>
              <a:rPr lang="vi-VN" sz="2800" dirty="0">
                <a:solidFill>
                  <a:srgbClr val="000000"/>
                </a:solidFill>
                <a:latin typeface="+mj-lt"/>
              </a:rPr>
            </a:br>
            <a:r>
              <a:rPr lang="en-US" sz="2800" dirty="0">
                <a:solidFill>
                  <a:srgbClr val="000000"/>
                </a:solidFill>
                <a:latin typeface="+mj-lt"/>
              </a:rPr>
              <a:t>-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800" dirty="0" err="1">
                <a:solidFill>
                  <a:srgbClr val="000000"/>
                </a:solidFill>
                <a:latin typeface="Times New Roman (Headings)"/>
              </a:rPr>
              <a:t>ận</a:t>
            </a:r>
            <a:r>
              <a:rPr lang="vi-VN" sz="2800" dirty="0">
                <a:solidFill>
                  <a:srgbClr val="000000"/>
                </a:solidFill>
                <a:latin typeface="Times New Roman (Headings)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 (Headings)"/>
              </a:rPr>
              <a:t>xét</a:t>
            </a:r>
            <a:r>
              <a:rPr lang="vi-VN" sz="2800" dirty="0">
                <a:solidFill>
                  <a:srgbClr val="000000"/>
                </a:solidFill>
                <a:latin typeface="Times New Roman (Headings)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 (Headings)"/>
              </a:rPr>
              <a:t>về</a:t>
            </a:r>
            <a:r>
              <a:rPr lang="vi-VN" sz="2800" dirty="0">
                <a:solidFill>
                  <a:srgbClr val="000000"/>
                </a:solidFill>
                <a:latin typeface="Times New Roman (Headings)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 (Headings)"/>
              </a:rPr>
              <a:t>sự</a:t>
            </a:r>
            <a:r>
              <a:rPr lang="vi-VN" sz="2800" dirty="0">
                <a:solidFill>
                  <a:srgbClr val="000000"/>
                </a:solidFill>
                <a:latin typeface="Times New Roman (Headings)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 (Headings)"/>
              </a:rPr>
              <a:t>khác</a:t>
            </a:r>
            <a:r>
              <a:rPr lang="vi-VN" sz="2800" dirty="0">
                <a:solidFill>
                  <a:srgbClr val="000000"/>
                </a:solidFill>
                <a:latin typeface="Times New Roman (Headings)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 (Headings)"/>
              </a:rPr>
              <a:t>biệt</a:t>
            </a:r>
            <a:r>
              <a:rPr lang="vi-VN" sz="2800" dirty="0">
                <a:solidFill>
                  <a:srgbClr val="000000"/>
                </a:solidFill>
                <a:latin typeface="Times New Roman (Headings)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 (Headings)"/>
              </a:rPr>
              <a:t>đặc</a:t>
            </a:r>
            <a:r>
              <a:rPr lang="vi-VN" sz="2800" dirty="0">
                <a:solidFill>
                  <a:srgbClr val="000000"/>
                </a:solidFill>
                <a:latin typeface="Times New Roman (Headings)"/>
              </a:rPr>
              <a:t> trưng </a:t>
            </a:r>
            <a:r>
              <a:rPr lang="vi-VN" sz="2800" dirty="0" err="1">
                <a:solidFill>
                  <a:srgbClr val="000000"/>
                </a:solidFill>
                <a:latin typeface="Times New Roman (Headings)"/>
              </a:rPr>
              <a:t>phổ</a:t>
            </a:r>
            <a:r>
              <a:rPr lang="vi-VN" sz="2800" dirty="0">
                <a:solidFill>
                  <a:srgbClr val="000000"/>
                </a:solidFill>
                <a:latin typeface="Times New Roman (Headings)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 (Headings)"/>
              </a:rPr>
              <a:t>giữa</a:t>
            </a:r>
            <a:r>
              <a:rPr lang="vi-VN" sz="2800" dirty="0">
                <a:solidFill>
                  <a:srgbClr val="000000"/>
                </a:solidFill>
                <a:latin typeface="Times New Roman (Headings)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Times New Roman (Headings)"/>
              </a:rPr>
              <a:t> </a:t>
            </a:r>
            <a:br>
              <a:rPr lang="vi-VN" sz="2800" dirty="0">
                <a:solidFill>
                  <a:srgbClr val="000000"/>
                </a:solidFill>
                <a:latin typeface="Times New Roman (Headings)"/>
              </a:rPr>
            </a:br>
            <a:r>
              <a:rPr lang="en-US" sz="2800" dirty="0">
                <a:solidFill>
                  <a:srgbClr val="000000"/>
                </a:solidFill>
                <a:latin typeface="Times New Roman (Headings)"/>
              </a:rPr>
              <a:t>+ C</a:t>
            </a:r>
            <a:r>
              <a:rPr lang="vi-VN" sz="2800" dirty="0" err="1">
                <a:solidFill>
                  <a:srgbClr val="000000"/>
                </a:solidFill>
                <a:latin typeface="Times New Roman (Headings)"/>
              </a:rPr>
              <a:t>ác</a:t>
            </a:r>
            <a:r>
              <a:rPr lang="vi-VN" sz="2800" dirty="0">
                <a:solidFill>
                  <a:srgbClr val="000000"/>
                </a:solidFill>
                <a:latin typeface="Times New Roman (Headings)"/>
              </a:rPr>
              <a:t> nguyên âm </a:t>
            </a:r>
            <a:r>
              <a:rPr lang="vi-VN" sz="2800" dirty="0" err="1">
                <a:solidFill>
                  <a:srgbClr val="000000"/>
                </a:solidFill>
                <a:latin typeface="Times New Roman (Headings)"/>
              </a:rPr>
              <a:t>khác</a:t>
            </a:r>
            <a:r>
              <a:rPr lang="vi-VN" sz="2800" dirty="0">
                <a:solidFill>
                  <a:srgbClr val="000000"/>
                </a:solidFill>
                <a:latin typeface="Times New Roman (Headings)"/>
              </a:rPr>
              <a:t> nhau </a:t>
            </a:r>
            <a:r>
              <a:rPr lang="vi-VN" sz="2800" dirty="0" err="1">
                <a:solidFill>
                  <a:srgbClr val="000000"/>
                </a:solidFill>
                <a:latin typeface="Times New Roman (Headings)"/>
              </a:rPr>
              <a:t>của</a:t>
            </a:r>
            <a:r>
              <a:rPr lang="vi-VN" sz="2800" dirty="0">
                <a:solidFill>
                  <a:srgbClr val="000000"/>
                </a:solidFill>
                <a:latin typeface="Times New Roman (Headings)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 (Headings)"/>
              </a:rPr>
              <a:t>cùng</a:t>
            </a:r>
            <a:r>
              <a:rPr lang="vi-VN" sz="2800" dirty="0">
                <a:solidFill>
                  <a:srgbClr val="000000"/>
                </a:solidFill>
                <a:latin typeface="Times New Roman (Headings)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 (Headings)"/>
              </a:rPr>
              <a:t>một</a:t>
            </a:r>
            <a:r>
              <a:rPr lang="vi-VN" sz="2800" dirty="0">
                <a:solidFill>
                  <a:srgbClr val="000000"/>
                </a:solidFill>
                <a:latin typeface="Times New Roman (Headings)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 (Headings)"/>
              </a:rPr>
              <a:t>người</a:t>
            </a:r>
            <a:r>
              <a:rPr lang="vi-VN" sz="2800" dirty="0">
                <a:solidFill>
                  <a:srgbClr val="000000"/>
                </a:solidFill>
                <a:latin typeface="Times New Roman (Headings)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Times New Roman (Headings)"/>
              </a:rPr>
              <a:t>nói</a:t>
            </a:r>
            <a:r>
              <a:rPr lang="vi-VN" sz="2800" dirty="0">
                <a:solidFill>
                  <a:srgbClr val="000000"/>
                </a:solidFill>
                <a:latin typeface="Times New Roman (Headings)"/>
              </a:rPr>
              <a:t>.</a:t>
            </a:r>
            <a:br>
              <a:rPr lang="vi-VN" sz="2800" dirty="0">
                <a:solidFill>
                  <a:srgbClr val="000000"/>
                </a:solidFill>
                <a:latin typeface="Times New Roman (Headings)"/>
              </a:rPr>
            </a:br>
            <a:r>
              <a:rPr lang="en-US" sz="2800" dirty="0">
                <a:solidFill>
                  <a:srgbClr val="000000"/>
                </a:solidFill>
                <a:latin typeface="Times New Roman (Headings)"/>
              </a:rPr>
              <a:t>+ M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ột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nguyên âm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của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các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người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nói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vi-VN" sz="2800" dirty="0" err="1">
                <a:solidFill>
                  <a:srgbClr val="000000"/>
                </a:solidFill>
                <a:latin typeface="+mj-lt"/>
              </a:rPr>
              <a:t>khác</a:t>
            </a:r>
            <a:r>
              <a:rPr lang="vi-VN" sz="2800" dirty="0">
                <a:solidFill>
                  <a:srgbClr val="000000"/>
                </a:solidFill>
                <a:latin typeface="+mj-lt"/>
              </a:rPr>
              <a:t> nhau.</a:t>
            </a:r>
            <a:endParaRPr lang="en-US" sz="2800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353364" y="532847"/>
            <a:ext cx="4174248" cy="42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III. Spectrogram</a:t>
            </a:r>
            <a:endParaRPr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E10FD-B54A-4B2C-B3A6-43000FD62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28" y="2351676"/>
            <a:ext cx="7826439" cy="4190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FABF5A-B9AF-467A-8FAD-F2482CFD4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467" y="3118178"/>
            <a:ext cx="3636869" cy="2473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560A99-1445-433D-93D5-F43F408C377E}"/>
              </a:ext>
            </a:extLst>
          </p:cNvPr>
          <p:cNvSpPr txBox="1"/>
          <p:nvPr/>
        </p:nvSpPr>
        <p:spPr>
          <a:xfrm>
            <a:off x="353364" y="1010174"/>
            <a:ext cx="11037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Xuất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ảnh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phổ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băng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rộng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(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wideband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spectrogram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)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của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các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file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DL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huấn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luyện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(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của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08</a:t>
            </a:r>
            <a:b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người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nói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chọn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ngẫu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nhiên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từ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21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người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trong thư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mục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NguyenAmHuanLuyen-16k).</a:t>
            </a:r>
            <a:r>
              <a:rPr lang="vi-VN" sz="2800" dirty="0">
                <a:latin typeface="+mj-lt"/>
              </a:rPr>
              <a:t> </a:t>
            </a:r>
            <a:br>
              <a:rPr lang="vi-VN" sz="2800" dirty="0">
                <a:latin typeface="+mj-lt"/>
              </a:rPr>
            </a:br>
            <a:endParaRPr lang="en-US" sz="28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BD1D7-1C70-456B-B708-43A2ABBE5B9A}"/>
              </a:ext>
            </a:extLst>
          </p:cNvPr>
          <p:cNvSpPr txBox="1"/>
          <p:nvPr/>
        </p:nvSpPr>
        <p:spPr>
          <a:xfrm>
            <a:off x="353364" y="1890011"/>
            <a:ext cx="306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 (Headings)"/>
              </a:rPr>
              <a:t>05MVB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A924B3-5B30-46CC-A825-C902A15D3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28" y="1869440"/>
            <a:ext cx="8037871" cy="4270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B990F-B3AE-4696-A0FA-65C7ABDD7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898" y="2810109"/>
            <a:ext cx="3459261" cy="2662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A715D4-C27B-45D3-A54D-A164D6BD49A2}"/>
              </a:ext>
            </a:extLst>
          </p:cNvPr>
          <p:cNvSpPr txBox="1"/>
          <p:nvPr/>
        </p:nvSpPr>
        <p:spPr>
          <a:xfrm>
            <a:off x="451028" y="1265208"/>
            <a:ext cx="306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 (Headings)"/>
              </a:rPr>
              <a:t>06FTB</a:t>
            </a:r>
          </a:p>
        </p:txBody>
      </p:sp>
    </p:spTree>
    <p:extLst>
      <p:ext uri="{BB962C8B-B14F-4D97-AF65-F5344CB8AC3E}">
        <p14:creationId xmlns:p14="http://schemas.microsoft.com/office/powerpoint/2010/main" val="220437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715D4-C27B-45D3-A54D-A164D6BD49A2}"/>
              </a:ext>
            </a:extLst>
          </p:cNvPr>
          <p:cNvSpPr txBox="1"/>
          <p:nvPr/>
        </p:nvSpPr>
        <p:spPr>
          <a:xfrm>
            <a:off x="451028" y="1265208"/>
            <a:ext cx="306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 (Headings)"/>
              </a:rPr>
              <a:t>07FTC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F5B79-53D2-44B6-97AD-86B0170BD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28" y="1858297"/>
            <a:ext cx="8176957" cy="4378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33349C-844C-4097-9E91-8D2D153A1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984" y="2799113"/>
            <a:ext cx="3416531" cy="24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2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715D4-C27B-45D3-A54D-A164D6BD49A2}"/>
              </a:ext>
            </a:extLst>
          </p:cNvPr>
          <p:cNvSpPr txBox="1"/>
          <p:nvPr/>
        </p:nvSpPr>
        <p:spPr>
          <a:xfrm>
            <a:off x="451028" y="1265208"/>
            <a:ext cx="306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 (Headings)"/>
              </a:rPr>
              <a:t>08MLD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897AC-63CA-4DF1-AB13-9987FCBE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91" y="1952132"/>
            <a:ext cx="8244407" cy="4379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7A516-D967-4C3E-A6B3-80146F06D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698" y="2881189"/>
            <a:ext cx="3481098" cy="251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3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430036" y="1108016"/>
            <a:ext cx="8845200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3200" dirty="0"/>
              <a:t>III. Formant</a:t>
            </a:r>
            <a:endParaRPr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7F972-B4E9-410E-9FBF-B1A50AEB40D2}"/>
              </a:ext>
            </a:extLst>
          </p:cNvPr>
          <p:cNvSpPr txBox="1"/>
          <p:nvPr/>
        </p:nvSpPr>
        <p:spPr>
          <a:xfrm>
            <a:off x="321881" y="2053026"/>
            <a:ext cx="52923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Xuất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bảng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dữ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liệu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bộ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3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tần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số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formant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của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mỗi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nguyên âm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và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đưa ra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nhận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xét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về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sự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khác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biệt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giữa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đặc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trưng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phổ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giữa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05 nguyên âm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của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một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người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nói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trong 08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người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đã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000000"/>
                </a:solidFill>
                <a:effectLst/>
                <a:latin typeface="+mj-lt"/>
              </a:rPr>
              <a:t>chọn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vi-VN" sz="2400" dirty="0">
                <a:latin typeface="+mj-lt"/>
              </a:rPr>
              <a:t> </a:t>
            </a:r>
            <a:br>
              <a:rPr lang="vi-VN" sz="2400" dirty="0"/>
            </a:b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6EA115-83A9-4960-9CD6-AB47A7953CC5}"/>
              </a:ext>
            </a:extLst>
          </p:cNvPr>
          <p:cNvSpPr/>
          <p:nvPr/>
        </p:nvSpPr>
        <p:spPr>
          <a:xfrm>
            <a:off x="601980" y="4838700"/>
            <a:ext cx="4861560" cy="7696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250D8-EDA5-4477-9E47-FF0399E5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059180"/>
            <a:ext cx="8686800" cy="5402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4C8736-A2CA-4E5B-ACFE-E550C98DC3EF}"/>
              </a:ext>
            </a:extLst>
          </p:cNvPr>
          <p:cNvSpPr txBox="1"/>
          <p:nvPr/>
        </p:nvSpPr>
        <p:spPr>
          <a:xfrm>
            <a:off x="297180" y="2459504"/>
            <a:ext cx="2788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F1, F2, F3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556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883</Words>
  <Application>Microsoft Office PowerPoint</Application>
  <PresentationFormat>Widescreen</PresentationFormat>
  <Paragraphs>216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Times New Roman (Headings)</vt:lpstr>
      <vt:lpstr>TimesNewRomanPSMT</vt:lpstr>
      <vt:lpstr>Wingdings</vt:lpstr>
      <vt:lpstr>Office Theme</vt:lpstr>
      <vt:lpstr>ĐỀ TÀI:  Phân tích đặc trưng phổ các nguyên âm của nhiều người nói </vt:lpstr>
      <vt:lpstr>CÁC BƯỚC TIẾN HÀNH</vt:lpstr>
      <vt:lpstr>I. Sơ lược về bài toán</vt:lpstr>
      <vt:lpstr>III. Spectrogram</vt:lpstr>
      <vt:lpstr>PowerPoint Presentation</vt:lpstr>
      <vt:lpstr>PowerPoint Presentation</vt:lpstr>
      <vt:lpstr>PowerPoint Presentation</vt:lpstr>
      <vt:lpstr>III. Formant</vt:lpstr>
      <vt:lpstr>PowerPoint Presentation</vt:lpstr>
      <vt:lpstr>PowerPoint Presentation</vt:lpstr>
      <vt:lpstr>III. Formant</vt:lpstr>
      <vt:lpstr>PowerPoint Presentation</vt:lpstr>
      <vt:lpstr>PowerPoint Presentation</vt:lpstr>
      <vt:lpstr>PowerPoint Presentation</vt:lpstr>
      <vt:lpstr>PowerPoint Presentation</vt:lpstr>
      <vt:lpstr>DEMO CODE  CHẠY CHƯƠNG TRÌNH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PHÂN ĐOẠN TÍN HIỆU THU ÂM THÀNH TIẾNG NÓI VÀ KHOẢNG LẶNG</dc:title>
  <dc:creator>Trần Công Việt</dc:creator>
  <cp:lastModifiedBy>Trần Công Việt</cp:lastModifiedBy>
  <cp:revision>255</cp:revision>
  <dcterms:created xsi:type="dcterms:W3CDTF">2021-10-19T17:00:46Z</dcterms:created>
  <dcterms:modified xsi:type="dcterms:W3CDTF">2022-01-06T03:44:42Z</dcterms:modified>
</cp:coreProperties>
</file>