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0" r:id="rId5"/>
    <p:sldId id="259" r:id="rId6"/>
    <p:sldId id="268" r:id="rId7"/>
    <p:sldId id="287" r:id="rId8"/>
    <p:sldId id="269" r:id="rId9"/>
    <p:sldId id="261" r:id="rId10"/>
    <p:sldId id="263" r:id="rId11"/>
    <p:sldId id="275" r:id="rId12"/>
    <p:sldId id="276" r:id="rId13"/>
    <p:sldId id="290" r:id="rId14"/>
    <p:sldId id="291" r:id="rId15"/>
    <p:sldId id="282" r:id="rId16"/>
    <p:sldId id="285" r:id="rId17"/>
    <p:sldId id="288" r:id="rId18"/>
    <p:sldId id="286" r:id="rId19"/>
    <p:sldId id="284" r:id="rId20"/>
    <p:sldId id="289" r:id="rId21"/>
    <p:sldId id="267" r:id="rId22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Segoe UI" panose="020B0502040204020203" pitchFamily="34" charset="0"/>
      <p:regular r:id="rId29"/>
      <p:bold r:id="rId30"/>
      <p:italic r:id="rId31"/>
      <p:boldItalic r:id="rId32"/>
    </p:embeddedFont>
    <p:embeddedFont>
      <p:font typeface="等线" panose="02010600030101010101" pitchFamily="2" charset="-122"/>
      <p:regular r:id="rId33"/>
      <p:bold r:id="rId34"/>
    </p:embeddedFont>
    <p:embeddedFont>
      <p:font typeface="等线 Light" panose="02010600030101010101" pitchFamily="2" charset="-122"/>
      <p:regular r:id="rId35"/>
    </p:embeddedFont>
    <p:embeddedFont>
      <p:font typeface="微软雅黑" panose="020B0503020204020204" pitchFamily="34" charset="-122"/>
      <p:regular r:id="rId36"/>
      <p:bold r:id="rId37"/>
    </p:embeddedFont>
  </p:embeddedFontLst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4">
          <p15:clr>
            <a:srgbClr val="A4A3A4"/>
          </p15:clr>
        </p15:guide>
        <p15:guide id="3" orient="horz" pos="3196">
          <p15:clr>
            <a:srgbClr val="A4A3A4"/>
          </p15:clr>
        </p15:guide>
        <p15:guide id="4" pos="36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高 世山" initials="高" lastIdx="1" clrIdx="0">
    <p:extLst>
      <p:ext uri="{19B8F6BF-5375-455C-9EA6-DF929625EA0E}">
        <p15:presenceInfo xmlns:p15="http://schemas.microsoft.com/office/powerpoint/2012/main" userId="8d6c6107bf1778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1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56" y="120"/>
      </p:cViewPr>
      <p:guideLst>
        <p:guide orient="horz" pos="2160"/>
        <p:guide pos="3834"/>
        <p:guide orient="horz" pos="3196"/>
        <p:guide pos="3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62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rgbClr val="CDCDC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7DA26-7FE2-4728-B834-C9BDCAD112B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A1AB3-1D21-4892-9BF8-6B9E53C34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 1"/>
          <p:cNvSpPr/>
          <p:nvPr/>
        </p:nvSpPr>
        <p:spPr>
          <a:xfrm>
            <a:off x="1076325" y="2272461"/>
            <a:ext cx="10020300" cy="2457450"/>
          </a:xfrm>
          <a:prstGeom prst="rect">
            <a:avLst/>
          </a:prstGeom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文本框 3"/>
          <p:cNvSpPr txBox="1"/>
          <p:nvPr/>
        </p:nvSpPr>
        <p:spPr>
          <a:xfrm>
            <a:off x="2009140" y="1733852"/>
            <a:ext cx="8173720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渔我所欲</a:t>
            </a:r>
            <a:endParaRPr lang="en-US" altLang="zh-CN" sz="36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渔业产业地图信息可视化平台</a:t>
            </a:r>
          </a:p>
        </p:txBody>
      </p:sp>
      <p:sp>
        <p:nvSpPr>
          <p:cNvPr id="5" name="矩形 4"/>
          <p:cNvSpPr/>
          <p:nvPr/>
        </p:nvSpPr>
        <p:spPr>
          <a:xfrm>
            <a:off x="5253037" y="3544811"/>
            <a:ext cx="1666875" cy="4571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16557" y="2965236"/>
            <a:ext cx="43588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《软件工程管理》第六小组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立项报告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12975" y="3769995"/>
            <a:ext cx="7619365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组长：裴宇航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组员：高世山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沈轩喆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沈韵沨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吴樊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应凌凯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35014" y="4152571"/>
            <a:ext cx="1902921" cy="33718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algn="ctr"/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直角三角形 31"/>
          <p:cNvSpPr/>
          <p:nvPr/>
        </p:nvSpPr>
        <p:spPr>
          <a:xfrm flipH="1">
            <a:off x="0" y="0"/>
            <a:ext cx="12192000" cy="685863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30495" y="239395"/>
            <a:ext cx="261040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4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用例概述</a:t>
            </a:r>
          </a:p>
        </p:txBody>
      </p:sp>
      <p:sp>
        <p:nvSpPr>
          <p:cNvPr id="28" name="矩形 27"/>
          <p:cNvSpPr/>
          <p:nvPr/>
        </p:nvSpPr>
        <p:spPr>
          <a:xfrm>
            <a:off x="522741" y="176892"/>
            <a:ext cx="108000" cy="64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755140" y="1013460"/>
            <a:ext cx="460248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8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对产业地图信息进行概览</a:t>
            </a:r>
          </a:p>
          <a:p>
            <a:pPr marL="285750" indent="-285750" algn="just">
              <a:lnSpc>
                <a:spcPct val="18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将指定数据导出为表格或图片</a:t>
            </a:r>
            <a:endParaRPr lang="zh-CN" altLang="en-US" sz="20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8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自主添加或移除图层</a:t>
            </a:r>
          </a:p>
          <a:p>
            <a:pPr marL="285750" indent="-285750" algn="just">
              <a:lnSpc>
                <a:spcPct val="18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对数据进行检索</a:t>
            </a:r>
          </a:p>
          <a:p>
            <a:pPr marL="285750" indent="-285750" algn="just">
              <a:lnSpc>
                <a:spcPct val="18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对数据进行筛选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921750" y="3872865"/>
            <a:ext cx="173863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lnSpc>
                <a:spcPct val="18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注册</a:t>
            </a:r>
            <a:endParaRPr lang="zh-CN" altLang="en-US" sz="20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8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登陆</a:t>
            </a:r>
            <a:endParaRPr lang="zh-CN" altLang="en-US" sz="20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8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增删改数据</a:t>
            </a:r>
            <a:endParaRPr lang="zh-CN" altLang="en-US" sz="24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4200" y="2153920"/>
            <a:ext cx="4876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</a:p>
          <a:p>
            <a:pPr algn="ct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816215" y="4109085"/>
            <a:ext cx="4876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1196975" y="2209800"/>
            <a:ext cx="0" cy="8413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465820" y="4183380"/>
            <a:ext cx="0" cy="13436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8162" y="1952625"/>
            <a:ext cx="11115675" cy="3095625"/>
          </a:xfrm>
          <a:prstGeom prst="rect">
            <a:avLst/>
          </a:prstGeom>
          <a:noFill/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" name="文本框 5"/>
          <p:cNvSpPr txBox="1"/>
          <p:nvPr/>
        </p:nvSpPr>
        <p:spPr>
          <a:xfrm>
            <a:off x="5199636" y="1004977"/>
            <a:ext cx="1925064" cy="1861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i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04</a:t>
            </a:r>
            <a:endParaRPr lang="zh-CN" altLang="en-US" sz="11500" i="1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1104" y="2321004"/>
            <a:ext cx="97488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alpha val="3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PART FOUR</a:t>
            </a:r>
            <a:endParaRPr lang="zh-CN" altLang="en-US" sz="13800" dirty="0">
              <a:solidFill>
                <a:schemeClr val="tx1">
                  <a:alpha val="3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8308" y="2992605"/>
            <a:ext cx="471538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630555" y="239395"/>
            <a:ext cx="3375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4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整体开发时间线</a:t>
            </a:r>
          </a:p>
        </p:txBody>
      </p:sp>
      <p:sp>
        <p:nvSpPr>
          <p:cNvPr id="28" name="矩形 27"/>
          <p:cNvSpPr/>
          <p:nvPr/>
        </p:nvSpPr>
        <p:spPr>
          <a:xfrm>
            <a:off x="522741" y="176892"/>
            <a:ext cx="108000" cy="64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表格 28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8801460"/>
              </p:ext>
            </p:extLst>
          </p:nvPr>
        </p:nvGraphicFramePr>
        <p:xfrm>
          <a:off x="581025" y="1158240"/>
          <a:ext cx="11191875" cy="5317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2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50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91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项目阶段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持续时间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主要工作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目标成果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项目选定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2022.10.01-2022.10.15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裴宇航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确定项目主题，并制定项目开发计划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完成《项目章程》《项目计划》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项目启动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2022.10.16-2022.10.20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高世山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对项目可行性进行分析，并制定质量保证方案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完成《质量保证计划》《可行性分析报告》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需求分析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2022.10.21-2022.10.25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沈轩喆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确定系统运行环境、系统功能及性能、系统逻辑模型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完成《软件需求规格说明书》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系统设计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2022.10.26-2022.10.31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沈韵沨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进行详细系统设计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完成《概要设计说明书》《详细设计说明书》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50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编程实现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2022.11.01-2022.11.25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全体人员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进行系统编码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得到完整的可运行代码，完成《系统开发报告》《用户手册》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系统调试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2022.11.25-2022.12.05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吴樊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对系统进行测试、部署，并完成项目总结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完成《测试报告》《项目总结报告》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630555" y="239395"/>
            <a:ext cx="3375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4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版本更新</a:t>
            </a:r>
          </a:p>
        </p:txBody>
      </p:sp>
      <p:sp>
        <p:nvSpPr>
          <p:cNvPr id="28" name="矩形 27"/>
          <p:cNvSpPr/>
          <p:nvPr/>
        </p:nvSpPr>
        <p:spPr>
          <a:xfrm>
            <a:off x="522741" y="176892"/>
            <a:ext cx="108000" cy="64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D1D52-A554-F542-E177-F227866A618D}"/>
              </a:ext>
            </a:extLst>
          </p:cNvPr>
          <p:cNvSpPr txBox="1"/>
          <p:nvPr/>
        </p:nvSpPr>
        <p:spPr>
          <a:xfrm>
            <a:off x="630555" y="1451667"/>
            <a:ext cx="419392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​FE-1：查看单个渔业产业地图图层；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FE-2：同时查看多个渔业产业地图图层；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FE-3：渔业地理数据查询；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FE-4：渔业地理数据基本形式可视化（折线图、柱状图、饼状图）；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FE-5：管理员登入登出；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FE-6：管理员增加、修改、删除渔业产业地图数据；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FE-7：地图、图表、数据下载保存功能；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FE-8：渔业地理数据进阶形式可视化（数据区域缩放、热力图、雷达图等）；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5FF219-F341-2676-ADCF-14A1C4498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37669"/>
              </p:ext>
            </p:extLst>
          </p:nvPr>
        </p:nvGraphicFramePr>
        <p:xfrm>
          <a:off x="5277147" y="1451667"/>
          <a:ext cx="6578195" cy="4560174"/>
        </p:xfrm>
        <a:graphic>
          <a:graphicData uri="http://schemas.openxmlformats.org/drawingml/2006/table">
            <a:tbl>
              <a:tblPr/>
              <a:tblGrid>
                <a:gridCol w="1315639">
                  <a:extLst>
                    <a:ext uri="{9D8B030D-6E8A-4147-A177-3AD203B41FA5}">
                      <a16:colId xmlns:a16="http://schemas.microsoft.com/office/drawing/2014/main" val="3249921523"/>
                    </a:ext>
                  </a:extLst>
                </a:gridCol>
                <a:gridCol w="1315639">
                  <a:extLst>
                    <a:ext uri="{9D8B030D-6E8A-4147-A177-3AD203B41FA5}">
                      <a16:colId xmlns:a16="http://schemas.microsoft.com/office/drawing/2014/main" val="1763628601"/>
                    </a:ext>
                  </a:extLst>
                </a:gridCol>
                <a:gridCol w="1315639">
                  <a:extLst>
                    <a:ext uri="{9D8B030D-6E8A-4147-A177-3AD203B41FA5}">
                      <a16:colId xmlns:a16="http://schemas.microsoft.com/office/drawing/2014/main" val="993609541"/>
                    </a:ext>
                  </a:extLst>
                </a:gridCol>
                <a:gridCol w="1315639">
                  <a:extLst>
                    <a:ext uri="{9D8B030D-6E8A-4147-A177-3AD203B41FA5}">
                      <a16:colId xmlns:a16="http://schemas.microsoft.com/office/drawing/2014/main" val="3398961910"/>
                    </a:ext>
                  </a:extLst>
                </a:gridCol>
                <a:gridCol w="1315639">
                  <a:extLst>
                    <a:ext uri="{9D8B030D-6E8A-4147-A177-3AD203B41FA5}">
                      <a16:colId xmlns:a16="http://schemas.microsoft.com/office/drawing/2014/main" val="2023908671"/>
                    </a:ext>
                  </a:extLst>
                </a:gridCol>
              </a:tblGrid>
              <a:tr h="50668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特征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</a:rPr>
                        <a:t>版本</a:t>
                      </a:r>
                      <a:r>
                        <a:rPr lang="en-US" altLang="zh-CN" b="1">
                          <a:effectLst/>
                        </a:rPr>
                        <a:t>1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版本</a:t>
                      </a:r>
                      <a:r>
                        <a:rPr lang="en-US" altLang="zh-CN" b="1" dirty="0">
                          <a:effectLst/>
                        </a:rPr>
                        <a:t>2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</a:rPr>
                        <a:t>版本</a:t>
                      </a:r>
                      <a:r>
                        <a:rPr lang="en-US" altLang="zh-CN" b="1">
                          <a:effectLst/>
                        </a:rPr>
                        <a:t>3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版本</a:t>
                      </a:r>
                      <a:r>
                        <a:rPr lang="en-US" altLang="zh-CN" b="1" dirty="0">
                          <a:effectLst/>
                        </a:rPr>
                        <a:t>4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727456"/>
                  </a:ext>
                </a:extLst>
              </a:tr>
              <a:tr h="50668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FE-1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完全实现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effectLst/>
                      </a:endParaRP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effectLst/>
                      </a:endParaRP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effectLst/>
                      </a:endParaRP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858504"/>
                  </a:ext>
                </a:extLst>
              </a:tr>
              <a:tr h="50668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FE-2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完全实现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effectLst/>
                      </a:endParaRP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effectLst/>
                      </a:endParaRP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effectLst/>
                      </a:endParaRP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60959"/>
                  </a:ext>
                </a:extLst>
              </a:tr>
              <a:tr h="50668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FE-3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暂不实现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完全实现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effectLst/>
                      </a:endParaRP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effectLst/>
                      </a:endParaRP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962831"/>
                  </a:ext>
                </a:extLst>
              </a:tr>
              <a:tr h="50668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FE-4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暂不实现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完全实现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effectLst/>
                      </a:endParaRP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effectLst/>
                      </a:endParaRP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95077"/>
                  </a:ext>
                </a:extLst>
              </a:tr>
              <a:tr h="50668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FE-5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暂不实现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暂不实现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完全实现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effectLst/>
                      </a:endParaRP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660118"/>
                  </a:ext>
                </a:extLst>
              </a:tr>
              <a:tr h="50668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FE-6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暂不实现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暂不实现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完全实现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effectLst/>
                      </a:endParaRP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99762"/>
                  </a:ext>
                </a:extLst>
              </a:tr>
              <a:tr h="50668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FE-7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暂不实现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暂不实现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暂不实现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完全实现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307767"/>
                  </a:ext>
                </a:extLst>
              </a:tr>
              <a:tr h="50668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FE-8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暂不实现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暂不实现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暂不实现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完全实现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363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08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630555" y="239395"/>
            <a:ext cx="3375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4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软件过程改进计划</a:t>
            </a:r>
          </a:p>
        </p:txBody>
      </p:sp>
      <p:sp>
        <p:nvSpPr>
          <p:cNvPr id="28" name="矩形 27"/>
          <p:cNvSpPr/>
          <p:nvPr/>
        </p:nvSpPr>
        <p:spPr>
          <a:xfrm>
            <a:off x="522741" y="176892"/>
            <a:ext cx="108000" cy="64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D1D52-A554-F542-E177-F227866A618D}"/>
              </a:ext>
            </a:extLst>
          </p:cNvPr>
          <p:cNvSpPr txBox="1"/>
          <p:nvPr/>
        </p:nvSpPr>
        <p:spPr>
          <a:xfrm>
            <a:off x="630555" y="2446361"/>
            <a:ext cx="2495193" cy="2010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1. </a:t>
            </a: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注重问题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2. </a:t>
            </a: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强调知识创新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3. </a:t>
            </a: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鼓励参与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4.</a:t>
            </a: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领导层的统一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5.</a:t>
            </a: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计划不断地改进</a:t>
            </a:r>
            <a:endParaRPr lang="zh-CN" altLang="en-US" sz="1600" b="1" dirty="0"/>
          </a:p>
        </p:txBody>
      </p:sp>
      <p:sp>
        <p:nvSpPr>
          <p:cNvPr id="2" name="文本框 23">
            <a:extLst>
              <a:ext uri="{FF2B5EF4-FFF2-40B4-BE49-F238E27FC236}">
                <a16:creationId xmlns:a16="http://schemas.microsoft.com/office/drawing/2014/main" id="{F7B93B99-761D-22FD-1724-611CCB743158}"/>
              </a:ext>
            </a:extLst>
          </p:cNvPr>
          <p:cNvSpPr txBox="1"/>
          <p:nvPr/>
        </p:nvSpPr>
        <p:spPr>
          <a:xfrm>
            <a:off x="630555" y="1927841"/>
            <a:ext cx="2747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250B9A-76F6-0D1F-1EA9-52575D8330C2}"/>
              </a:ext>
            </a:extLst>
          </p:cNvPr>
          <p:cNvSpPr txBox="1"/>
          <p:nvPr/>
        </p:nvSpPr>
        <p:spPr>
          <a:xfrm>
            <a:off x="3157664" y="2446361"/>
            <a:ext cx="4219882" cy="2380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版本管理工具（</a:t>
            </a: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git,</a:t>
            </a: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700" kern="100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github</a:t>
            </a: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）作为技术条件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目标达到</a:t>
            </a: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CMM</a:t>
            </a: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已定义级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在有一定条件下向</a:t>
            </a: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CMM</a:t>
            </a: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已管理级改进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通过文档进行过程评估，改进路线图</a:t>
            </a:r>
            <a:endParaRPr lang="en-US" altLang="zh-CN" sz="16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前期</a:t>
            </a:r>
            <a:r>
              <a:rPr lang="zh-CN" altLang="en-US" sz="1600" b="1" u="sng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目标驱动</a:t>
            </a:r>
            <a:r>
              <a:rPr lang="zh-CN" altLang="en-US" sz="16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，后期</a:t>
            </a:r>
            <a:r>
              <a:rPr lang="zh-CN" altLang="en-US" sz="1600" b="1" u="sng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缺陷驱动</a:t>
            </a:r>
            <a:endParaRPr lang="en-US" altLang="zh-CN" sz="1700" b="1" u="sng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" name="文本框 23">
            <a:extLst>
              <a:ext uri="{FF2B5EF4-FFF2-40B4-BE49-F238E27FC236}">
                <a16:creationId xmlns:a16="http://schemas.microsoft.com/office/drawing/2014/main" id="{40980740-A67A-DCFF-3BA3-76206674ABC7}"/>
              </a:ext>
            </a:extLst>
          </p:cNvPr>
          <p:cNvSpPr txBox="1"/>
          <p:nvPr/>
        </p:nvSpPr>
        <p:spPr>
          <a:xfrm>
            <a:off x="3157663" y="1927841"/>
            <a:ext cx="2747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软件过程改进框架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E4C4EE-4FCB-1FE5-9EBF-D2244BF0BC6A}"/>
              </a:ext>
            </a:extLst>
          </p:cNvPr>
          <p:cNvSpPr txBox="1"/>
          <p:nvPr/>
        </p:nvSpPr>
        <p:spPr>
          <a:xfrm>
            <a:off x="7654993" y="2424911"/>
            <a:ext cx="4304943" cy="2793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过程改进方案需要上传钉钉公共文件夹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过程改进方案，需要由全体组员过目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重要或有难度的改进要点，要在小组会议中集中培训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对过程修改后出现一些小的问题进行适当调整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" name="文本框 23">
            <a:extLst>
              <a:ext uri="{FF2B5EF4-FFF2-40B4-BE49-F238E27FC236}">
                <a16:creationId xmlns:a16="http://schemas.microsoft.com/office/drawing/2014/main" id="{31FC417E-FB74-55FB-CB37-EB7A0F58E6FE}"/>
              </a:ext>
            </a:extLst>
          </p:cNvPr>
          <p:cNvSpPr txBox="1"/>
          <p:nvPr/>
        </p:nvSpPr>
        <p:spPr>
          <a:xfrm>
            <a:off x="7654993" y="1906391"/>
            <a:ext cx="2454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软件过程改进手段</a:t>
            </a:r>
          </a:p>
        </p:txBody>
      </p:sp>
    </p:spTree>
    <p:extLst>
      <p:ext uri="{BB962C8B-B14F-4D97-AF65-F5344CB8AC3E}">
        <p14:creationId xmlns:p14="http://schemas.microsoft.com/office/powerpoint/2010/main" val="1749330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76750" y="2628900"/>
            <a:ext cx="3529330" cy="48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JavaSpring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477056" y="2030624"/>
            <a:ext cx="17927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30555" y="240030"/>
            <a:ext cx="3093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4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使用技术</a:t>
            </a:r>
          </a:p>
        </p:txBody>
      </p:sp>
      <p:sp>
        <p:nvSpPr>
          <p:cNvPr id="28" name="矩形 27"/>
          <p:cNvSpPr/>
          <p:nvPr/>
        </p:nvSpPr>
        <p:spPr>
          <a:xfrm>
            <a:off x="522741" y="176892"/>
            <a:ext cx="108000" cy="64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65530" y="2628900"/>
            <a:ext cx="3753485" cy="830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Vue</a:t>
            </a: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框架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700" kern="100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ECharts</a:t>
            </a:r>
            <a:endParaRPr lang="zh-CN" altLang="en-US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5655" y="2030428"/>
            <a:ext cx="17927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2" name="矩形 1"/>
          <p:cNvSpPr/>
          <p:nvPr/>
        </p:nvSpPr>
        <p:spPr>
          <a:xfrm>
            <a:off x="7680960" y="2628900"/>
            <a:ext cx="3529330" cy="48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MySQL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680960" y="2030730"/>
            <a:ext cx="2633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数据存储和索引管理</a:t>
            </a:r>
          </a:p>
        </p:txBody>
      </p:sp>
      <p:sp>
        <p:nvSpPr>
          <p:cNvPr id="4" name="矩形 3"/>
          <p:cNvSpPr/>
          <p:nvPr/>
        </p:nvSpPr>
        <p:spPr>
          <a:xfrm>
            <a:off x="7680960" y="4503547"/>
            <a:ext cx="3529330" cy="830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Git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700" kern="100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Github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80960" y="3895217"/>
            <a:ext cx="31616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版本控制和代码管理</a:t>
            </a:r>
          </a:p>
        </p:txBody>
      </p:sp>
      <p:sp>
        <p:nvSpPr>
          <p:cNvPr id="6" name="矩形 5"/>
          <p:cNvSpPr/>
          <p:nvPr/>
        </p:nvSpPr>
        <p:spPr>
          <a:xfrm>
            <a:off x="4476750" y="4503547"/>
            <a:ext cx="3529330" cy="48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IntelliJ IDEA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77056" y="3944006"/>
            <a:ext cx="17927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</a:p>
        </p:txBody>
      </p:sp>
      <p:sp>
        <p:nvSpPr>
          <p:cNvPr id="9" name="矩形 8"/>
          <p:cNvSpPr/>
          <p:nvPr/>
        </p:nvSpPr>
        <p:spPr>
          <a:xfrm>
            <a:off x="1065530" y="4503547"/>
            <a:ext cx="3529330" cy="48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VS Code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65836" y="3895111"/>
            <a:ext cx="17927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代码编辑器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1175385" y="2473960"/>
            <a:ext cx="45783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594860" y="2473960"/>
            <a:ext cx="45783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1175385" y="4334637"/>
            <a:ext cx="1179830" cy="825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4594860" y="4340987"/>
            <a:ext cx="963295" cy="101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7803515" y="2480310"/>
            <a:ext cx="2226310" cy="190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803515" y="4334637"/>
            <a:ext cx="2194560" cy="63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8162" y="1952625"/>
            <a:ext cx="11115675" cy="3095625"/>
          </a:xfrm>
          <a:prstGeom prst="rect">
            <a:avLst/>
          </a:prstGeom>
          <a:noFill/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" name="文本框 5"/>
          <p:cNvSpPr txBox="1"/>
          <p:nvPr/>
        </p:nvSpPr>
        <p:spPr>
          <a:xfrm>
            <a:off x="5199636" y="1004977"/>
            <a:ext cx="1925064" cy="1861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i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05</a:t>
            </a:r>
            <a:endParaRPr lang="zh-CN" altLang="en-US" sz="11500" i="1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1104" y="2321004"/>
            <a:ext cx="97488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alpha val="3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PART FIVE</a:t>
            </a:r>
            <a:endParaRPr lang="zh-CN" altLang="en-US" sz="13800" dirty="0">
              <a:solidFill>
                <a:schemeClr val="tx1">
                  <a:alpha val="3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54821" y="2992605"/>
            <a:ext cx="6082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目标市场及应用</a:t>
            </a:r>
          </a:p>
        </p:txBody>
      </p:sp>
    </p:spTree>
    <p:extLst>
      <p:ext uri="{BB962C8B-B14F-4D97-AF65-F5344CB8AC3E}">
        <p14:creationId xmlns:p14="http://schemas.microsoft.com/office/powerpoint/2010/main" val="811823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630555" y="240030"/>
            <a:ext cx="309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4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目标市场及应用</a:t>
            </a:r>
          </a:p>
        </p:txBody>
      </p:sp>
      <p:sp>
        <p:nvSpPr>
          <p:cNvPr id="28" name="矩形 27"/>
          <p:cNvSpPr/>
          <p:nvPr/>
        </p:nvSpPr>
        <p:spPr>
          <a:xfrm>
            <a:off x="522741" y="176892"/>
            <a:ext cx="108000" cy="64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11">
            <a:extLst>
              <a:ext uri="{FF2B5EF4-FFF2-40B4-BE49-F238E27FC236}">
                <a16:creationId xmlns:a16="http://schemas.microsoft.com/office/drawing/2014/main" id="{0EBA6EBF-0FEF-1406-AF56-0D3A84CD5E2E}"/>
              </a:ext>
            </a:extLst>
          </p:cNvPr>
          <p:cNvSpPr txBox="1"/>
          <p:nvPr/>
        </p:nvSpPr>
        <p:spPr>
          <a:xfrm>
            <a:off x="4033501" y="1123048"/>
            <a:ext cx="1792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主要应用</a:t>
            </a:r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id="{430C6FC4-4ED1-0636-A9D1-492E5243ED61}"/>
              </a:ext>
            </a:extLst>
          </p:cNvPr>
          <p:cNvSpPr txBox="1"/>
          <p:nvPr/>
        </p:nvSpPr>
        <p:spPr>
          <a:xfrm>
            <a:off x="1004240" y="1122852"/>
            <a:ext cx="1792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86BCE1CF-5FC7-86C8-C904-3814C45FBBFF}"/>
              </a:ext>
            </a:extLst>
          </p:cNvPr>
          <p:cNvSpPr txBox="1"/>
          <p:nvPr/>
        </p:nvSpPr>
        <p:spPr>
          <a:xfrm>
            <a:off x="7790145" y="1123154"/>
            <a:ext cx="2633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应用详情</a:t>
            </a:r>
          </a:p>
        </p:txBody>
      </p:sp>
      <p:cxnSp>
        <p:nvCxnSpPr>
          <p:cNvPr id="14" name="直接连接符 20">
            <a:extLst>
              <a:ext uri="{FF2B5EF4-FFF2-40B4-BE49-F238E27FC236}">
                <a16:creationId xmlns:a16="http://schemas.microsoft.com/office/drawing/2014/main" id="{9A55E747-8E17-A194-5B87-7F3BC2B8A2FB}"/>
              </a:ext>
            </a:extLst>
          </p:cNvPr>
          <p:cNvCxnSpPr/>
          <p:nvPr/>
        </p:nvCxnSpPr>
        <p:spPr>
          <a:xfrm>
            <a:off x="1113970" y="1566384"/>
            <a:ext cx="45783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21">
            <a:extLst>
              <a:ext uri="{FF2B5EF4-FFF2-40B4-BE49-F238E27FC236}">
                <a16:creationId xmlns:a16="http://schemas.microsoft.com/office/drawing/2014/main" id="{A6A007D4-321A-D694-F98E-9B5DA5853DC1}"/>
              </a:ext>
            </a:extLst>
          </p:cNvPr>
          <p:cNvCxnSpPr/>
          <p:nvPr/>
        </p:nvCxnSpPr>
        <p:spPr>
          <a:xfrm>
            <a:off x="4151305" y="1566384"/>
            <a:ext cx="45783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29">
            <a:extLst>
              <a:ext uri="{FF2B5EF4-FFF2-40B4-BE49-F238E27FC236}">
                <a16:creationId xmlns:a16="http://schemas.microsoft.com/office/drawing/2014/main" id="{712D763C-79DA-B351-64E8-67A903E1BD45}"/>
              </a:ext>
            </a:extLst>
          </p:cNvPr>
          <p:cNvCxnSpPr>
            <a:cxnSpLocks/>
          </p:cNvCxnSpPr>
          <p:nvPr/>
        </p:nvCxnSpPr>
        <p:spPr>
          <a:xfrm>
            <a:off x="7912700" y="1574639"/>
            <a:ext cx="44655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3">
            <a:extLst>
              <a:ext uri="{FF2B5EF4-FFF2-40B4-BE49-F238E27FC236}">
                <a16:creationId xmlns:a16="http://schemas.microsoft.com/office/drawing/2014/main" id="{9026CDC0-D32F-288A-90E1-B169D162C6C4}"/>
              </a:ext>
            </a:extLst>
          </p:cNvPr>
          <p:cNvSpPr txBox="1"/>
          <p:nvPr/>
        </p:nvSpPr>
        <p:spPr>
          <a:xfrm>
            <a:off x="624458" y="2051241"/>
            <a:ext cx="1894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渔业从业者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渔业投资者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D02D34-30A2-F612-4808-278BDCF5CB24}"/>
              </a:ext>
            </a:extLst>
          </p:cNvPr>
          <p:cNvSpPr txBox="1"/>
          <p:nvPr/>
        </p:nvSpPr>
        <p:spPr>
          <a:xfrm>
            <a:off x="624458" y="3725289"/>
            <a:ext cx="189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政府</a:t>
            </a:r>
          </a:p>
        </p:txBody>
      </p:sp>
      <p:sp>
        <p:nvSpPr>
          <p:cNvPr id="27" name="文本框 23">
            <a:extLst>
              <a:ext uri="{FF2B5EF4-FFF2-40B4-BE49-F238E27FC236}">
                <a16:creationId xmlns:a16="http://schemas.microsoft.com/office/drawing/2014/main" id="{A994A90C-CDE7-5B9C-5CC1-0E1DBFDDB96B}"/>
              </a:ext>
            </a:extLst>
          </p:cNvPr>
          <p:cNvSpPr txBox="1"/>
          <p:nvPr/>
        </p:nvSpPr>
        <p:spPr>
          <a:xfrm>
            <a:off x="624458" y="5152977"/>
            <a:ext cx="189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渔业研究者</a:t>
            </a:r>
          </a:p>
        </p:txBody>
      </p:sp>
      <p:sp>
        <p:nvSpPr>
          <p:cNvPr id="32" name="文本框 23">
            <a:extLst>
              <a:ext uri="{FF2B5EF4-FFF2-40B4-BE49-F238E27FC236}">
                <a16:creationId xmlns:a16="http://schemas.microsoft.com/office/drawing/2014/main" id="{7E6AE1AF-395C-17CC-7969-399E8068D093}"/>
              </a:ext>
            </a:extLst>
          </p:cNvPr>
          <p:cNvSpPr txBox="1"/>
          <p:nvPr/>
        </p:nvSpPr>
        <p:spPr>
          <a:xfrm>
            <a:off x="3392052" y="2205129"/>
            <a:ext cx="243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渔业辅助分析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23">
            <a:extLst>
              <a:ext uri="{FF2B5EF4-FFF2-40B4-BE49-F238E27FC236}">
                <a16:creationId xmlns:a16="http://schemas.microsoft.com/office/drawing/2014/main" id="{8649EFAD-2166-519B-747E-7154461395A5}"/>
              </a:ext>
            </a:extLst>
          </p:cNvPr>
          <p:cNvSpPr txBox="1"/>
          <p:nvPr/>
        </p:nvSpPr>
        <p:spPr>
          <a:xfrm>
            <a:off x="3661793" y="3647008"/>
            <a:ext cx="1894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政府监管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产业规划</a:t>
            </a:r>
          </a:p>
        </p:txBody>
      </p:sp>
      <p:sp>
        <p:nvSpPr>
          <p:cNvPr id="34" name="文本框 23">
            <a:extLst>
              <a:ext uri="{FF2B5EF4-FFF2-40B4-BE49-F238E27FC236}">
                <a16:creationId xmlns:a16="http://schemas.microsoft.com/office/drawing/2014/main" id="{F24C9AEC-C474-A8CC-6B86-7FBB9AC10E36}"/>
              </a:ext>
            </a:extLst>
          </p:cNvPr>
          <p:cNvSpPr txBox="1"/>
          <p:nvPr/>
        </p:nvSpPr>
        <p:spPr>
          <a:xfrm>
            <a:off x="3661793" y="5152977"/>
            <a:ext cx="189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渔业知识服务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16">
            <a:extLst>
              <a:ext uri="{FF2B5EF4-FFF2-40B4-BE49-F238E27FC236}">
                <a16:creationId xmlns:a16="http://schemas.microsoft.com/office/drawing/2014/main" id="{8793F0CB-5B89-83B1-BDF3-FBD93DA18C1A}"/>
              </a:ext>
            </a:extLst>
          </p:cNvPr>
          <p:cNvSpPr/>
          <p:nvPr/>
        </p:nvSpPr>
        <p:spPr>
          <a:xfrm>
            <a:off x="6865829" y="1721894"/>
            <a:ext cx="3753485" cy="1223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获得渔业资源分布、市场信息、优惠政策等信息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为从业者、投资者提供智力支持</a:t>
            </a:r>
          </a:p>
        </p:txBody>
      </p:sp>
      <p:sp>
        <p:nvSpPr>
          <p:cNvPr id="42" name="矩形 16">
            <a:extLst>
              <a:ext uri="{FF2B5EF4-FFF2-40B4-BE49-F238E27FC236}">
                <a16:creationId xmlns:a16="http://schemas.microsoft.com/office/drawing/2014/main" id="{CCB674B8-18A4-3E54-D0AD-AC067A518CA8}"/>
              </a:ext>
            </a:extLst>
          </p:cNvPr>
          <p:cNvSpPr/>
          <p:nvPr/>
        </p:nvSpPr>
        <p:spPr>
          <a:xfrm>
            <a:off x="6865829" y="3431596"/>
            <a:ext cx="3753485" cy="830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基于数据支持的渔业监管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为产业分析、规划、决策提供治道</a:t>
            </a:r>
          </a:p>
        </p:txBody>
      </p:sp>
      <p:sp>
        <p:nvSpPr>
          <p:cNvPr id="43" name="矩形 16">
            <a:extLst>
              <a:ext uri="{FF2B5EF4-FFF2-40B4-BE49-F238E27FC236}">
                <a16:creationId xmlns:a16="http://schemas.microsoft.com/office/drawing/2014/main" id="{26B4A3D9-51A0-3769-ED84-844A4E02BC32}"/>
              </a:ext>
            </a:extLst>
          </p:cNvPr>
          <p:cNvSpPr/>
          <p:nvPr/>
        </p:nvSpPr>
        <p:spPr>
          <a:xfrm>
            <a:off x="6865828" y="4937565"/>
            <a:ext cx="3753485" cy="830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获取渔业数据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研究数据可视化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7DFA51-A2C1-EE9F-E6C3-003B020D09BD}"/>
              </a:ext>
            </a:extLst>
          </p:cNvPr>
          <p:cNvCxnSpPr>
            <a:stCxn id="23" idx="3"/>
            <a:endCxn id="32" idx="1"/>
          </p:cNvCxnSpPr>
          <p:nvPr/>
        </p:nvCxnSpPr>
        <p:spPr>
          <a:xfrm>
            <a:off x="2519149" y="2405184"/>
            <a:ext cx="872903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7D19AD9-8138-CE63-07D1-81715DDDFD08}"/>
              </a:ext>
            </a:extLst>
          </p:cNvPr>
          <p:cNvCxnSpPr/>
          <p:nvPr/>
        </p:nvCxnSpPr>
        <p:spPr>
          <a:xfrm>
            <a:off x="2519149" y="3992152"/>
            <a:ext cx="872903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5BE0A3F-5B91-37C8-B52F-70578438D312}"/>
              </a:ext>
            </a:extLst>
          </p:cNvPr>
          <p:cNvCxnSpPr/>
          <p:nvPr/>
        </p:nvCxnSpPr>
        <p:spPr>
          <a:xfrm>
            <a:off x="2519149" y="5382915"/>
            <a:ext cx="872903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8BC8C6-DCCC-9E60-AA2C-FFE7A54C7E90}"/>
              </a:ext>
            </a:extLst>
          </p:cNvPr>
          <p:cNvSpPr/>
          <p:nvPr/>
        </p:nvSpPr>
        <p:spPr>
          <a:xfrm>
            <a:off x="624458" y="1721894"/>
            <a:ext cx="10341518" cy="1410817"/>
          </a:xfrm>
          <a:prstGeom prst="roundRect">
            <a:avLst>
              <a:gd name="adj" fmla="val 1183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71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8162" y="1952625"/>
            <a:ext cx="11115675" cy="3095625"/>
          </a:xfrm>
          <a:prstGeom prst="rect">
            <a:avLst/>
          </a:prstGeom>
          <a:noFill/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" name="文本框 5"/>
          <p:cNvSpPr txBox="1"/>
          <p:nvPr/>
        </p:nvSpPr>
        <p:spPr>
          <a:xfrm>
            <a:off x="5199636" y="1004977"/>
            <a:ext cx="1925064" cy="1861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i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06</a:t>
            </a:r>
            <a:endParaRPr lang="zh-CN" altLang="en-US" sz="11500" i="1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1104" y="2321004"/>
            <a:ext cx="97488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alpha val="3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PART SIX</a:t>
            </a:r>
            <a:endParaRPr lang="zh-CN" altLang="en-US" sz="13800" dirty="0">
              <a:solidFill>
                <a:schemeClr val="tx1">
                  <a:alpha val="3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8308" y="2992605"/>
            <a:ext cx="4715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投资估算</a:t>
            </a:r>
          </a:p>
        </p:txBody>
      </p:sp>
    </p:spTree>
    <p:extLst>
      <p:ext uri="{BB962C8B-B14F-4D97-AF65-F5344CB8AC3E}">
        <p14:creationId xmlns:p14="http://schemas.microsoft.com/office/powerpoint/2010/main" val="1015407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630555" y="239395"/>
            <a:ext cx="337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4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成本估算</a:t>
            </a:r>
          </a:p>
        </p:txBody>
      </p:sp>
      <p:sp>
        <p:nvSpPr>
          <p:cNvPr id="28" name="矩形 27"/>
          <p:cNvSpPr/>
          <p:nvPr/>
        </p:nvSpPr>
        <p:spPr>
          <a:xfrm>
            <a:off x="522741" y="176892"/>
            <a:ext cx="108000" cy="64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576551-BF9B-3D3D-81C3-DAB2C263F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" y="1484647"/>
            <a:ext cx="3715480" cy="21204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6F34D4-DFE7-2B4A-E52D-9A54B5382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6" y="3756547"/>
            <a:ext cx="3715480" cy="22332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3D7D16B-3137-CFA8-ED45-3020EB4B3CB8}"/>
              </a:ext>
            </a:extLst>
          </p:cNvPr>
          <p:cNvSpPr txBox="1"/>
          <p:nvPr/>
        </p:nvSpPr>
        <p:spPr>
          <a:xfrm>
            <a:off x="576741" y="6181976"/>
            <a:ext cx="519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Total effort : 20*2+11*3+25*6=223 staff-days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7">
            <a:extLst>
              <a:ext uri="{FF2B5EF4-FFF2-40B4-BE49-F238E27FC236}">
                <a16:creationId xmlns:a16="http://schemas.microsoft.com/office/drawing/2014/main" id="{27CEBD4D-F08D-25DB-9892-3CF24EB40908}"/>
              </a:ext>
            </a:extLst>
          </p:cNvPr>
          <p:cNvSpPr txBox="1"/>
          <p:nvPr/>
        </p:nvSpPr>
        <p:spPr>
          <a:xfrm>
            <a:off x="630554" y="976341"/>
            <a:ext cx="233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人力成本</a:t>
            </a:r>
          </a:p>
        </p:txBody>
      </p:sp>
      <p:sp>
        <p:nvSpPr>
          <p:cNvPr id="7" name="文本框 17">
            <a:extLst>
              <a:ext uri="{FF2B5EF4-FFF2-40B4-BE49-F238E27FC236}">
                <a16:creationId xmlns:a16="http://schemas.microsoft.com/office/drawing/2014/main" id="{F5F1DF53-223B-AE05-7091-41FDBED50738}"/>
              </a:ext>
            </a:extLst>
          </p:cNvPr>
          <p:cNvSpPr txBox="1"/>
          <p:nvPr/>
        </p:nvSpPr>
        <p:spPr>
          <a:xfrm>
            <a:off x="6378536" y="976341"/>
            <a:ext cx="233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其他成本</a:t>
            </a:r>
          </a:p>
        </p:txBody>
      </p:sp>
      <p:sp>
        <p:nvSpPr>
          <p:cNvPr id="8" name="矩形 16">
            <a:extLst>
              <a:ext uri="{FF2B5EF4-FFF2-40B4-BE49-F238E27FC236}">
                <a16:creationId xmlns:a16="http://schemas.microsoft.com/office/drawing/2014/main" id="{FF911B1A-F6DC-74BF-328C-F286F1C1B63A}"/>
              </a:ext>
            </a:extLst>
          </p:cNvPr>
          <p:cNvSpPr/>
          <p:nvPr/>
        </p:nvSpPr>
        <p:spPr>
          <a:xfrm>
            <a:off x="6378536" y="1484647"/>
            <a:ext cx="4655679" cy="4683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44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学习成本</a:t>
            </a:r>
          </a:p>
          <a:p>
            <a:pPr marL="742950" lvl="1" indent="-285750">
              <a:lnSpc>
                <a:spcPts val="2440"/>
              </a:lnSpc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注重基于大家已经掌握的技术进行分工，降低学习成本</a:t>
            </a:r>
          </a:p>
          <a:p>
            <a:pPr marL="742950" lvl="1" indent="-285750">
              <a:lnSpc>
                <a:spcPts val="2440"/>
              </a:lnSpc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每人掌握至少一项技术</a:t>
            </a:r>
          </a:p>
          <a:p>
            <a:pPr>
              <a:lnSpc>
                <a:spcPts val="2440"/>
              </a:lnSpc>
              <a:spcAft>
                <a:spcPts val="0"/>
              </a:spcAft>
            </a:pP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ts val="244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服务器租赁成本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440"/>
              </a:lnSpc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阿里云服务器约</a:t>
            </a: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160</a:t>
            </a: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元</a:t>
            </a: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/3</a:t>
            </a: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月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ts val="244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ts val="244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运维成本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ts val="244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ts val="244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数据成本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440"/>
              </a:lnSpc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可从中国工程科技知识中心获得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ts val="244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ts val="2440"/>
              </a:lnSpc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开发工具成本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440"/>
              </a:lnSpc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已拥有，暂无成本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071581D-7564-8C28-8A05-71260A299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27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8480" y="962024"/>
            <a:ext cx="11115675" cy="5419725"/>
          </a:xfrm>
          <a:prstGeom prst="rect">
            <a:avLst/>
          </a:prstGeom>
          <a:noFill/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文本框 3"/>
          <p:cNvSpPr txBox="1"/>
          <p:nvPr/>
        </p:nvSpPr>
        <p:spPr>
          <a:xfrm>
            <a:off x="5462905" y="675501"/>
            <a:ext cx="121920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00955" y="1207532"/>
            <a:ext cx="194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CONTENTS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32E906-43FE-49E1-E21C-CCCC81ACB32D}"/>
              </a:ext>
            </a:extLst>
          </p:cNvPr>
          <p:cNvGrpSpPr/>
          <p:nvPr/>
        </p:nvGrpSpPr>
        <p:grpSpPr>
          <a:xfrm>
            <a:off x="1431782" y="2350879"/>
            <a:ext cx="2168525" cy="1285875"/>
            <a:chOff x="1560318" y="2353386"/>
            <a:chExt cx="2168525" cy="1285875"/>
          </a:xfrm>
        </p:grpSpPr>
        <p:sp>
          <p:nvSpPr>
            <p:cNvPr id="3" name="矩形 2"/>
            <p:cNvSpPr/>
            <p:nvPr/>
          </p:nvSpPr>
          <p:spPr>
            <a:xfrm>
              <a:off x="1560318" y="2353386"/>
              <a:ext cx="1333500" cy="1285875"/>
            </a:xfrm>
            <a:prstGeom prst="rect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7" name="文本框 6"/>
            <p:cNvSpPr txBox="1"/>
            <p:nvPr/>
          </p:nvSpPr>
          <p:spPr>
            <a:xfrm>
              <a:off x="1936117" y="2550256"/>
              <a:ext cx="1792726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rPr>
                <a:t>PART 01</a:t>
              </a:r>
            </a:p>
          </p:txBody>
        </p:sp>
        <p:sp useBgFill="1">
          <p:nvSpPr>
            <p:cNvPr id="9" name="文本框 8"/>
            <p:cNvSpPr txBox="1"/>
            <p:nvPr/>
          </p:nvSpPr>
          <p:spPr>
            <a:xfrm>
              <a:off x="1936117" y="3071891"/>
              <a:ext cx="1792726" cy="42989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项目概述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CEDBA9-B5F3-4D00-E537-D2A98B1A79C5}"/>
              </a:ext>
            </a:extLst>
          </p:cNvPr>
          <p:cNvGrpSpPr/>
          <p:nvPr/>
        </p:nvGrpSpPr>
        <p:grpSpPr>
          <a:xfrm>
            <a:off x="8538529" y="2313295"/>
            <a:ext cx="2632163" cy="1325806"/>
            <a:chOff x="8463694" y="2353227"/>
            <a:chExt cx="2632163" cy="1285875"/>
          </a:xfrm>
        </p:grpSpPr>
        <p:sp useBgFill="1">
          <p:nvSpPr>
            <p:cNvPr id="15" name="矩形 14"/>
            <p:cNvSpPr/>
            <p:nvPr/>
          </p:nvSpPr>
          <p:spPr>
            <a:xfrm>
              <a:off x="8463694" y="2353227"/>
              <a:ext cx="1333500" cy="1285875"/>
            </a:xfrm>
            <a:prstGeom prst="rect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2" name="文本框 11"/>
            <p:cNvSpPr txBox="1"/>
            <p:nvPr/>
          </p:nvSpPr>
          <p:spPr>
            <a:xfrm>
              <a:off x="8830981" y="2550097"/>
              <a:ext cx="1792726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 b="1"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defRPr>
              </a:lvl1pPr>
            </a:lstStyle>
            <a:p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PART 03</a:t>
              </a:r>
            </a:p>
          </p:txBody>
        </p:sp>
        <p:sp useBgFill="1">
          <p:nvSpPr>
            <p:cNvPr id="13" name="文本框 12"/>
            <p:cNvSpPr txBox="1"/>
            <p:nvPr/>
          </p:nvSpPr>
          <p:spPr>
            <a:xfrm>
              <a:off x="8830980" y="3071937"/>
              <a:ext cx="2264877" cy="41790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项目目标与内容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D4FFD4-8E17-4FB4-BFCE-003EBAE4F141}"/>
              </a:ext>
            </a:extLst>
          </p:cNvPr>
          <p:cNvGrpSpPr/>
          <p:nvPr/>
        </p:nvGrpSpPr>
        <p:grpSpPr>
          <a:xfrm>
            <a:off x="4868927" y="2353226"/>
            <a:ext cx="3183252" cy="1285875"/>
            <a:chOff x="4994635" y="2353227"/>
            <a:chExt cx="3183252" cy="1285875"/>
          </a:xfrm>
        </p:grpSpPr>
        <p:sp useBgFill="1">
          <p:nvSpPr>
            <p:cNvPr id="14" name="矩形 13"/>
            <p:cNvSpPr/>
            <p:nvPr/>
          </p:nvSpPr>
          <p:spPr>
            <a:xfrm>
              <a:off x="4994635" y="2353227"/>
              <a:ext cx="1333500" cy="1285875"/>
            </a:xfrm>
            <a:prstGeom prst="rect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0" name="文本框 9"/>
            <p:cNvSpPr txBox="1"/>
            <p:nvPr/>
          </p:nvSpPr>
          <p:spPr>
            <a:xfrm>
              <a:off x="5342872" y="2521046"/>
              <a:ext cx="1792726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 b="1"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defRPr>
              </a:lvl1pPr>
            </a:lstStyle>
            <a:p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PART 02</a:t>
              </a:r>
            </a:p>
          </p:txBody>
        </p:sp>
        <p:sp useBgFill="1">
          <p:nvSpPr>
            <p:cNvPr id="11" name="文本框 10"/>
            <p:cNvSpPr txBox="1"/>
            <p:nvPr/>
          </p:nvSpPr>
          <p:spPr>
            <a:xfrm>
              <a:off x="5342615" y="3042522"/>
              <a:ext cx="2835272" cy="43088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市场现状与前景分析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1951D00-4DB4-D46E-F846-5E373F66F1D0}"/>
              </a:ext>
            </a:extLst>
          </p:cNvPr>
          <p:cNvGrpSpPr/>
          <p:nvPr/>
        </p:nvGrpSpPr>
        <p:grpSpPr>
          <a:xfrm>
            <a:off x="1431782" y="4316897"/>
            <a:ext cx="2168525" cy="1285875"/>
            <a:chOff x="1560318" y="2353386"/>
            <a:chExt cx="2168525" cy="1285875"/>
          </a:xfrm>
        </p:grpSpPr>
        <p:sp>
          <p:nvSpPr>
            <p:cNvPr id="21" name="矩形 2">
              <a:extLst>
                <a:ext uri="{FF2B5EF4-FFF2-40B4-BE49-F238E27FC236}">
                  <a16:creationId xmlns:a16="http://schemas.microsoft.com/office/drawing/2014/main" id="{1BAE3962-36C8-80F3-442B-9D1FF0D19C4A}"/>
                </a:ext>
              </a:extLst>
            </p:cNvPr>
            <p:cNvSpPr/>
            <p:nvPr/>
          </p:nvSpPr>
          <p:spPr>
            <a:xfrm>
              <a:off x="1560318" y="2353386"/>
              <a:ext cx="1333500" cy="1285875"/>
            </a:xfrm>
            <a:prstGeom prst="rect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" name="文本框 6">
              <a:extLst>
                <a:ext uri="{FF2B5EF4-FFF2-40B4-BE49-F238E27FC236}">
                  <a16:creationId xmlns:a16="http://schemas.microsoft.com/office/drawing/2014/main" id="{462C03C8-708B-EDFE-DF2A-EDBF6FBAC759}"/>
                </a:ext>
              </a:extLst>
            </p:cNvPr>
            <p:cNvSpPr txBox="1"/>
            <p:nvPr/>
          </p:nvSpPr>
          <p:spPr>
            <a:xfrm>
              <a:off x="1936117" y="2550256"/>
              <a:ext cx="1792726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rPr>
                <a:t>PART 04</a:t>
              </a:r>
            </a:p>
          </p:txBody>
        </p:sp>
        <p:sp useBgFill="1">
          <p:nvSpPr>
            <p:cNvPr id="23" name="文本框 8">
              <a:extLst>
                <a:ext uri="{FF2B5EF4-FFF2-40B4-BE49-F238E27FC236}">
                  <a16:creationId xmlns:a16="http://schemas.microsoft.com/office/drawing/2014/main" id="{14694254-1CEA-C8E1-7CF9-6C81B51B3678}"/>
                </a:ext>
              </a:extLst>
            </p:cNvPr>
            <p:cNvSpPr txBox="1"/>
            <p:nvPr/>
          </p:nvSpPr>
          <p:spPr>
            <a:xfrm>
              <a:off x="1936117" y="3071891"/>
              <a:ext cx="1792726" cy="43088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项目计划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AA3FDBD-23DF-BDAC-301C-C6CDE5546EB8}"/>
              </a:ext>
            </a:extLst>
          </p:cNvPr>
          <p:cNvGrpSpPr/>
          <p:nvPr/>
        </p:nvGrpSpPr>
        <p:grpSpPr>
          <a:xfrm>
            <a:off x="8538529" y="4279313"/>
            <a:ext cx="2160013" cy="1325806"/>
            <a:chOff x="8463694" y="2353227"/>
            <a:chExt cx="2160013" cy="1285875"/>
          </a:xfrm>
        </p:grpSpPr>
        <p:sp useBgFill="1">
          <p:nvSpPr>
            <p:cNvPr id="25" name="矩形 14">
              <a:extLst>
                <a:ext uri="{FF2B5EF4-FFF2-40B4-BE49-F238E27FC236}">
                  <a16:creationId xmlns:a16="http://schemas.microsoft.com/office/drawing/2014/main" id="{3E66421E-7DEB-E6DE-6051-18048C5D1329}"/>
                </a:ext>
              </a:extLst>
            </p:cNvPr>
            <p:cNvSpPr/>
            <p:nvPr/>
          </p:nvSpPr>
          <p:spPr>
            <a:xfrm>
              <a:off x="8463694" y="2353227"/>
              <a:ext cx="1333500" cy="1285875"/>
            </a:xfrm>
            <a:prstGeom prst="rect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6" name="文本框 11">
              <a:extLst>
                <a:ext uri="{FF2B5EF4-FFF2-40B4-BE49-F238E27FC236}">
                  <a16:creationId xmlns:a16="http://schemas.microsoft.com/office/drawing/2014/main" id="{3AB00971-6618-3ABF-E99A-58EDFA65E2F4}"/>
                </a:ext>
              </a:extLst>
            </p:cNvPr>
            <p:cNvSpPr txBox="1"/>
            <p:nvPr/>
          </p:nvSpPr>
          <p:spPr>
            <a:xfrm>
              <a:off x="8830981" y="2550097"/>
              <a:ext cx="1792726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 b="1"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defRPr>
              </a:lvl1pPr>
            </a:lstStyle>
            <a:p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PART 06</a:t>
              </a:r>
            </a:p>
          </p:txBody>
        </p:sp>
        <p:sp useBgFill="1">
          <p:nvSpPr>
            <p:cNvPr id="27" name="文本框 12">
              <a:extLst>
                <a:ext uri="{FF2B5EF4-FFF2-40B4-BE49-F238E27FC236}">
                  <a16:creationId xmlns:a16="http://schemas.microsoft.com/office/drawing/2014/main" id="{9062E98B-9B00-ABCB-0566-4D0471B53C69}"/>
                </a:ext>
              </a:extLst>
            </p:cNvPr>
            <p:cNvSpPr txBox="1"/>
            <p:nvPr/>
          </p:nvSpPr>
          <p:spPr>
            <a:xfrm>
              <a:off x="8830981" y="3071937"/>
              <a:ext cx="1792726" cy="41790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投资估算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B7D470-82B3-BCDC-75F9-2C204EB9D84C}"/>
              </a:ext>
            </a:extLst>
          </p:cNvPr>
          <p:cNvGrpSpPr/>
          <p:nvPr/>
        </p:nvGrpSpPr>
        <p:grpSpPr>
          <a:xfrm>
            <a:off x="4868927" y="4319244"/>
            <a:ext cx="2713990" cy="1285875"/>
            <a:chOff x="4994635" y="2353227"/>
            <a:chExt cx="2713990" cy="1285875"/>
          </a:xfrm>
        </p:grpSpPr>
        <p:sp useBgFill="1">
          <p:nvSpPr>
            <p:cNvPr id="29" name="矩形 13">
              <a:extLst>
                <a:ext uri="{FF2B5EF4-FFF2-40B4-BE49-F238E27FC236}">
                  <a16:creationId xmlns:a16="http://schemas.microsoft.com/office/drawing/2014/main" id="{C3AC7390-A59F-FC99-F707-D8261BC070E7}"/>
                </a:ext>
              </a:extLst>
            </p:cNvPr>
            <p:cNvSpPr/>
            <p:nvPr/>
          </p:nvSpPr>
          <p:spPr>
            <a:xfrm>
              <a:off x="4994635" y="2353227"/>
              <a:ext cx="1333500" cy="1285875"/>
            </a:xfrm>
            <a:prstGeom prst="rect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30" name="文本框 9">
              <a:extLst>
                <a:ext uri="{FF2B5EF4-FFF2-40B4-BE49-F238E27FC236}">
                  <a16:creationId xmlns:a16="http://schemas.microsoft.com/office/drawing/2014/main" id="{F9827A34-3993-FBC6-9234-AB1072DA096B}"/>
                </a:ext>
              </a:extLst>
            </p:cNvPr>
            <p:cNvSpPr txBox="1"/>
            <p:nvPr/>
          </p:nvSpPr>
          <p:spPr>
            <a:xfrm>
              <a:off x="5342872" y="2521046"/>
              <a:ext cx="1792726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 b="1"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defRPr>
              </a:lvl1pPr>
            </a:lstStyle>
            <a:p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PART 05</a:t>
              </a:r>
            </a:p>
          </p:txBody>
        </p:sp>
        <p:sp useBgFill="1">
          <p:nvSpPr>
            <p:cNvPr id="31" name="文本框 10">
              <a:extLst>
                <a:ext uri="{FF2B5EF4-FFF2-40B4-BE49-F238E27FC236}">
                  <a16:creationId xmlns:a16="http://schemas.microsoft.com/office/drawing/2014/main" id="{3A915D57-57F8-1C02-C9EE-BDA1661D4354}"/>
                </a:ext>
              </a:extLst>
            </p:cNvPr>
            <p:cNvSpPr txBox="1"/>
            <p:nvPr/>
          </p:nvSpPr>
          <p:spPr>
            <a:xfrm>
              <a:off x="5342615" y="3042522"/>
              <a:ext cx="2366010" cy="43088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目标市场及应用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630555" y="239395"/>
            <a:ext cx="337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4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成本管理策略</a:t>
            </a:r>
          </a:p>
        </p:txBody>
      </p:sp>
      <p:sp>
        <p:nvSpPr>
          <p:cNvPr id="28" name="矩形 27"/>
          <p:cNvSpPr/>
          <p:nvPr/>
        </p:nvSpPr>
        <p:spPr>
          <a:xfrm>
            <a:off x="522741" y="176892"/>
            <a:ext cx="108000" cy="64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6">
            <a:extLst>
              <a:ext uri="{FF2B5EF4-FFF2-40B4-BE49-F238E27FC236}">
                <a16:creationId xmlns:a16="http://schemas.microsoft.com/office/drawing/2014/main" id="{E98A4C5B-0B3B-814A-B885-51F77A7CAC3F}"/>
              </a:ext>
            </a:extLst>
          </p:cNvPr>
          <p:cNvSpPr/>
          <p:nvPr/>
        </p:nvSpPr>
        <p:spPr>
          <a:xfrm>
            <a:off x="630555" y="2446813"/>
            <a:ext cx="1072210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44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应尽量按照预估成本进行支出</a:t>
            </a:r>
            <a:endParaRPr lang="en-US" altLang="zh-CN" sz="2000" kern="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ts val="244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kern="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ts val="244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支出应由组内同学超过半数以上投票通过才能支付</a:t>
            </a:r>
            <a:endParaRPr lang="en-US" altLang="zh-CN" sz="2000" kern="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ts val="244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kern="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ts val="244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任何付款应留存发票，付款发票统一上传至钉钉群内</a:t>
            </a:r>
          </a:p>
        </p:txBody>
      </p:sp>
    </p:spTree>
    <p:extLst>
      <p:ext uri="{BB962C8B-B14F-4D97-AF65-F5344CB8AC3E}">
        <p14:creationId xmlns:p14="http://schemas.microsoft.com/office/powerpoint/2010/main" val="552939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/>
          <p:cNvSpPr/>
          <p:nvPr/>
        </p:nvSpPr>
        <p:spPr>
          <a:xfrm>
            <a:off x="1076325" y="2272461"/>
            <a:ext cx="10020300" cy="2457450"/>
          </a:xfrm>
          <a:prstGeom prst="rect">
            <a:avLst/>
          </a:prstGeom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文本框 3"/>
          <p:cNvSpPr txBox="1"/>
          <p:nvPr/>
        </p:nvSpPr>
        <p:spPr>
          <a:xfrm>
            <a:off x="4208831" y="1982623"/>
            <a:ext cx="3776663" cy="7683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spc="14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  <p:sp>
        <p:nvSpPr>
          <p:cNvPr id="5" name="矩形 4"/>
          <p:cNvSpPr/>
          <p:nvPr/>
        </p:nvSpPr>
        <p:spPr>
          <a:xfrm>
            <a:off x="5262562" y="3429000"/>
            <a:ext cx="1666875" cy="4571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0106" y="2726601"/>
            <a:ext cx="53917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THANK YOU FOR WATCHING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17470" y="3680460"/>
            <a:ext cx="6629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组长：裴宇航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组员：高世山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沈轩喆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沈韵沨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吴樊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应凌凯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45806" y="4107526"/>
            <a:ext cx="190292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8162" y="1952625"/>
            <a:ext cx="11115675" cy="3095625"/>
          </a:xfrm>
          <a:prstGeom prst="rect">
            <a:avLst/>
          </a:prstGeom>
          <a:noFill/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" name="文本框 5"/>
          <p:cNvSpPr txBox="1"/>
          <p:nvPr/>
        </p:nvSpPr>
        <p:spPr>
          <a:xfrm>
            <a:off x="5199636" y="1004977"/>
            <a:ext cx="1925064" cy="18620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i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01</a:t>
            </a:r>
            <a:endParaRPr lang="zh-CN" altLang="en-US" sz="11500" i="1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14500" y="2321004"/>
            <a:ext cx="85725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alpha val="3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PART ONE</a:t>
            </a:r>
            <a:endParaRPr lang="zh-CN" altLang="en-US" sz="13800" dirty="0">
              <a:solidFill>
                <a:schemeClr val="tx1">
                  <a:alpha val="3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8308" y="2992605"/>
            <a:ext cx="471538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" y="2334448"/>
            <a:ext cx="10631605" cy="2554644"/>
            <a:chOff x="0" y="1970127"/>
            <a:chExt cx="11055466" cy="310515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0" y="1970127"/>
              <a:ext cx="9506066" cy="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467022" y="5064839"/>
              <a:ext cx="9039080" cy="5715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  <a:headEnd type="stealt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弧形 3"/>
            <p:cNvSpPr/>
            <p:nvPr/>
          </p:nvSpPr>
          <p:spPr>
            <a:xfrm>
              <a:off x="7950316" y="1970127"/>
              <a:ext cx="3105150" cy="3105150"/>
            </a:xfrm>
            <a:prstGeom prst="arc">
              <a:avLst>
                <a:gd name="adj1" fmla="val 16200000"/>
                <a:gd name="adj2" fmla="val 5400000"/>
              </a:avLst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1226820" y="4182973"/>
            <a:ext cx="2358390" cy="13646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226820" y="1652458"/>
            <a:ext cx="2358390" cy="13646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91940" y="4182973"/>
            <a:ext cx="2358390" cy="13646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200900" y="4230598"/>
            <a:ext cx="2358390" cy="13646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654549" y="4360935"/>
            <a:ext cx="135382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i="1" dirty="0">
                <a:solidFill>
                  <a:schemeClr val="bg1">
                    <a:lumMod val="95000"/>
                    <a:alpha val="1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06</a:t>
            </a:r>
            <a:endParaRPr lang="zh-CN" altLang="en-US" sz="6000" b="1" i="1" dirty="0">
              <a:solidFill>
                <a:schemeClr val="bg1">
                  <a:lumMod val="95000"/>
                  <a:alpha val="1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728875" y="4360935"/>
            <a:ext cx="135382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i="1" dirty="0">
                <a:solidFill>
                  <a:schemeClr val="bg1">
                    <a:lumMod val="95000"/>
                    <a:alpha val="1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05</a:t>
            </a:r>
            <a:endParaRPr lang="zh-CN" altLang="en-US" sz="6000" b="1" i="1" dirty="0">
              <a:solidFill>
                <a:schemeClr val="bg1">
                  <a:lumMod val="95000"/>
                  <a:alpha val="1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81850" y="1652458"/>
            <a:ext cx="2358390" cy="13646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7803201" y="4360935"/>
            <a:ext cx="135382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i="1" dirty="0">
                <a:solidFill>
                  <a:schemeClr val="bg1">
                    <a:lumMod val="95000"/>
                    <a:alpha val="1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04</a:t>
            </a:r>
            <a:endParaRPr lang="zh-CN" altLang="en-US" sz="6000" b="1" i="1" dirty="0">
              <a:solidFill>
                <a:schemeClr val="bg1">
                  <a:lumMod val="95000"/>
                  <a:alpha val="1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39850" y="4327118"/>
            <a:ext cx="21101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Web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应用的灵活性与多样的数据可视化功能更契合行业发展需要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348855" y="1919793"/>
            <a:ext cx="20878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推进产业数字化转型成为推动发展、打造优势的主动选择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200525" y="4343032"/>
            <a:ext cx="21196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渔业具有区域性和季节性，</a:t>
            </a:r>
            <a:r>
              <a:rPr lang="zh-CN" altLang="en-US" sz="1600" b="1" u="sng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旧式信息检索平台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无法满足发展需求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336790" y="4469358"/>
            <a:ext cx="20281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信息</a:t>
            </a:r>
            <a:r>
              <a:rPr lang="zh-CN" altLang="en-US" sz="1600" b="1" u="sng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平台可以对数据信息做出清晰呈现与直观对比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353185" y="1827083"/>
            <a:ext cx="21501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数字技术的发展和应用，数据成为新的生产资料和关键生产要素</a:t>
            </a:r>
          </a:p>
        </p:txBody>
      </p:sp>
      <p:sp>
        <p:nvSpPr>
          <p:cNvPr id="11" name="矩形 10"/>
          <p:cNvSpPr/>
          <p:nvPr/>
        </p:nvSpPr>
        <p:spPr>
          <a:xfrm>
            <a:off x="4204335" y="1651823"/>
            <a:ext cx="2358390" cy="13646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321175" y="1796603"/>
            <a:ext cx="21418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网络技术的发展和应用，数据处理的时效化、自动化与智能化水平提升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630495" y="240030"/>
            <a:ext cx="261040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4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55" name="矩形 54"/>
          <p:cNvSpPr/>
          <p:nvPr/>
        </p:nvSpPr>
        <p:spPr>
          <a:xfrm>
            <a:off x="522741" y="176892"/>
            <a:ext cx="108000" cy="64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794364" y="1827245"/>
            <a:ext cx="135382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i="1" dirty="0">
                <a:solidFill>
                  <a:schemeClr val="bg1">
                    <a:lumMod val="95000"/>
                    <a:alpha val="1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03</a:t>
            </a:r>
            <a:endParaRPr lang="zh-CN" altLang="en-US" sz="6000" b="1" i="1" dirty="0">
              <a:solidFill>
                <a:schemeClr val="bg1">
                  <a:lumMod val="95000"/>
                  <a:alpha val="1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69859" y="1827245"/>
            <a:ext cx="135382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i="1" dirty="0">
                <a:solidFill>
                  <a:schemeClr val="bg1">
                    <a:lumMod val="95000"/>
                    <a:alpha val="1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02</a:t>
            </a:r>
            <a:endParaRPr lang="zh-CN" altLang="en-US" sz="6000" b="1" i="1" dirty="0">
              <a:solidFill>
                <a:schemeClr val="bg1">
                  <a:lumMod val="95000"/>
                  <a:alpha val="1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1074" y="1827245"/>
            <a:ext cx="135382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i="1" dirty="0">
                <a:solidFill>
                  <a:schemeClr val="bg1">
                    <a:lumMod val="95000"/>
                    <a:alpha val="1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01</a:t>
            </a:r>
            <a:endParaRPr lang="zh-CN" altLang="en-US" sz="6000" b="1" i="1" dirty="0">
              <a:solidFill>
                <a:schemeClr val="bg1">
                  <a:lumMod val="95000"/>
                  <a:alpha val="1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2" name="文本框 23">
            <a:extLst>
              <a:ext uri="{FF2B5EF4-FFF2-40B4-BE49-F238E27FC236}">
                <a16:creationId xmlns:a16="http://schemas.microsoft.com/office/drawing/2014/main" id="{9CAC9C3C-0E04-09F4-8C89-48EE62C0D6EA}"/>
              </a:ext>
            </a:extLst>
          </p:cNvPr>
          <p:cNvSpPr txBox="1"/>
          <p:nvPr/>
        </p:nvSpPr>
        <p:spPr>
          <a:xfrm>
            <a:off x="1147194" y="1151959"/>
            <a:ext cx="179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技术背景</a:t>
            </a:r>
          </a:p>
        </p:txBody>
      </p:sp>
      <p:sp>
        <p:nvSpPr>
          <p:cNvPr id="13" name="文本框 23">
            <a:extLst>
              <a:ext uri="{FF2B5EF4-FFF2-40B4-BE49-F238E27FC236}">
                <a16:creationId xmlns:a16="http://schemas.microsoft.com/office/drawing/2014/main" id="{CE08444D-1350-AAB1-A212-85EB065956EC}"/>
              </a:ext>
            </a:extLst>
          </p:cNvPr>
          <p:cNvSpPr txBox="1"/>
          <p:nvPr/>
        </p:nvSpPr>
        <p:spPr>
          <a:xfrm>
            <a:off x="1151711" y="3624216"/>
            <a:ext cx="179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行业需求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0495" y="239395"/>
            <a:ext cx="261040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4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5" name="矩形 4"/>
          <p:cNvSpPr/>
          <p:nvPr/>
        </p:nvSpPr>
        <p:spPr>
          <a:xfrm>
            <a:off x="3820795" y="3940175"/>
            <a:ext cx="100711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3200" kern="1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清晰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27150" y="1668780"/>
            <a:ext cx="85664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本项目旨在建立一个</a:t>
            </a:r>
          </a:p>
          <a:p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渔业产业地图信息可视化平台</a:t>
            </a: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3952" y="4829913"/>
            <a:ext cx="534932" cy="534932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6748" y="4834676"/>
            <a:ext cx="534932" cy="534932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1594" y="4834994"/>
            <a:ext cx="534932" cy="534932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9437898" y="4874476"/>
            <a:ext cx="455712" cy="455712"/>
            <a:chOff x="9750425" y="4916303"/>
            <a:chExt cx="914400" cy="914400"/>
          </a:xfrm>
        </p:grpSpPr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8497" y="5063707"/>
              <a:ext cx="622398" cy="622398"/>
            </a:xfrm>
            <a:prstGeom prst="rect">
              <a:avLst/>
            </a:prstGeom>
          </p:spPr>
        </p:pic>
        <p:sp>
          <p:nvSpPr>
            <p:cNvPr id="18" name="矩形: 圆角 17"/>
            <p:cNvSpPr/>
            <p:nvPr/>
          </p:nvSpPr>
          <p:spPr>
            <a:xfrm>
              <a:off x="9750425" y="4916303"/>
              <a:ext cx="914400" cy="914400"/>
            </a:xfrm>
            <a:prstGeom prst="roundRect">
              <a:avLst>
                <a:gd name="adj" fmla="val 8681"/>
              </a:avLst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522741" y="176892"/>
            <a:ext cx="108000" cy="64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68400" y="3940175"/>
            <a:ext cx="102616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3200" kern="1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灵活</a:t>
            </a:r>
            <a:endParaRPr lang="zh-CN" altLang="zh-CN" sz="3200" kern="1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45555" y="3940175"/>
            <a:ext cx="102679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3200" kern="1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直观</a:t>
            </a:r>
            <a:endParaRPr lang="zh-CN" altLang="zh-CN" sz="3200" kern="1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52255" y="3940175"/>
            <a:ext cx="102679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3200" kern="1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易用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8162" y="1952625"/>
            <a:ext cx="11115675" cy="3095625"/>
          </a:xfrm>
          <a:prstGeom prst="rect">
            <a:avLst/>
          </a:prstGeom>
          <a:noFill/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" name="文本框 5"/>
          <p:cNvSpPr txBox="1"/>
          <p:nvPr/>
        </p:nvSpPr>
        <p:spPr>
          <a:xfrm>
            <a:off x="5199636" y="1004977"/>
            <a:ext cx="1925064" cy="18620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i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02</a:t>
            </a:r>
            <a:endParaRPr lang="zh-CN" altLang="en-US" sz="11500" i="1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19273" y="2321004"/>
            <a:ext cx="85725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alpha val="3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PART TWO</a:t>
            </a:r>
            <a:endParaRPr lang="zh-CN" altLang="en-US" sz="13800" dirty="0">
              <a:solidFill>
                <a:schemeClr val="tx1">
                  <a:alpha val="3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91360" y="2992755"/>
            <a:ext cx="8626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市场现状与前景分析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88695" y="4509660"/>
            <a:ext cx="4604527" cy="1223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多数网站版本比较老旧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渔业数据可视化应用很少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几乎没有产业地图方式的渔业可视化应用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89457" y="4061879"/>
            <a:ext cx="1792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现状分析</a:t>
            </a:r>
          </a:p>
        </p:txBody>
      </p:sp>
      <p:sp>
        <p:nvSpPr>
          <p:cNvPr id="23" name="矩形 22"/>
          <p:cNvSpPr/>
          <p:nvPr/>
        </p:nvSpPr>
        <p:spPr>
          <a:xfrm>
            <a:off x="888696" y="1536499"/>
            <a:ext cx="5207304" cy="2008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中华人民共和国农业农村部渔业渔政管理局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中国工程科技知识中心渔业领域服务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中国知网现代渔业知识资源总库（主要为文献）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渔业网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腾讯</a:t>
            </a:r>
            <a:r>
              <a:rPr lang="en-US" altLang="zh-CN" sz="1700" kern="100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WeMap</a:t>
            </a: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通用产业地图（未包含渔业产业地图）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89456" y="1167897"/>
            <a:ext cx="1792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相关平台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30554" y="240030"/>
            <a:ext cx="396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4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市场现状与前景分析</a:t>
            </a:r>
          </a:p>
        </p:txBody>
      </p:sp>
      <p:sp>
        <p:nvSpPr>
          <p:cNvPr id="28" name="矩形 27"/>
          <p:cNvSpPr/>
          <p:nvPr/>
        </p:nvSpPr>
        <p:spPr>
          <a:xfrm>
            <a:off x="522741" y="176892"/>
            <a:ext cx="108000" cy="64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91700" y="1488874"/>
            <a:ext cx="5413612" cy="1615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《“</a:t>
            </a: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十四五”全国渔业发展规划</a:t>
            </a: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》</a:t>
            </a: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指出：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目前渔业生产信息化、数字化、智能化水平低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智慧渔业是渔业科技创新的重要目标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渔业从业者以及政府管理者对类似平台有稳定需求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391825" y="1167897"/>
            <a:ext cx="17927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现实需求</a:t>
            </a:r>
          </a:p>
        </p:txBody>
      </p:sp>
      <p:sp>
        <p:nvSpPr>
          <p:cNvPr id="2" name="矩形 16">
            <a:extLst>
              <a:ext uri="{FF2B5EF4-FFF2-40B4-BE49-F238E27FC236}">
                <a16:creationId xmlns:a16="http://schemas.microsoft.com/office/drawing/2014/main" id="{0C8D8553-F922-6382-842B-D20A339754CB}"/>
              </a:ext>
            </a:extLst>
          </p:cNvPr>
          <p:cNvSpPr/>
          <p:nvPr/>
        </p:nvSpPr>
        <p:spPr>
          <a:xfrm>
            <a:off x="6391700" y="4382856"/>
            <a:ext cx="5007136" cy="1223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满足水产品供给，是保障国家粮食安全的重要任务，战略作用更加突出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目前竞品少</a:t>
            </a:r>
          </a:p>
        </p:txBody>
      </p:sp>
      <p:sp>
        <p:nvSpPr>
          <p:cNvPr id="3" name="文本框 17">
            <a:extLst>
              <a:ext uri="{FF2B5EF4-FFF2-40B4-BE49-F238E27FC236}">
                <a16:creationId xmlns:a16="http://schemas.microsoft.com/office/drawing/2014/main" id="{4C1DD630-BAB9-1793-53F6-BBB94541948D}"/>
              </a:ext>
            </a:extLst>
          </p:cNvPr>
          <p:cNvSpPr txBox="1"/>
          <p:nvPr/>
        </p:nvSpPr>
        <p:spPr>
          <a:xfrm>
            <a:off x="6391825" y="4061879"/>
            <a:ext cx="17927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前景分析</a:t>
            </a:r>
          </a:p>
        </p:txBody>
      </p:sp>
      <p:sp>
        <p:nvSpPr>
          <p:cNvPr id="6" name="文本框 23">
            <a:extLst>
              <a:ext uri="{FF2B5EF4-FFF2-40B4-BE49-F238E27FC236}">
                <a16:creationId xmlns:a16="http://schemas.microsoft.com/office/drawing/2014/main" id="{BB149743-0363-723C-E6BE-7D7594D83595}"/>
              </a:ext>
            </a:extLst>
          </p:cNvPr>
          <p:cNvSpPr txBox="1"/>
          <p:nvPr/>
        </p:nvSpPr>
        <p:spPr>
          <a:xfrm>
            <a:off x="889455" y="5992960"/>
            <a:ext cx="441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结论：前景较好，项目可行</a:t>
            </a:r>
          </a:p>
        </p:txBody>
      </p:sp>
    </p:spTree>
    <p:extLst>
      <p:ext uri="{BB962C8B-B14F-4D97-AF65-F5344CB8AC3E}">
        <p14:creationId xmlns:p14="http://schemas.microsoft.com/office/powerpoint/2010/main" val="120143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8162" y="1952625"/>
            <a:ext cx="11115675" cy="3095625"/>
          </a:xfrm>
          <a:prstGeom prst="rect">
            <a:avLst/>
          </a:prstGeom>
          <a:noFill/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" name="文本框 5"/>
          <p:cNvSpPr txBox="1"/>
          <p:nvPr/>
        </p:nvSpPr>
        <p:spPr>
          <a:xfrm>
            <a:off x="5199636" y="1004977"/>
            <a:ext cx="1925064" cy="18620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i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03</a:t>
            </a:r>
            <a:endParaRPr lang="zh-CN" altLang="en-US" sz="11500" i="1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1104" y="2321004"/>
            <a:ext cx="97488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alpha val="3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PART THREE</a:t>
            </a:r>
            <a:endParaRPr lang="zh-CN" altLang="en-US" sz="13800" dirty="0">
              <a:solidFill>
                <a:schemeClr val="tx1">
                  <a:alpha val="3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13878" y="2992605"/>
            <a:ext cx="6164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项目目标与内容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510629" y="4553837"/>
            <a:ext cx="3529330" cy="875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用户可以将指定数据导出为图像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用户可以将指定数据导出为表格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510935" y="4106056"/>
            <a:ext cx="17927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</a:p>
        </p:txBody>
      </p:sp>
      <p:sp>
        <p:nvSpPr>
          <p:cNvPr id="15" name="矩形 14"/>
          <p:cNvSpPr/>
          <p:nvPr/>
        </p:nvSpPr>
        <p:spPr>
          <a:xfrm>
            <a:off x="731744" y="4553837"/>
            <a:ext cx="3753485" cy="830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用户可按数据类型筛选数据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用户可事件筛选数据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32505" y="4106056"/>
            <a:ext cx="17927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</a:t>
            </a:r>
          </a:p>
        </p:txBody>
      </p:sp>
      <p:sp>
        <p:nvSpPr>
          <p:cNvPr id="23" name="矩形 22"/>
          <p:cNvSpPr/>
          <p:nvPr/>
        </p:nvSpPr>
        <p:spPr>
          <a:xfrm>
            <a:off x="731744" y="1877695"/>
            <a:ext cx="3577590" cy="1615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产业分布信息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水产资源保护区分布信息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历年渔业贸易分布信息</a:t>
            </a:r>
            <a:endParaRPr lang="zh-CN" altLang="en-US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较小区域的详细产业信息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32503" y="1509093"/>
            <a:ext cx="2747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可视化内容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30555" y="240030"/>
            <a:ext cx="3093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4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项目目标及内容</a:t>
            </a:r>
          </a:p>
        </p:txBody>
      </p:sp>
      <p:sp>
        <p:nvSpPr>
          <p:cNvPr id="28" name="矩形 27"/>
          <p:cNvSpPr/>
          <p:nvPr/>
        </p:nvSpPr>
        <p:spPr>
          <a:xfrm>
            <a:off x="522741" y="176892"/>
            <a:ext cx="108000" cy="64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558754" y="4474462"/>
            <a:ext cx="3211830" cy="1268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注册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登陆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增删改数据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558754" y="4106162"/>
            <a:ext cx="1534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</a:p>
        </p:txBody>
      </p:sp>
      <p:sp>
        <p:nvSpPr>
          <p:cNvPr id="13" name="矩形 12"/>
          <p:cNvSpPr/>
          <p:nvPr/>
        </p:nvSpPr>
        <p:spPr>
          <a:xfrm>
            <a:off x="8558754" y="1864995"/>
            <a:ext cx="3021371" cy="830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用户可以按关键字对数据进行检索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558754" y="1488440"/>
            <a:ext cx="1534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</a:t>
            </a:r>
          </a:p>
        </p:txBody>
      </p:sp>
      <p:sp>
        <p:nvSpPr>
          <p:cNvPr id="17" name="矩形 16"/>
          <p:cNvSpPr/>
          <p:nvPr/>
        </p:nvSpPr>
        <p:spPr>
          <a:xfrm>
            <a:off x="4510629" y="1830070"/>
            <a:ext cx="3753485" cy="1223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用户同时查看多个图层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用户自主添加图层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用户自主移除图层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510754" y="1509093"/>
            <a:ext cx="17927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4ee9bcf-3447-41c6-88d4-4c8cffe36571"/>
  <p:tag name="COMMONDATA" val="eyJjb3VudCI6MTMsImhkaWQiOiJhOWM5YWQ0YWJlODU1MWY1MzlhMTk0YjM0YjQxYjU3MSIsInVzZXJDb3VudCI6MTN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50cddcc-2e64-4876-a5bb-6551e4e4e8e5}"/>
  <p:tag name="TABLE_ENDDRAG_ORIGIN_RECT" val="881*418"/>
  <p:tag name="TABLE_ENDDRAG_RECT" val="45*91*881*41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dirty="0" smtClean="0">
            <a:latin typeface="思源黑体 CN Medium" panose="020B0600000000000000" pitchFamily="34" charset="-122"/>
            <a:ea typeface="思源黑体 CN Medium" panose="020B06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1145</Words>
  <Application>Microsoft Office PowerPoint</Application>
  <PresentationFormat>Widescreen</PresentationFormat>
  <Paragraphs>278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等线</vt:lpstr>
      <vt:lpstr>微软雅黑</vt:lpstr>
      <vt:lpstr>Arial</vt:lpstr>
      <vt:lpstr>Segoe UI</vt:lpstr>
      <vt:lpstr>等线 Light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裴 宇航</cp:lastModifiedBy>
  <cp:revision>88</cp:revision>
  <dcterms:created xsi:type="dcterms:W3CDTF">2019-11-14T11:53:00Z</dcterms:created>
  <dcterms:modified xsi:type="dcterms:W3CDTF">2022-10-24T03:17:24Z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KSOTemplateUUID">
    <vt:lpwstr>v1.0_mb_4Itz2EARdnsfvrbFWlH9iQ==</vt:lpwstr>
  </property>
  <property fmtid="{D5CDD505-2E9C-101B-9397-08002B2CF9AE}" pid="4" name="ICV">
    <vt:lpwstr>1B5F3DA3ECC94CD2A80FCA94FCF3D62C</vt:lpwstr>
  </property>
</Properties>
</file>