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67"/>
  </p:notesMasterIdLst>
  <p:handoutMasterIdLst>
    <p:handoutMasterId r:id="rId68"/>
  </p:handoutMasterIdLst>
  <p:sldIdLst>
    <p:sldId id="551" r:id="rId2"/>
    <p:sldId id="419" r:id="rId3"/>
    <p:sldId id="351" r:id="rId4"/>
    <p:sldId id="489" r:id="rId5"/>
    <p:sldId id="425" r:id="rId6"/>
    <p:sldId id="490" r:id="rId7"/>
    <p:sldId id="491" r:id="rId8"/>
    <p:sldId id="492" r:id="rId9"/>
    <p:sldId id="493" r:id="rId10"/>
    <p:sldId id="494" r:id="rId11"/>
    <p:sldId id="495" r:id="rId12"/>
    <p:sldId id="496" r:id="rId13"/>
    <p:sldId id="497" r:id="rId14"/>
    <p:sldId id="498" r:id="rId15"/>
    <p:sldId id="499" r:id="rId16"/>
    <p:sldId id="500" r:id="rId17"/>
    <p:sldId id="501" r:id="rId18"/>
    <p:sldId id="502" r:id="rId19"/>
    <p:sldId id="503" r:id="rId20"/>
    <p:sldId id="504" r:id="rId21"/>
    <p:sldId id="505" r:id="rId22"/>
    <p:sldId id="506" r:id="rId23"/>
    <p:sldId id="507" r:id="rId24"/>
    <p:sldId id="509" r:id="rId25"/>
    <p:sldId id="508" r:id="rId26"/>
    <p:sldId id="512" r:id="rId27"/>
    <p:sldId id="510" r:id="rId28"/>
    <p:sldId id="511" r:id="rId29"/>
    <p:sldId id="513" r:id="rId30"/>
    <p:sldId id="514" r:id="rId31"/>
    <p:sldId id="515" r:id="rId32"/>
    <p:sldId id="516" r:id="rId33"/>
    <p:sldId id="517" r:id="rId34"/>
    <p:sldId id="518" r:id="rId35"/>
    <p:sldId id="519" r:id="rId36"/>
    <p:sldId id="520" r:id="rId37"/>
    <p:sldId id="521" r:id="rId38"/>
    <p:sldId id="522" r:id="rId39"/>
    <p:sldId id="524" r:id="rId40"/>
    <p:sldId id="525" r:id="rId41"/>
    <p:sldId id="526" r:id="rId42"/>
    <p:sldId id="527" r:id="rId43"/>
    <p:sldId id="528" r:id="rId44"/>
    <p:sldId id="530" r:id="rId45"/>
    <p:sldId id="529" r:id="rId46"/>
    <p:sldId id="531" r:id="rId47"/>
    <p:sldId id="532" r:id="rId48"/>
    <p:sldId id="533" r:id="rId49"/>
    <p:sldId id="534" r:id="rId50"/>
    <p:sldId id="535" r:id="rId51"/>
    <p:sldId id="536" r:id="rId52"/>
    <p:sldId id="537" r:id="rId53"/>
    <p:sldId id="538" r:id="rId54"/>
    <p:sldId id="539" r:id="rId55"/>
    <p:sldId id="540" r:id="rId56"/>
    <p:sldId id="541" r:id="rId57"/>
    <p:sldId id="542" r:id="rId58"/>
    <p:sldId id="543" r:id="rId59"/>
    <p:sldId id="544" r:id="rId60"/>
    <p:sldId id="545" r:id="rId61"/>
    <p:sldId id="546" r:id="rId62"/>
    <p:sldId id="547" r:id="rId63"/>
    <p:sldId id="548" r:id="rId64"/>
    <p:sldId id="549" r:id="rId65"/>
    <p:sldId id="550" r:id="rId66"/>
  </p:sldIdLst>
  <p:sldSz cx="9144000" cy="6858000" type="screen4x3"/>
  <p:notesSz cx="6854825" cy="9750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58" autoAdjust="0"/>
    <p:restoredTop sz="77471" autoAdjust="0"/>
  </p:normalViewPr>
  <p:slideViewPr>
    <p:cSldViewPr>
      <p:cViewPr varScale="1">
        <p:scale>
          <a:sx n="63" d="100"/>
          <a:sy n="63" d="100"/>
        </p:scale>
        <p:origin x="1373"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66"/>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8.xml"/><Relationship Id="rId50" Type="http://schemas.openxmlformats.org/officeDocument/2006/relationships/slide" Target="slides/slide51.xml"/><Relationship Id="rId55" Type="http://schemas.openxmlformats.org/officeDocument/2006/relationships/slide" Target="slides/slide56.xml"/><Relationship Id="rId63" Type="http://schemas.openxmlformats.org/officeDocument/2006/relationships/slide" Target="slides/slide64.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2.xml"/><Relationship Id="rId54" Type="http://schemas.openxmlformats.org/officeDocument/2006/relationships/slide" Target="slides/slide55.xml"/><Relationship Id="rId62" Type="http://schemas.openxmlformats.org/officeDocument/2006/relationships/slide" Target="slides/slide6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4.xml"/><Relationship Id="rId58" Type="http://schemas.openxmlformats.org/officeDocument/2006/relationships/slide" Target="slides/slide59.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57" Type="http://schemas.openxmlformats.org/officeDocument/2006/relationships/slide" Target="slides/slide58.xml"/><Relationship Id="rId61" Type="http://schemas.openxmlformats.org/officeDocument/2006/relationships/slide" Target="slides/slide62.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60" Type="http://schemas.openxmlformats.org/officeDocument/2006/relationships/slide" Target="slides/slide6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56" Type="http://schemas.openxmlformats.org/officeDocument/2006/relationships/slide" Target="slides/slide57.xml"/><Relationship Id="rId64" Type="http://schemas.openxmlformats.org/officeDocument/2006/relationships/slide" Target="slides/slide65.xml"/><Relationship Id="rId8" Type="http://schemas.openxmlformats.org/officeDocument/2006/relationships/slide" Target="slides/slide9.xml"/><Relationship Id="rId51" Type="http://schemas.openxmlformats.org/officeDocument/2006/relationships/slide" Target="slides/slide52.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0213" cy="487363"/>
          </a:xfrm>
          <a:prstGeom prst="rect">
            <a:avLst/>
          </a:prstGeom>
          <a:noFill/>
          <a:ln w="9525">
            <a:noFill/>
            <a:miter lim="800000"/>
            <a:headEnd/>
            <a:tailEnd/>
          </a:ln>
          <a:effectLst/>
        </p:spPr>
        <p:txBody>
          <a:bodyPr vert="horz" wrap="square" lIns="91299" tIns="45651" rIns="91299" bIns="45651" numCol="1" anchor="t" anchorCtr="0" compatLnSpc="1">
            <a:prstTxWarp prst="textNoShape">
              <a:avLst/>
            </a:prstTxWarp>
          </a:bodyPr>
          <a:lstStyle>
            <a:lvl1pPr algn="l" defTabSz="912813" eaLnBrk="1" hangingPunct="1">
              <a:spcBef>
                <a:spcPct val="0"/>
              </a:spcBef>
              <a:buClrTx/>
              <a:buFontTx/>
              <a:buNone/>
              <a:defRPr sz="1200" b="0">
                <a:solidFill>
                  <a:schemeClr val="tx1"/>
                </a:solidFill>
                <a:latin typeface="Times New Roman" charset="0"/>
              </a:defRPr>
            </a:lvl1pPr>
          </a:lstStyle>
          <a:p>
            <a:pPr>
              <a:defRPr/>
            </a:pPr>
            <a:endParaRPr lang="fr-FR"/>
          </a:p>
        </p:txBody>
      </p:sp>
      <p:sp>
        <p:nvSpPr>
          <p:cNvPr id="46083" name="Rectangle 3"/>
          <p:cNvSpPr>
            <a:spLocks noGrp="1" noChangeArrowheads="1"/>
          </p:cNvSpPr>
          <p:nvPr>
            <p:ph type="dt" sz="quarter" idx="1"/>
          </p:nvPr>
        </p:nvSpPr>
        <p:spPr bwMode="auto">
          <a:xfrm>
            <a:off x="3884613" y="0"/>
            <a:ext cx="2970212" cy="487363"/>
          </a:xfrm>
          <a:prstGeom prst="rect">
            <a:avLst/>
          </a:prstGeom>
          <a:noFill/>
          <a:ln w="9525">
            <a:noFill/>
            <a:miter lim="800000"/>
            <a:headEnd/>
            <a:tailEnd/>
          </a:ln>
          <a:effectLst/>
        </p:spPr>
        <p:txBody>
          <a:bodyPr vert="horz" wrap="square" lIns="91299" tIns="45651" rIns="91299" bIns="45651" numCol="1" anchor="t" anchorCtr="0" compatLnSpc="1">
            <a:prstTxWarp prst="textNoShape">
              <a:avLst/>
            </a:prstTxWarp>
          </a:bodyPr>
          <a:lstStyle>
            <a:lvl1pPr defTabSz="912813" eaLnBrk="1" hangingPunct="1">
              <a:spcBef>
                <a:spcPct val="0"/>
              </a:spcBef>
              <a:buClrTx/>
              <a:buFontTx/>
              <a:buNone/>
              <a:defRPr sz="1200" b="0">
                <a:solidFill>
                  <a:schemeClr val="tx1"/>
                </a:solidFill>
                <a:latin typeface="Times New Roman" charset="0"/>
              </a:defRPr>
            </a:lvl1pPr>
          </a:lstStyle>
          <a:p>
            <a:pPr>
              <a:defRPr/>
            </a:pPr>
            <a:endParaRPr lang="fr-FR"/>
          </a:p>
        </p:txBody>
      </p:sp>
      <p:sp>
        <p:nvSpPr>
          <p:cNvPr id="46084" name="Rectangle 4"/>
          <p:cNvSpPr>
            <a:spLocks noGrp="1" noChangeArrowheads="1"/>
          </p:cNvSpPr>
          <p:nvPr>
            <p:ph type="ftr" sz="quarter" idx="2"/>
          </p:nvPr>
        </p:nvSpPr>
        <p:spPr bwMode="auto">
          <a:xfrm>
            <a:off x="0" y="9263063"/>
            <a:ext cx="2970213" cy="487362"/>
          </a:xfrm>
          <a:prstGeom prst="rect">
            <a:avLst/>
          </a:prstGeom>
          <a:noFill/>
          <a:ln w="9525">
            <a:noFill/>
            <a:miter lim="800000"/>
            <a:headEnd/>
            <a:tailEnd/>
          </a:ln>
          <a:effectLst/>
        </p:spPr>
        <p:txBody>
          <a:bodyPr vert="horz" wrap="square" lIns="91299" tIns="45651" rIns="91299" bIns="45651" numCol="1" anchor="b" anchorCtr="0" compatLnSpc="1">
            <a:prstTxWarp prst="textNoShape">
              <a:avLst/>
            </a:prstTxWarp>
          </a:bodyPr>
          <a:lstStyle>
            <a:lvl1pPr algn="l" defTabSz="912813" eaLnBrk="1" hangingPunct="1">
              <a:spcBef>
                <a:spcPct val="0"/>
              </a:spcBef>
              <a:buClrTx/>
              <a:buFontTx/>
              <a:buNone/>
              <a:defRPr sz="1200" b="0">
                <a:solidFill>
                  <a:schemeClr val="tx1"/>
                </a:solidFill>
                <a:latin typeface="Times New Roman" charset="0"/>
              </a:defRPr>
            </a:lvl1pPr>
          </a:lstStyle>
          <a:p>
            <a:pPr>
              <a:defRPr/>
            </a:pPr>
            <a:endParaRPr lang="fr-FR"/>
          </a:p>
        </p:txBody>
      </p:sp>
      <p:sp>
        <p:nvSpPr>
          <p:cNvPr id="46085" name="Rectangle 5"/>
          <p:cNvSpPr>
            <a:spLocks noGrp="1" noChangeArrowheads="1"/>
          </p:cNvSpPr>
          <p:nvPr>
            <p:ph type="sldNum" sz="quarter" idx="3"/>
          </p:nvPr>
        </p:nvSpPr>
        <p:spPr bwMode="auto">
          <a:xfrm>
            <a:off x="3884613" y="9263063"/>
            <a:ext cx="2970212" cy="487362"/>
          </a:xfrm>
          <a:prstGeom prst="rect">
            <a:avLst/>
          </a:prstGeom>
          <a:noFill/>
          <a:ln w="9525">
            <a:noFill/>
            <a:miter lim="800000"/>
            <a:headEnd/>
            <a:tailEnd/>
          </a:ln>
          <a:effectLst/>
        </p:spPr>
        <p:txBody>
          <a:bodyPr vert="horz" wrap="square" lIns="91299" tIns="45651" rIns="91299" bIns="45651" numCol="1" anchor="b" anchorCtr="0" compatLnSpc="1">
            <a:prstTxWarp prst="textNoShape">
              <a:avLst/>
            </a:prstTxWarp>
          </a:bodyPr>
          <a:lstStyle>
            <a:lvl1pPr defTabSz="912813" eaLnBrk="1" hangingPunct="1">
              <a:spcBef>
                <a:spcPct val="0"/>
              </a:spcBef>
              <a:buClrTx/>
              <a:buFontTx/>
              <a:buNone/>
              <a:defRPr sz="1200" b="0">
                <a:solidFill>
                  <a:schemeClr val="tx1"/>
                </a:solidFill>
                <a:latin typeface="Times New Roman" charset="0"/>
              </a:defRPr>
            </a:lvl1pPr>
          </a:lstStyle>
          <a:p>
            <a:pPr>
              <a:defRPr/>
            </a:pPr>
            <a:fld id="{E2CF8CD1-21C0-4976-A549-DA7082EA17B6}" type="slidenum">
              <a:rPr lang="fr-FR"/>
              <a:pPr>
                <a:defRPr/>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b="0">
                <a:solidFill>
                  <a:schemeClr val="tx1"/>
                </a:solidFill>
                <a:latin typeface="Arial" charset="0"/>
              </a:defRPr>
            </a:lvl1pPr>
          </a:lstStyle>
          <a:p>
            <a:pPr>
              <a:defRPr/>
            </a:pPr>
            <a:r>
              <a:rPr lang="fr-FR"/>
              <a:t>Java : Concepts avancés du langage</a:t>
            </a:r>
          </a:p>
        </p:txBody>
      </p:sp>
      <p:sp>
        <p:nvSpPr>
          <p:cNvPr id="4710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200" b="0">
                <a:solidFill>
                  <a:schemeClr val="tx1"/>
                </a:solidFill>
                <a:latin typeface="Times New Roman" charset="0"/>
              </a:defRPr>
            </a:lvl1pPr>
          </a:lstStyle>
          <a:p>
            <a:pPr>
              <a:defRPr/>
            </a:pPr>
            <a:endParaRPr lang="fr-FR"/>
          </a:p>
        </p:txBody>
      </p:sp>
      <p:sp>
        <p:nvSpPr>
          <p:cNvPr id="20484" name="Rectangle 1028"/>
          <p:cNvSpPr>
            <a:spLocks noGrp="1" noRot="1" noChangeAspect="1" noChangeArrowheads="1" noTextEdit="1"/>
          </p:cNvSpPr>
          <p:nvPr>
            <p:ph type="sldImg" idx="2"/>
          </p:nvPr>
        </p:nvSpPr>
        <p:spPr bwMode="auto">
          <a:xfrm>
            <a:off x="990600" y="762000"/>
            <a:ext cx="4876800" cy="3657600"/>
          </a:xfrm>
          <a:prstGeom prst="rect">
            <a:avLst/>
          </a:prstGeom>
          <a:noFill/>
          <a:ln w="9525">
            <a:solidFill>
              <a:srgbClr val="000000"/>
            </a:solidFill>
            <a:miter lim="800000"/>
            <a:headEnd/>
            <a:tailEnd/>
          </a:ln>
        </p:spPr>
      </p:sp>
      <p:sp>
        <p:nvSpPr>
          <p:cNvPr id="47109" name="Rectangle 1029"/>
          <p:cNvSpPr>
            <a:spLocks noGrp="1" noChangeArrowheads="1"/>
          </p:cNvSpPr>
          <p:nvPr>
            <p:ph type="body" sz="quarter" idx="3"/>
          </p:nvPr>
        </p:nvSpPr>
        <p:spPr bwMode="auto">
          <a:xfrm>
            <a:off x="914400" y="46482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47110" name="Rectangle 1030"/>
          <p:cNvSpPr>
            <a:spLocks noGrp="1" noChangeArrowheads="1"/>
          </p:cNvSpPr>
          <p:nvPr>
            <p:ph type="ftr" sz="quarter" idx="4"/>
          </p:nvPr>
        </p:nvSpPr>
        <p:spPr bwMode="auto">
          <a:xfrm>
            <a:off x="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b="0">
                <a:solidFill>
                  <a:schemeClr val="tx1"/>
                </a:solidFill>
                <a:latin typeface="Arial" charset="0"/>
              </a:defRPr>
            </a:lvl1pPr>
          </a:lstStyle>
          <a:p>
            <a:pPr>
              <a:defRPr/>
            </a:pPr>
            <a:r>
              <a:rPr lang="fr-FR"/>
              <a:t>J-2 10/04</a:t>
            </a:r>
          </a:p>
        </p:txBody>
      </p:sp>
      <p:sp>
        <p:nvSpPr>
          <p:cNvPr id="47111" name="Rectangle 1031"/>
          <p:cNvSpPr>
            <a:spLocks noGrp="1" noChangeArrowheads="1"/>
          </p:cNvSpPr>
          <p:nvPr>
            <p:ph type="sldNum" sz="quarter" idx="5"/>
          </p:nvPr>
        </p:nvSpPr>
        <p:spPr bwMode="auto">
          <a:xfrm>
            <a:off x="388620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000" b="0">
                <a:solidFill>
                  <a:schemeClr val="tx1"/>
                </a:solidFill>
                <a:latin typeface="Arial" charset="0"/>
              </a:defRPr>
            </a:lvl1pPr>
          </a:lstStyle>
          <a:p>
            <a:pPr>
              <a:defRPr/>
            </a:pPr>
            <a:r>
              <a:rPr lang="fr-FR"/>
              <a:t>Copyright Sysdeo 2004</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a:noFill/>
        </p:spPr>
        <p:txBody>
          <a:bodyPr/>
          <a:lstStyle/>
          <a:p>
            <a:r>
              <a:rPr lang="fr-FR"/>
              <a:t>Java : Concepts avancés du langage</a:t>
            </a:r>
          </a:p>
        </p:txBody>
      </p:sp>
      <p:sp>
        <p:nvSpPr>
          <p:cNvPr id="22531" name="Rectangle 1030"/>
          <p:cNvSpPr>
            <a:spLocks noGrp="1" noChangeArrowheads="1"/>
          </p:cNvSpPr>
          <p:nvPr>
            <p:ph type="ftr" sz="quarter" idx="4"/>
          </p:nvPr>
        </p:nvSpPr>
        <p:spPr>
          <a:noFill/>
        </p:spPr>
        <p:txBody>
          <a:bodyPr/>
          <a:lstStyle/>
          <a:p>
            <a:r>
              <a:rPr lang="fr-FR"/>
              <a:t>J-2 10/04</a:t>
            </a:r>
          </a:p>
        </p:txBody>
      </p:sp>
      <p:sp>
        <p:nvSpPr>
          <p:cNvPr id="22532" name="Rectangle 1031"/>
          <p:cNvSpPr>
            <a:spLocks noGrp="1" noChangeArrowheads="1"/>
          </p:cNvSpPr>
          <p:nvPr>
            <p:ph type="sldNum" sz="quarter" idx="5"/>
          </p:nvPr>
        </p:nvSpPr>
        <p:spPr>
          <a:noFill/>
        </p:spPr>
        <p:txBody>
          <a:bodyPr/>
          <a:lstStyle/>
          <a:p>
            <a:r>
              <a:rPr lang="fr-FR"/>
              <a:t>Copyright Sysdeo 2004</a:t>
            </a:r>
          </a:p>
        </p:txBody>
      </p:sp>
      <p:sp>
        <p:nvSpPr>
          <p:cNvPr id="22533" name="Rectangle 2"/>
          <p:cNvSpPr>
            <a:spLocks noGrp="1" noRot="1" noChangeAspect="1" noChangeArrowheads="1" noTextEdit="1"/>
          </p:cNvSpPr>
          <p:nvPr>
            <p:ph type="sldImg"/>
          </p:nvPr>
        </p:nvSpPr>
        <p:spPr>
          <a:xfrm>
            <a:off x="990600" y="731838"/>
            <a:ext cx="4875213" cy="3656012"/>
          </a:xfrm>
          <a:solidFill>
            <a:srgbClr val="FFFFFF"/>
          </a:solidFill>
          <a:ln/>
        </p:spPr>
      </p:sp>
      <p:sp>
        <p:nvSpPr>
          <p:cNvPr id="22534" name="Rectangle 3"/>
          <p:cNvSpPr>
            <a:spLocks noGrp="1" noChangeArrowheads="1"/>
          </p:cNvSpPr>
          <p:nvPr>
            <p:ph type="body" idx="1"/>
          </p:nvPr>
        </p:nvSpPr>
        <p:spPr>
          <a:xfrm>
            <a:off x="914400" y="4630738"/>
            <a:ext cx="5026025" cy="4387850"/>
          </a:xfrm>
          <a:solidFill>
            <a:srgbClr val="FFFFFF"/>
          </a:solidFill>
          <a:ln>
            <a:solidFill>
              <a:srgbClr val="000000"/>
            </a:solidFill>
          </a:ln>
        </p:spPr>
        <p:txBody>
          <a:bodyPr/>
          <a:lstStyle/>
          <a:p>
            <a:pPr eaLnBrk="1" hangingPunct="1"/>
            <a:endParaRPr lang="fr-FR">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dirty="0"/>
              <a:t>Ce schéma définit le</a:t>
            </a:r>
            <a:r>
              <a:rPr lang="fr-FR" baseline="0" dirty="0"/>
              <a:t> chemin q</a:t>
            </a:r>
            <a:r>
              <a:rPr lang="fr-FR" dirty="0"/>
              <a:t>ue </a:t>
            </a:r>
            <a:r>
              <a:rPr lang="fr-FR" dirty="0" err="1"/>
              <a:t>WordPress</a:t>
            </a:r>
            <a:r>
              <a:rPr lang="fr-FR" dirty="0"/>
              <a:t> emprunte pour choisir le </a:t>
            </a:r>
            <a:r>
              <a:rPr lang="fr-FR" dirty="0" err="1"/>
              <a:t>template</a:t>
            </a:r>
            <a:r>
              <a:rPr lang="fr-FR" dirty="0"/>
              <a:t> à utiliser. Dès que l’un d’eux correspond, il est utilisé et le chemin s’arrête là.</a:t>
            </a:r>
          </a:p>
          <a:p>
            <a:r>
              <a:rPr lang="fr-FR" dirty="0"/>
              <a:t>Par exemple, l’internaute veut afficher les archives d’Avril 2010 : blog.fr/2010/04.</a:t>
            </a:r>
          </a:p>
          <a:p>
            <a:pPr marL="228600" indent="-228600">
              <a:buFont typeface="+mj-lt"/>
              <a:buAutoNum type="arabicPeriod"/>
            </a:pPr>
            <a:r>
              <a:rPr lang="fr-FR" dirty="0" err="1"/>
              <a:t>WordPress</a:t>
            </a:r>
            <a:r>
              <a:rPr lang="fr-FR" dirty="0"/>
              <a:t> rentre dans la boucle au niveau de Archive Page car il s’agit d’une page </a:t>
            </a:r>
            <a:r>
              <a:rPr lang="fr-FR" b="1" dirty="0"/>
              <a:t>d’archive</a:t>
            </a:r>
            <a:r>
              <a:rPr lang="fr-FR" dirty="0"/>
              <a: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fr-FR" dirty="0"/>
              <a:t>Ensuite il bifurque vers Date Archive car il s’agit d’une archive </a:t>
            </a:r>
            <a:r>
              <a:rPr lang="fr-FR" b="1" dirty="0"/>
              <a:t>datée</a:t>
            </a:r>
            <a:r>
              <a:rPr lang="fr-FR" dirty="0"/>
              <a: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fr-FR" dirty="0"/>
              <a:t>Ici on a écrit /2010/04. Il s’agit donc d’une archive </a:t>
            </a:r>
            <a:r>
              <a:rPr lang="fr-FR" b="1" dirty="0"/>
              <a:t>mensuelle</a:t>
            </a:r>
            <a:r>
              <a:rPr lang="fr-FR" dirty="0"/>
              <a: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fr-FR" dirty="0" err="1"/>
              <a:t>WordPress</a:t>
            </a:r>
            <a:r>
              <a:rPr lang="fr-FR" dirty="0"/>
              <a:t> tombe alors sur date.php et l’utilisera s’il existe.</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fr-FR" dirty="0"/>
              <a:t>Si date.php n’existe pas, </a:t>
            </a:r>
            <a:r>
              <a:rPr lang="fr-FR" dirty="0" err="1"/>
              <a:t>WordPress</a:t>
            </a:r>
            <a:r>
              <a:rPr lang="fr-FR" dirty="0"/>
              <a:t> utilisera le </a:t>
            </a:r>
            <a:r>
              <a:rPr lang="fr-FR" dirty="0" err="1"/>
              <a:t>template</a:t>
            </a:r>
            <a:r>
              <a:rPr lang="fr-FR" dirty="0"/>
              <a:t> archive.php.</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fr-FR" dirty="0"/>
              <a:t>Si ce dernier n’existe pas non plus, il utilisera index.php.</a:t>
            </a:r>
          </a:p>
          <a:p>
            <a:pPr marL="228600" indent="-228600">
              <a:buFont typeface="+mj-lt"/>
              <a:buAutoNum type="arabicPeriod"/>
            </a:pPr>
            <a:endParaRPr lang="fr-FR" dirty="0"/>
          </a:p>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fr-FR" dirty="0"/>
              <a:t>Etant donné que index.php est le dernier recours, il est </a:t>
            </a:r>
            <a:r>
              <a:rPr lang="fr-FR" b="1" dirty="0"/>
              <a:t>indispensable</a:t>
            </a:r>
            <a:r>
              <a:rPr lang="fr-FR" dirty="0"/>
              <a:t>.</a:t>
            </a:r>
          </a:p>
          <a:p>
            <a:pPr marL="228600" indent="-228600">
              <a:buFont typeface="+mj-lt"/>
              <a:buAutoNum type="arabicPeriod"/>
            </a:pPr>
            <a:endParaRPr lang="fr-FR" dirty="0"/>
          </a:p>
          <a:p>
            <a:pPr eaLnBrk="1" hangingPunct="1"/>
            <a:endParaRPr lang="fr-FR" dirty="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Plus d’informations : http://codex.wordpress.org/Template_Tags#Post_tags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http://codex.wordpress.org/Template_Tags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http://codex.wordpress.org/Class_Reference/WP_Query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http://codex.wordpress.org/Class_Reference/WP_Query</a:t>
            </a:r>
          </a:p>
          <a:p>
            <a:pPr eaLnBrk="1" hangingPunct="1"/>
            <a:r>
              <a:rPr lang="fr-FR" dirty="0">
                <a:latin typeface="Times New Roman" pitchFamily="18" charset="0"/>
              </a:rPr>
              <a:t>Par défaut </a:t>
            </a:r>
            <a:r>
              <a:rPr lang="fr-FR" sz="1200" b="0" i="0" kern="1200" dirty="0">
                <a:solidFill>
                  <a:schemeClr val="tx1"/>
                </a:solidFill>
                <a:latin typeface="Times New Roman" charset="0"/>
                <a:ea typeface="+mn-ea"/>
                <a:cs typeface="+mn-cs"/>
              </a:rPr>
              <a:t> il n’y a qu’une seule boucle par </a:t>
            </a:r>
            <a:r>
              <a:rPr lang="fr-FR" sz="1200" b="0" i="0" kern="1200" dirty="0" err="1">
                <a:solidFill>
                  <a:schemeClr val="tx1"/>
                </a:solidFill>
                <a:latin typeface="Times New Roman" charset="0"/>
                <a:ea typeface="+mn-ea"/>
                <a:cs typeface="+mn-cs"/>
              </a:rPr>
              <a:t>template</a:t>
            </a:r>
            <a:r>
              <a:rPr lang="fr-FR" sz="1200" b="0" i="0" kern="1200" dirty="0">
                <a:solidFill>
                  <a:schemeClr val="tx1"/>
                </a:solidFill>
                <a:latin typeface="Times New Roman" charset="0"/>
                <a:ea typeface="+mn-ea"/>
                <a:cs typeface="+mn-cs"/>
              </a:rPr>
              <a:t>. Que l’on soit sur la page d’accueil, une page d’archives (catégorie, tag, </a:t>
            </a:r>
            <a:r>
              <a:rPr lang="fr-FR" sz="1200" b="0" i="0" kern="1200" dirty="0" err="1">
                <a:solidFill>
                  <a:schemeClr val="tx1"/>
                </a:solidFill>
                <a:latin typeface="Times New Roman" charset="0"/>
                <a:ea typeface="+mn-ea"/>
                <a:cs typeface="+mn-cs"/>
              </a:rPr>
              <a:t>search</a:t>
            </a:r>
            <a:r>
              <a:rPr lang="fr-FR" sz="1200" b="0" i="0" kern="1200" dirty="0">
                <a:solidFill>
                  <a:schemeClr val="tx1"/>
                </a:solidFill>
                <a:latin typeface="Times New Roman" charset="0"/>
                <a:ea typeface="+mn-ea"/>
                <a:cs typeface="+mn-cs"/>
              </a:rPr>
              <a:t>), la page dédiée single.php ou page.php, on appelle qu’une seule boucle.</a:t>
            </a:r>
          </a:p>
          <a:p>
            <a:pPr eaLnBrk="1" hangingPunct="1"/>
            <a:endParaRPr lang="fr-FR" sz="1200" b="0" i="0" kern="1200" dirty="0">
              <a:solidFill>
                <a:schemeClr val="tx1"/>
              </a:solidFill>
              <a:latin typeface="Times New Roman" charset="0"/>
              <a:ea typeface="+mn-ea"/>
              <a:cs typeface="+mn-cs"/>
            </a:endParaRPr>
          </a:p>
          <a:p>
            <a:pPr eaLnBrk="1" hangingPunct="1"/>
            <a:r>
              <a:rPr lang="fr-FR" sz="1200" b="0" i="0" kern="1200" dirty="0">
                <a:solidFill>
                  <a:schemeClr val="tx1"/>
                </a:solidFill>
                <a:latin typeface="Times New Roman" charset="0"/>
                <a:ea typeface="+mn-ea"/>
                <a:cs typeface="+mn-cs"/>
              </a:rPr>
              <a:t>la fonction </a:t>
            </a:r>
            <a:r>
              <a:rPr lang="fr-FR" dirty="0" err="1"/>
              <a:t>wp_reset_postdata</a:t>
            </a:r>
            <a:r>
              <a:rPr lang="fr-FR" dirty="0"/>
              <a:t>()</a:t>
            </a:r>
            <a:r>
              <a:rPr lang="fr-FR" sz="1200" b="0" i="0" kern="1200" dirty="0">
                <a:solidFill>
                  <a:schemeClr val="tx1"/>
                </a:solidFill>
                <a:latin typeface="Times New Roman" charset="0"/>
                <a:ea typeface="+mn-ea"/>
                <a:cs typeface="+mn-cs"/>
              </a:rPr>
              <a:t>. Elle permet de remettre à zéro le compteur de </a:t>
            </a:r>
            <a:r>
              <a:rPr lang="fr-FR" sz="1200" b="0" i="0" kern="1200" dirty="0" err="1">
                <a:solidFill>
                  <a:schemeClr val="tx1"/>
                </a:solidFill>
                <a:latin typeface="Times New Roman" charset="0"/>
                <a:ea typeface="+mn-ea"/>
                <a:cs typeface="+mn-cs"/>
              </a:rPr>
              <a:t>Posts</a:t>
            </a:r>
            <a:r>
              <a:rPr lang="fr-FR" sz="1200" b="0" i="0" kern="1200" dirty="0">
                <a:solidFill>
                  <a:schemeClr val="tx1"/>
                </a:solidFill>
                <a:latin typeface="Times New Roman" charset="0"/>
                <a:ea typeface="+mn-ea"/>
                <a:cs typeface="+mn-cs"/>
              </a:rPr>
              <a:t>. Il faut toujours utiliser cette fonction </a:t>
            </a:r>
            <a:r>
              <a:rPr lang="fr-FR" sz="1200" b="0" i="0" u="sng" kern="1200" dirty="0">
                <a:solidFill>
                  <a:schemeClr val="tx1"/>
                </a:solidFill>
                <a:latin typeface="Times New Roman" charset="0"/>
                <a:ea typeface="+mn-ea"/>
                <a:cs typeface="+mn-cs"/>
              </a:rPr>
              <a:t>entre deux</a:t>
            </a:r>
            <a:r>
              <a:rPr lang="fr-FR" sz="1200" b="1" i="0" kern="1200" dirty="0">
                <a:solidFill>
                  <a:schemeClr val="tx1"/>
                </a:solidFill>
                <a:latin typeface="Times New Roman" charset="0"/>
                <a:ea typeface="+mn-ea"/>
                <a:cs typeface="+mn-cs"/>
              </a:rPr>
              <a:t> boucles</a:t>
            </a:r>
            <a:r>
              <a:rPr lang="fr-FR" sz="1200" b="0" i="0" kern="1200" dirty="0">
                <a:solidFill>
                  <a:schemeClr val="tx1"/>
                </a:solidFill>
                <a:latin typeface="Times New Roman" charset="0"/>
                <a:ea typeface="+mn-ea"/>
                <a:cs typeface="+mn-cs"/>
              </a:rPr>
              <a:t>, sinon le ciel vous tombera sur la tête. D’ailleurs, vous pouvez la rajouter une seconde </a:t>
            </a:r>
            <a:r>
              <a:rPr lang="fr-FR" sz="1200" b="0" i="0" u="sng" kern="1200" dirty="0">
                <a:solidFill>
                  <a:schemeClr val="tx1"/>
                </a:solidFill>
                <a:latin typeface="Times New Roman" charset="0"/>
                <a:ea typeface="+mn-ea"/>
                <a:cs typeface="+mn-cs"/>
              </a:rPr>
              <a:t>fois après</a:t>
            </a:r>
            <a:r>
              <a:rPr lang="fr-FR" sz="1200" b="0" i="0" kern="1200" dirty="0">
                <a:solidFill>
                  <a:schemeClr val="tx1"/>
                </a:solidFill>
                <a:latin typeface="Times New Roman" charset="0"/>
                <a:ea typeface="+mn-ea"/>
                <a:cs typeface="+mn-cs"/>
              </a:rPr>
              <a:t> le </a:t>
            </a:r>
            <a:r>
              <a:rPr lang="fr-FR" dirty="0" err="1"/>
              <a:t>endwhile</a:t>
            </a:r>
            <a:r>
              <a:rPr lang="fr-FR" sz="1200" b="0" i="0" kern="1200" dirty="0">
                <a:solidFill>
                  <a:schemeClr val="tx1"/>
                </a:solidFill>
                <a:latin typeface="Times New Roman" charset="0"/>
                <a:ea typeface="+mn-ea"/>
                <a:cs typeface="+mn-cs"/>
              </a:rPr>
              <a:t> si </a:t>
            </a:r>
            <a:r>
              <a:rPr lang="fr-FR" sz="1200" b="0" i="0" u="sng" kern="1200" dirty="0">
                <a:solidFill>
                  <a:schemeClr val="tx1"/>
                </a:solidFill>
                <a:latin typeface="Times New Roman" charset="0"/>
                <a:ea typeface="+mn-ea"/>
                <a:cs typeface="+mn-cs"/>
              </a:rPr>
              <a:t>vous voulez</a:t>
            </a:r>
            <a:r>
              <a:rPr lang="fr-FR" sz="1200" b="0" i="0" kern="1200" dirty="0">
                <a:solidFill>
                  <a:schemeClr val="tx1"/>
                </a:solidFill>
                <a:latin typeface="Times New Roman" charset="0"/>
                <a:ea typeface="+mn-ea"/>
                <a:cs typeface="+mn-cs"/>
              </a:rPr>
              <a:t>.</a:t>
            </a:r>
            <a:endParaRPr lang="fr-FR" dirty="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Pistes : </a:t>
            </a:r>
          </a:p>
          <a:p>
            <a:pPr marL="228600" indent="-228600" eaLnBrk="1" hangingPunct="1">
              <a:buFont typeface="+mj-lt"/>
              <a:buAutoNum type="arabicPeriod"/>
            </a:pPr>
            <a:r>
              <a:rPr lang="fr-FR" dirty="0" err="1">
                <a:latin typeface="Times New Roman" pitchFamily="18" charset="0"/>
              </a:rPr>
              <a:t>wp_count_posts</a:t>
            </a:r>
            <a:r>
              <a:rPr lang="fr-FR" dirty="0">
                <a:latin typeface="Times New Roman" pitchFamily="18" charset="0"/>
              </a:rPr>
              <a:t>()-&gt;</a:t>
            </a:r>
            <a:r>
              <a:rPr lang="fr-FR" dirty="0" err="1">
                <a:latin typeface="Times New Roman" pitchFamily="18" charset="0"/>
              </a:rPr>
              <a:t>publish</a:t>
            </a:r>
            <a:r>
              <a:rPr lang="fr-FR" dirty="0">
                <a:latin typeface="Times New Roman" pitchFamily="18" charset="0"/>
              </a:rPr>
              <a:t>;</a:t>
            </a:r>
          </a:p>
          <a:p>
            <a:pPr marL="228600" indent="-228600" eaLnBrk="1" hangingPunct="1">
              <a:buFont typeface="+mj-lt"/>
              <a:buAutoNum type="arabicPeriod"/>
            </a:pPr>
            <a:r>
              <a:rPr lang="fr-FR" dirty="0" err="1">
                <a:latin typeface="Times New Roman" pitchFamily="18" charset="0"/>
              </a:rPr>
              <a:t>wp_count_comments</a:t>
            </a:r>
            <a:r>
              <a:rPr lang="fr-FR" dirty="0">
                <a:latin typeface="Times New Roman" pitchFamily="18" charset="0"/>
              </a:rPr>
              <a:t>()-&gt;</a:t>
            </a:r>
            <a:r>
              <a:rPr lang="fr-FR" dirty="0" err="1">
                <a:latin typeface="Times New Roman" pitchFamily="18" charset="0"/>
              </a:rPr>
              <a:t>approved</a:t>
            </a:r>
            <a:r>
              <a:rPr lang="fr-FR" dirty="0">
                <a:latin typeface="Times New Roman" pitchFamily="18" charset="0"/>
              </a:rPr>
              <a:t>;</a:t>
            </a:r>
          </a:p>
          <a:p>
            <a:pPr marL="228600" indent="-228600" eaLnBrk="1" hangingPunct="1">
              <a:buFont typeface="+mj-lt"/>
              <a:buAutoNum type="arabicPeriod"/>
            </a:pPr>
            <a:r>
              <a:rPr lang="en-US" dirty="0">
                <a:latin typeface="Times New Roman" pitchFamily="18" charset="0"/>
              </a:rPr>
              <a:t>		$</a:t>
            </a:r>
            <a:r>
              <a:rPr lang="en-US" dirty="0" err="1">
                <a:latin typeface="Times New Roman" pitchFamily="18" charset="0"/>
              </a:rPr>
              <a:t>args</a:t>
            </a:r>
            <a:r>
              <a:rPr lang="en-US" dirty="0">
                <a:latin typeface="Times New Roman" pitchFamily="18" charset="0"/>
              </a:rPr>
              <a:t> = array(				'</a:t>
            </a:r>
            <a:r>
              <a:rPr lang="en-US" dirty="0" err="1">
                <a:latin typeface="Times New Roman" pitchFamily="18" charset="0"/>
              </a:rPr>
              <a:t>post_type</a:t>
            </a:r>
            <a:r>
              <a:rPr lang="en-US" dirty="0">
                <a:latin typeface="Times New Roman" pitchFamily="18" charset="0"/>
              </a:rPr>
              <a:t>' =&gt; 'post',				'</a:t>
            </a:r>
            <a:r>
              <a:rPr lang="en-US" dirty="0" err="1">
                <a:latin typeface="Times New Roman" pitchFamily="18" charset="0"/>
              </a:rPr>
              <a:t>post_status</a:t>
            </a:r>
            <a:r>
              <a:rPr lang="en-US" dirty="0">
                <a:latin typeface="Times New Roman" pitchFamily="18" charset="0"/>
              </a:rPr>
              <a:t>' =&gt; array('</a:t>
            </a:r>
            <a:r>
              <a:rPr lang="en-US" dirty="0" err="1">
                <a:latin typeface="Times New Roman" pitchFamily="18" charset="0"/>
              </a:rPr>
              <a:t>publish','draft</a:t>
            </a:r>
            <a:r>
              <a:rPr lang="en-US" dirty="0">
                <a:latin typeface="Times New Roman" pitchFamily="18" charset="0"/>
              </a:rPr>
              <a:t>'),		);		$query = new </a:t>
            </a:r>
            <a:r>
              <a:rPr lang="en-US" dirty="0" err="1">
                <a:latin typeface="Times New Roman" pitchFamily="18" charset="0"/>
              </a:rPr>
              <a:t>WP_Query</a:t>
            </a:r>
            <a:r>
              <a:rPr lang="en-US" dirty="0">
                <a:latin typeface="Times New Roman" pitchFamily="18" charset="0"/>
              </a:rPr>
              <a:t>( $</a:t>
            </a:r>
            <a:r>
              <a:rPr lang="en-US" dirty="0" err="1">
                <a:latin typeface="Times New Roman" pitchFamily="18" charset="0"/>
              </a:rPr>
              <a:t>args</a:t>
            </a:r>
            <a:r>
              <a:rPr lang="en-US" dirty="0">
                <a:latin typeface="Times New Roman" pitchFamily="18" charset="0"/>
              </a:rPr>
              <a:t> );</a:t>
            </a:r>
            <a:endParaRPr lang="fr-FR" dirty="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Les différents</a:t>
            </a:r>
            <a:r>
              <a:rPr lang="fr-FR" baseline="0" dirty="0">
                <a:latin typeface="Times New Roman" pitchFamily="18" charset="0"/>
              </a:rPr>
              <a:t> </a:t>
            </a:r>
            <a:r>
              <a:rPr lang="fr-FR" baseline="0" dirty="0" err="1">
                <a:latin typeface="Times New Roman" pitchFamily="18" charset="0"/>
              </a:rPr>
              <a:t>hooks</a:t>
            </a:r>
            <a:r>
              <a:rPr lang="fr-FR" baseline="0" dirty="0">
                <a:latin typeface="Times New Roman" pitchFamily="18" charset="0"/>
              </a:rPr>
              <a:t> disponibles </a:t>
            </a:r>
          </a:p>
          <a:p>
            <a:pPr eaLnBrk="1" hangingPunct="1"/>
            <a:r>
              <a:rPr lang="fr-FR" dirty="0">
                <a:latin typeface="Times New Roman" pitchFamily="18" charset="0"/>
              </a:rPr>
              <a:t>http://adambrown.info/p/wp_hooks/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http://wp-types.com/fr/documentation-2/guides-de-lutilisateur/types-de-publications-personnalisees/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dirty="0">
                <a:latin typeface="Times New Roman" pitchFamily="18" charset="0"/>
              </a:rPr>
              <a:t>http://wp-types.com/documentation/functions/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fr-FR" sz="1200" b="0" i="0" kern="1200" dirty="0">
                <a:solidFill>
                  <a:schemeClr val="tx1"/>
                </a:solidFill>
                <a:latin typeface="Times New Roman" charset="0"/>
                <a:ea typeface="+mn-ea"/>
                <a:cs typeface="+mn-cs"/>
              </a:rPr>
              <a:t>Grâce à l’utilisation de la technologie XML-RPC, il est ainsi possible à différentes applications de dialoguer entre elles sans se soucier des systèmes sur lesquelles elles fonctionnent, ni même du langage dans lequel elles ont été écrites.</a:t>
            </a:r>
            <a:endParaRPr lang="fr-FR"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a:noFill/>
        </p:spPr>
        <p:txBody>
          <a:bodyPr/>
          <a:lstStyle/>
          <a:p>
            <a:r>
              <a:rPr lang="fr-FR"/>
              <a:t>Java : Concepts avancés du langage</a:t>
            </a:r>
          </a:p>
        </p:txBody>
      </p:sp>
      <p:sp>
        <p:nvSpPr>
          <p:cNvPr id="23555" name="Rectangle 1030"/>
          <p:cNvSpPr>
            <a:spLocks noGrp="1" noChangeArrowheads="1"/>
          </p:cNvSpPr>
          <p:nvPr>
            <p:ph type="ftr" sz="quarter" idx="4"/>
          </p:nvPr>
        </p:nvSpPr>
        <p:spPr>
          <a:noFill/>
        </p:spPr>
        <p:txBody>
          <a:bodyPr/>
          <a:lstStyle/>
          <a:p>
            <a:r>
              <a:rPr lang="fr-FR"/>
              <a:t>J-2 10/04</a:t>
            </a:r>
          </a:p>
        </p:txBody>
      </p:sp>
      <p:sp>
        <p:nvSpPr>
          <p:cNvPr id="23556" name="Rectangle 1031"/>
          <p:cNvSpPr>
            <a:spLocks noGrp="1" noChangeArrowheads="1"/>
          </p:cNvSpPr>
          <p:nvPr>
            <p:ph type="sldNum" sz="quarter" idx="5"/>
          </p:nvPr>
        </p:nvSpPr>
        <p:spPr>
          <a:noFill/>
        </p:spPr>
        <p:txBody>
          <a:bodyPr/>
          <a:lstStyle/>
          <a:p>
            <a:r>
              <a:rPr lang="fr-FR"/>
              <a:t>Copyright Sysdeo 2004</a:t>
            </a: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endParaRPr lang="fr-FR"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B8797C-EE2B-478A-AE95-44B6EDF33E87}" type="slidenum">
              <a:rPr lang="en-US" smtClean="0"/>
              <a:pPr>
                <a:defRPr/>
              </a:pPr>
              <a:t>‹N°›</a:t>
            </a:fld>
            <a:endParaRPr lang="en-US"/>
          </a:p>
        </p:txBody>
      </p:sp>
    </p:spTree>
    <p:extLst>
      <p:ext uri="{BB962C8B-B14F-4D97-AF65-F5344CB8AC3E}">
        <p14:creationId xmlns:p14="http://schemas.microsoft.com/office/powerpoint/2010/main" val="99366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99B65EA2-D61F-4C2B-BE7C-8A8EB57F2CD1}" type="slidenum">
              <a:rPr lang="fr-FR" smtClean="0"/>
              <a:pPr>
                <a:defRPr/>
              </a:pPr>
              <a:t>‹N°›</a:t>
            </a:fld>
            <a:endParaRPr lang="fr-FR"/>
          </a:p>
        </p:txBody>
      </p:sp>
    </p:spTree>
    <p:extLst>
      <p:ext uri="{BB962C8B-B14F-4D97-AF65-F5344CB8AC3E}">
        <p14:creationId xmlns:p14="http://schemas.microsoft.com/office/powerpoint/2010/main" val="16027414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99B65EA2-D61F-4C2B-BE7C-8A8EB57F2CD1}" type="slidenum">
              <a:rPr lang="fr-FR" smtClean="0"/>
              <a:pPr>
                <a:defRPr/>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18504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A2951F4B-326F-40F6-9756-B5C2DAD55297}" type="slidenum">
              <a:rPr lang="fr-FR" smtClean="0"/>
              <a:pPr>
                <a:defRPr/>
              </a:pPr>
              <a:t>‹N°›</a:t>
            </a:fld>
            <a:endParaRPr lang="fr-FR"/>
          </a:p>
        </p:txBody>
      </p:sp>
    </p:spTree>
    <p:extLst>
      <p:ext uri="{BB962C8B-B14F-4D97-AF65-F5344CB8AC3E}">
        <p14:creationId xmlns:p14="http://schemas.microsoft.com/office/powerpoint/2010/main" val="16980762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99B65EA2-D61F-4C2B-BE7C-8A8EB57F2CD1}" type="slidenum">
              <a:rPr lang="fr-FR" smtClean="0"/>
              <a:pPr>
                <a:defRPr/>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421773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99B65EA2-D61F-4C2B-BE7C-8A8EB57F2CD1}" type="slidenum">
              <a:rPr lang="fr-FR" smtClean="0"/>
              <a:pPr>
                <a:defRPr/>
              </a:pPr>
              <a:t>‹N°›</a:t>
            </a:fld>
            <a:endParaRPr lang="fr-FR"/>
          </a:p>
        </p:txBody>
      </p:sp>
    </p:spTree>
    <p:extLst>
      <p:ext uri="{BB962C8B-B14F-4D97-AF65-F5344CB8AC3E}">
        <p14:creationId xmlns:p14="http://schemas.microsoft.com/office/powerpoint/2010/main" val="35572635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8167F5AC-36B9-4728-9A76-B50356177D44}" type="slidenum">
              <a:rPr lang="fr-FR" smtClean="0"/>
              <a:pPr>
                <a:defRPr/>
              </a:pPr>
              <a:t>‹N°›</a:t>
            </a:fld>
            <a:endParaRPr lang="fr-FR"/>
          </a:p>
        </p:txBody>
      </p:sp>
    </p:spTree>
    <p:extLst>
      <p:ext uri="{BB962C8B-B14F-4D97-AF65-F5344CB8AC3E}">
        <p14:creationId xmlns:p14="http://schemas.microsoft.com/office/powerpoint/2010/main" val="29650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DDA0DDA5-D6CC-4E92-B77E-69E53FE70BC3}" type="slidenum">
              <a:rPr lang="fr-FR" smtClean="0"/>
              <a:pPr>
                <a:defRPr/>
              </a:pPr>
              <a:t>‹N°›</a:t>
            </a:fld>
            <a:endParaRPr lang="fr-FR"/>
          </a:p>
        </p:txBody>
      </p:sp>
    </p:spTree>
    <p:extLst>
      <p:ext uri="{BB962C8B-B14F-4D97-AF65-F5344CB8AC3E}">
        <p14:creationId xmlns:p14="http://schemas.microsoft.com/office/powerpoint/2010/main" val="391527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36E7C0C5-8DD7-40F2-976A-C4657789418D}" type="slidenum">
              <a:rPr lang="fr-FR" smtClean="0"/>
              <a:pPr>
                <a:defRPr/>
              </a:pPr>
              <a:t>‹N°›</a:t>
            </a:fld>
            <a:endParaRPr lang="fr-FR"/>
          </a:p>
        </p:txBody>
      </p:sp>
    </p:spTree>
    <p:extLst>
      <p:ext uri="{BB962C8B-B14F-4D97-AF65-F5344CB8AC3E}">
        <p14:creationId xmlns:p14="http://schemas.microsoft.com/office/powerpoint/2010/main" val="160943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defRPr/>
            </a:pPr>
            <a:r>
              <a:rPr lang="fr-FR"/>
              <a:t>3/4/2013</a:t>
            </a:r>
            <a:endParaRPr lang="en-US"/>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444C5793-C0D9-47E3-ABD5-AED779E0CB57}" type="slidenum">
              <a:rPr lang="fr-FR" smtClean="0"/>
              <a:pPr>
                <a:defRPr/>
              </a:pPr>
              <a:t>‹N°›</a:t>
            </a:fld>
            <a:endParaRPr lang="fr-FR"/>
          </a:p>
        </p:txBody>
      </p:sp>
    </p:spTree>
    <p:extLst>
      <p:ext uri="{BB962C8B-B14F-4D97-AF65-F5344CB8AC3E}">
        <p14:creationId xmlns:p14="http://schemas.microsoft.com/office/powerpoint/2010/main" val="150091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r>
              <a:rPr lang="fr-FR"/>
              <a:t>3/4/2013</a:t>
            </a:r>
            <a:endParaRPr lang="en-US"/>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B6C91DF4-D313-433C-A204-509174C624BE}" type="slidenum">
              <a:rPr lang="fr-FR" smtClean="0"/>
              <a:pPr>
                <a:defRPr/>
              </a:pPr>
              <a:t>‹N°›</a:t>
            </a:fld>
            <a:endParaRPr lang="fr-FR"/>
          </a:p>
        </p:txBody>
      </p:sp>
    </p:spTree>
    <p:extLst>
      <p:ext uri="{BB962C8B-B14F-4D97-AF65-F5344CB8AC3E}">
        <p14:creationId xmlns:p14="http://schemas.microsoft.com/office/powerpoint/2010/main" val="260949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defRPr/>
            </a:pPr>
            <a:r>
              <a:rPr lang="fr-FR"/>
              <a:t>3/4/2013</a:t>
            </a:r>
            <a:endParaRPr lang="en-US"/>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7934246F-0E3B-49D9-909F-8F8B0C12C2AE}" type="slidenum">
              <a:rPr lang="fr-FR" smtClean="0"/>
              <a:pPr>
                <a:defRPr/>
              </a:pPr>
              <a:t>‹N°›</a:t>
            </a:fld>
            <a:endParaRPr lang="fr-FR"/>
          </a:p>
        </p:txBody>
      </p:sp>
    </p:spTree>
    <p:extLst>
      <p:ext uri="{BB962C8B-B14F-4D97-AF65-F5344CB8AC3E}">
        <p14:creationId xmlns:p14="http://schemas.microsoft.com/office/powerpoint/2010/main" val="415078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defRPr/>
            </a:pPr>
            <a:r>
              <a:rPr lang="fr-FR"/>
              <a:t>3/4/2013</a:t>
            </a:r>
            <a:endParaRPr lang="en-US"/>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57DD9091-D10E-4A61-971B-460E02A9DE92}" type="slidenum">
              <a:rPr lang="fr-FR" smtClean="0"/>
              <a:pPr>
                <a:defRPr/>
              </a:pPr>
              <a:t>‹N°›</a:t>
            </a:fld>
            <a:endParaRPr lang="fr-FR"/>
          </a:p>
        </p:txBody>
      </p:sp>
    </p:spTree>
    <p:extLst>
      <p:ext uri="{BB962C8B-B14F-4D97-AF65-F5344CB8AC3E}">
        <p14:creationId xmlns:p14="http://schemas.microsoft.com/office/powerpoint/2010/main" val="384248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fr-FR"/>
              <a:t>3/4/2013</a:t>
            </a:r>
            <a:endParaRPr lang="en-US"/>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B567A44A-F6D5-43D6-8B5F-69C93ED07F1C}" type="slidenum">
              <a:rPr lang="fr-FR" smtClean="0"/>
              <a:pPr>
                <a:defRPr/>
              </a:pPr>
              <a:t>‹N°›</a:t>
            </a:fld>
            <a:endParaRPr lang="fr-FR"/>
          </a:p>
        </p:txBody>
      </p:sp>
    </p:spTree>
    <p:extLst>
      <p:ext uri="{BB962C8B-B14F-4D97-AF65-F5344CB8AC3E}">
        <p14:creationId xmlns:p14="http://schemas.microsoft.com/office/powerpoint/2010/main" val="31011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defRPr/>
            </a:pPr>
            <a:r>
              <a:rPr lang="fr-FR"/>
              <a:t>3/4/2013</a:t>
            </a:r>
            <a:endParaRPr lang="en-US"/>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B0D6011C-4501-4940-86E8-C63092DBB653}" type="slidenum">
              <a:rPr lang="fr-FR" smtClean="0"/>
              <a:pPr>
                <a:defRPr/>
              </a:pPr>
              <a:t>‹N°›</a:t>
            </a:fld>
            <a:endParaRPr lang="fr-FR"/>
          </a:p>
        </p:txBody>
      </p:sp>
    </p:spTree>
    <p:extLst>
      <p:ext uri="{BB962C8B-B14F-4D97-AF65-F5344CB8AC3E}">
        <p14:creationId xmlns:p14="http://schemas.microsoft.com/office/powerpoint/2010/main" val="243065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defRPr/>
            </a:pPr>
            <a:r>
              <a:rPr lang="fr-FR"/>
              <a:t>3/4/2013</a:t>
            </a:r>
            <a:endParaRPr lang="en-US"/>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A9767306-D074-4770-8C95-7E4F13D79584}" type="slidenum">
              <a:rPr lang="fr-FR" smtClean="0"/>
              <a:pPr>
                <a:defRPr/>
              </a:pPr>
              <a:t>‹N°›</a:t>
            </a:fld>
            <a:endParaRPr lang="fr-FR"/>
          </a:p>
        </p:txBody>
      </p:sp>
    </p:spTree>
    <p:extLst>
      <p:ext uri="{BB962C8B-B14F-4D97-AF65-F5344CB8AC3E}">
        <p14:creationId xmlns:p14="http://schemas.microsoft.com/office/powerpoint/2010/main" val="191100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fr-FR"/>
              <a:t>3/4/2013</a:t>
            </a: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9B65EA2-D61F-4C2B-BE7C-8A8EB57F2CD1}" type="slidenum">
              <a:rPr lang="fr-FR" smtClean="0"/>
              <a:pPr>
                <a:defRPr/>
              </a:pPr>
              <a:t>‹N°›</a:t>
            </a:fld>
            <a:endParaRPr lang="fr-FR"/>
          </a:p>
        </p:txBody>
      </p:sp>
    </p:spTree>
    <p:extLst>
      <p:ext uri="{BB962C8B-B14F-4D97-AF65-F5344CB8AC3E}">
        <p14:creationId xmlns:p14="http://schemas.microsoft.com/office/powerpoint/2010/main" val="365894836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 id="2147484142" r:id="rId14"/>
    <p:sldLayoutId id="2147484143" r:id="rId15"/>
    <p:sldLayoutId id="214748414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pthemes.c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BE16C-6B4F-434A-8142-EA3D39984392}"/>
              </a:ext>
            </a:extLst>
          </p:cNvPr>
          <p:cNvSpPr>
            <a:spLocks noGrp="1"/>
          </p:cNvSpPr>
          <p:nvPr>
            <p:ph type="title"/>
          </p:nvPr>
        </p:nvSpPr>
        <p:spPr>
          <a:xfrm>
            <a:off x="2882610" y="2492896"/>
            <a:ext cx="3818385" cy="1091208"/>
          </a:xfrm>
        </p:spPr>
        <p:txBody>
          <a:bodyPr>
            <a:noAutofit/>
          </a:bodyPr>
          <a:lstStyle/>
          <a:p>
            <a:r>
              <a:rPr lang="fr-FR" sz="4800" dirty="0">
                <a:latin typeface="Times New Roman" pitchFamily="18" charset="0"/>
                <a:cs typeface="Times New Roman" pitchFamily="18" charset="0"/>
              </a:rPr>
              <a:t>Introduction au CMS Wordpress</a:t>
            </a:r>
            <a:endParaRPr lang="fr-FR" sz="4800" dirty="0"/>
          </a:p>
        </p:txBody>
      </p:sp>
      <p:sp>
        <p:nvSpPr>
          <p:cNvPr id="4" name="Espace réservé du numéro de diapositive 3">
            <a:extLst>
              <a:ext uri="{FF2B5EF4-FFF2-40B4-BE49-F238E27FC236}">
                <a16:creationId xmlns:a16="http://schemas.microsoft.com/office/drawing/2014/main" id="{A428D00C-1DA2-40B2-8429-8F26DB44D93C}"/>
              </a:ext>
            </a:extLst>
          </p:cNvPr>
          <p:cNvSpPr>
            <a:spLocks noGrp="1"/>
          </p:cNvSpPr>
          <p:nvPr>
            <p:ph type="sldNum" sz="quarter" idx="12"/>
          </p:nvPr>
        </p:nvSpPr>
        <p:spPr/>
        <p:txBody>
          <a:bodyPr/>
          <a:lstStyle/>
          <a:p>
            <a:pPr>
              <a:defRPr/>
            </a:pPr>
            <a:fld id="{36E7C0C5-8DD7-40F2-976A-C4657789418D}" type="slidenum">
              <a:rPr lang="fr-FR" smtClean="0"/>
              <a:pPr>
                <a:defRPr/>
              </a:pPr>
              <a:t>1</a:t>
            </a:fld>
            <a:endParaRPr lang="fr-FR"/>
          </a:p>
        </p:txBody>
      </p:sp>
    </p:spTree>
    <p:extLst>
      <p:ext uri="{BB962C8B-B14F-4D97-AF65-F5344CB8AC3E}">
        <p14:creationId xmlns:p14="http://schemas.microsoft.com/office/powerpoint/2010/main" val="221154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Accès front-end :  </a:t>
            </a:r>
            <a:r>
              <a:rPr lang="fr-FR" sz="2800" dirty="0" err="1">
                <a:latin typeface="Times New Roman" pitchFamily="18" charset="0"/>
                <a:cs typeface="Times New Roman" pitchFamily="18" charset="0"/>
              </a:rPr>
              <a:t>url_wordpress</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Accès back : </a:t>
            </a:r>
            <a:r>
              <a:rPr lang="fr-FR" sz="2800" dirty="0" err="1">
                <a:latin typeface="Times New Roman" pitchFamily="18" charset="0"/>
                <a:cs typeface="Times New Roman" pitchFamily="18" charset="0"/>
              </a:rPr>
              <a:t>url_wordpress</a:t>
            </a:r>
            <a:r>
              <a:rPr lang="fr-FR" sz="2800" dirty="0">
                <a:latin typeface="Times New Roman" pitchFamily="18" charset="0"/>
                <a:cs typeface="Times New Roman" pitchFamily="18" charset="0"/>
              </a:rPr>
              <a:t>/</a:t>
            </a:r>
            <a:r>
              <a:rPr lang="fr-FR" sz="2800" dirty="0" err="1">
                <a:latin typeface="Times New Roman" pitchFamily="18" charset="0"/>
                <a:cs typeface="Times New Roman" pitchFamily="18" charset="0"/>
              </a:rPr>
              <a:t>wp</a:t>
            </a:r>
            <a:r>
              <a:rPr lang="fr-FR" sz="2800" dirty="0">
                <a:latin typeface="Times New Roman" pitchFamily="18" charset="0"/>
                <a:cs typeface="Times New Roman" pitchFamily="18" charset="0"/>
              </a:rPr>
              <a:t>-</a:t>
            </a:r>
            <a:r>
              <a:rPr lang="fr-FR" sz="2800" dirty="0" err="1">
                <a:latin typeface="Times New Roman" pitchFamily="18" charset="0"/>
                <a:cs typeface="Times New Roman" pitchFamily="18" charset="0"/>
              </a:rPr>
              <a:t>admin</a:t>
            </a: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10</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Installation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Installer </a:t>
            </a:r>
            <a:r>
              <a:rPr lang="fr-FR" sz="2800" dirty="0" err="1">
                <a:latin typeface="Times New Roman" pitchFamily="18" charset="0"/>
                <a:cs typeface="Times New Roman" pitchFamily="18" charset="0"/>
              </a:rPr>
              <a:t>Wordpress</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des pages qui contienne  du textes et  des images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des articles et les associer à des catégories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Se familiariser avec le </a:t>
            </a:r>
            <a:r>
              <a:rPr lang="fr-FR" sz="2800" dirty="0" err="1">
                <a:latin typeface="Times New Roman" pitchFamily="18" charset="0"/>
                <a:cs typeface="Times New Roman" pitchFamily="18" charset="0"/>
              </a:rPr>
              <a:t>back_office</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Ajouter un nouveau thème et activer le (</a:t>
            </a:r>
            <a:r>
              <a:rPr lang="fr-FR" sz="2800" dirty="0">
                <a:latin typeface="Times New Roman" pitchFamily="18" charset="0"/>
                <a:cs typeface="Times New Roman" pitchFamily="18" charset="0"/>
                <a:hlinkClick r:id="rId3"/>
              </a:rPr>
              <a:t>http://www.wpthemes.ch/</a:t>
            </a:r>
            <a:r>
              <a:rPr lang="fr-FR" sz="2800" dirty="0">
                <a:latin typeface="Times New Roman" pitchFamily="18" charset="0"/>
                <a:cs typeface="Times New Roman" pitchFamily="18" charset="0"/>
              </a:rPr>
              <a: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 thème doit être dans le dossier </a:t>
            </a:r>
            <a:r>
              <a:rPr lang="fr-FR" sz="2800" dirty="0" err="1">
                <a:latin typeface="Times New Roman" pitchFamily="18" charset="0"/>
                <a:cs typeface="Times New Roman" pitchFamily="18" charset="0"/>
              </a:rPr>
              <a:t>wp</a:t>
            </a:r>
            <a:r>
              <a:rPr lang="fr-FR" sz="2800" dirty="0">
                <a:latin typeface="Times New Roman" pitchFamily="18" charset="0"/>
                <a:cs typeface="Times New Roman" pitchFamily="18" charset="0"/>
              </a:rPr>
              <a:t>-content/</a:t>
            </a:r>
            <a:r>
              <a:rPr lang="fr-FR" sz="2800">
                <a:latin typeface="Times New Roman" pitchFamily="18" charset="0"/>
                <a:cs typeface="Times New Roman" pitchFamily="18" charset="0"/>
              </a:rPr>
              <a:t>themes</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11</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Exercices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De base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permet de poster 3 types de contenu :</a:t>
            </a: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Post  (contenu dynamique)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Page (contenu statique)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Attachement : contenu multimédia </a:t>
            </a:r>
          </a:p>
          <a:p>
            <a:pPr eaLnBrk="1" fontAlgn="auto" hangingPunct="1">
              <a:spcAft>
                <a:spcPts val="0"/>
              </a:spcAft>
              <a:buClr>
                <a:srgbClr val="C00000"/>
              </a:buClr>
              <a:buNone/>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12</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2" end="2"/>
                                            </p:txEl>
                                          </p:spTgt>
                                        </p:tgtEl>
                                        <p:attrNameLst>
                                          <p:attrName>style.visibility</p:attrName>
                                        </p:attrNameLst>
                                      </p:cBhvr>
                                      <p:to>
                                        <p:strVal val="visible"/>
                                      </p:to>
                                    </p:set>
                                    <p:anim calcmode="lin" valueType="num">
                                      <p:cBhvr additive="base">
                                        <p:cTn id="13"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3" end="3"/>
                                            </p:txEl>
                                          </p:spTgt>
                                        </p:tgtEl>
                                        <p:attrNameLst>
                                          <p:attrName>style.visibility</p:attrName>
                                        </p:attrNameLst>
                                      </p:cBhvr>
                                      <p:to>
                                        <p:strVal val="visible"/>
                                      </p:to>
                                    </p:set>
                                    <p:anim calcmode="lin" valueType="num">
                                      <p:cBhvr additive="base">
                                        <p:cTn id="19"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4" end="4"/>
                                            </p:txEl>
                                          </p:spTgt>
                                        </p:tgtEl>
                                        <p:attrNameLst>
                                          <p:attrName>style.visibility</p:attrName>
                                        </p:attrNameLst>
                                      </p:cBhvr>
                                      <p:to>
                                        <p:strVal val="visible"/>
                                      </p:to>
                                    </p:set>
                                    <p:anim calcmode="lin" valueType="num">
                                      <p:cBhvr additive="base">
                                        <p:cTn id="25"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b="1" dirty="0">
                <a:latin typeface="Times New Roman" pitchFamily="18" charset="0"/>
                <a:cs typeface="Times New Roman" pitchFamily="18" charset="0"/>
              </a:rPr>
              <a:t>Les articles (</a:t>
            </a:r>
            <a:r>
              <a:rPr lang="fr-FR" sz="2800" b="1" dirty="0" err="1">
                <a:latin typeface="Times New Roman" pitchFamily="18" charset="0"/>
                <a:cs typeface="Times New Roman" pitchFamily="18" charset="0"/>
              </a:rPr>
              <a:t>posts</a:t>
            </a:r>
            <a:r>
              <a:rPr lang="fr-FR" sz="2800" b="1" dirty="0">
                <a:latin typeface="Times New Roman" pitchFamily="18" charset="0"/>
                <a:cs typeface="Times New Roman" pitchFamily="18" charset="0"/>
              </a:rPr>
              <a:t>) peuvent contenir :</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Title</a:t>
            </a:r>
            <a:r>
              <a:rPr lang="fr-FR" sz="2800" dirty="0">
                <a:latin typeface="Times New Roman" pitchFamily="18" charset="0"/>
                <a:cs typeface="Times New Roman" pitchFamily="18" charset="0"/>
              </a:rPr>
              <a:t> : le titre du Post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ID : l’identifiant  unique du Post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Content : le contenu en HTML, celui qui s’insère via un WYSIWYG</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Author</a:t>
            </a:r>
            <a:r>
              <a:rPr lang="fr-FR" sz="2800" dirty="0">
                <a:latin typeface="Times New Roman" pitchFamily="18" charset="0"/>
                <a:cs typeface="Times New Roman" pitchFamily="18" charset="0"/>
              </a:rPr>
              <a:t> : chaque Post est attribué à un seul auteur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Date : la date et l’heure de publication du Post</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Category</a:t>
            </a:r>
            <a:r>
              <a:rPr lang="fr-FR" sz="2800" dirty="0">
                <a:latin typeface="Times New Roman" pitchFamily="18" charset="0"/>
                <a:cs typeface="Times New Roman" pitchFamily="18" charset="0"/>
              </a:rPr>
              <a:t> : un Post appartient à au moins 1 catégorie</a:t>
            </a: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13</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(Article)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Excerpt</a:t>
            </a:r>
            <a:r>
              <a:rPr lang="fr-FR" sz="2800" dirty="0">
                <a:latin typeface="Times New Roman" pitchFamily="18" charset="0"/>
                <a:cs typeface="Times New Roman" pitchFamily="18" charset="0"/>
              </a:rPr>
              <a:t> : un résumé explicite</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Thumbnail</a:t>
            </a:r>
            <a:r>
              <a:rPr lang="fr-FR" sz="2800" dirty="0">
                <a:latin typeface="Times New Roman" pitchFamily="18" charset="0"/>
                <a:cs typeface="Times New Roman" pitchFamily="18" charset="0"/>
              </a:rPr>
              <a:t> : une image « à la une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Tags : les mots-clefs attachés au Post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Slug : la forme url-</a:t>
            </a:r>
            <a:r>
              <a:rPr lang="fr-FR" sz="2800" dirty="0" err="1">
                <a:latin typeface="Times New Roman" pitchFamily="18" charset="0"/>
                <a:cs typeface="Times New Roman" pitchFamily="18" charset="0"/>
              </a:rPr>
              <a:t>friendly</a:t>
            </a:r>
            <a:r>
              <a:rPr lang="fr-FR" sz="2800" dirty="0">
                <a:latin typeface="Times New Roman" pitchFamily="18" charset="0"/>
                <a:cs typeface="Times New Roman" pitchFamily="18" charset="0"/>
              </a:rPr>
              <a:t>  du titre</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Custm</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fields</a:t>
            </a:r>
            <a:r>
              <a:rPr lang="fr-FR" sz="2800" dirty="0">
                <a:latin typeface="Times New Roman" pitchFamily="18" charset="0"/>
                <a:cs typeface="Times New Roman" pitchFamily="18" charset="0"/>
              </a:rPr>
              <a:t> : des méta données du Post</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14</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(Article)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b="1" dirty="0">
                <a:latin typeface="Times New Roman" pitchFamily="18" charset="0"/>
                <a:cs typeface="Times New Roman" pitchFamily="18" charset="0"/>
              </a:rPr>
              <a:t>Les pages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Une page sert à publier du contenu statique, par exemple la page « A Propos » qui décrit l’objet du site. Il existe aussi les pages Copyright, Les mentions légales, le formulaire de contact…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Coté technique, une page  est quasiment identique au Post, à savoir qu’elle possède aussi un titre, ID, contenu HTML, auteur, date….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Une page d’a pas de catégorie ni tag ni </a:t>
            </a:r>
            <a:r>
              <a:rPr lang="fr-FR" sz="2800" dirty="0" err="1">
                <a:latin typeface="Times New Roman" pitchFamily="18" charset="0"/>
                <a:cs typeface="Times New Roman" pitchFamily="18" charset="0"/>
              </a:rPr>
              <a:t>excerpt</a:t>
            </a: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15</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(Page)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Une page peut être enfant/parent  d’une autre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Pour plusieurs page d’un même niveau, un ordre peut être établi.</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Des </a:t>
            </a:r>
            <a:r>
              <a:rPr lang="fr-FR" sz="2800" dirty="0" err="1">
                <a:latin typeface="Times New Roman" pitchFamily="18" charset="0"/>
                <a:cs typeface="Times New Roman" pitchFamily="18" charset="0"/>
              </a:rPr>
              <a:t>templates</a:t>
            </a:r>
            <a:r>
              <a:rPr lang="fr-FR" sz="2800" dirty="0">
                <a:latin typeface="Times New Roman" pitchFamily="18" charset="0"/>
                <a:cs typeface="Times New Roman" pitchFamily="18" charset="0"/>
              </a:rPr>
              <a:t>, si vous souhaitez qu’une  certaine Page ait un design particulier</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16</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(Page)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5097178"/>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Après avoir entré votre contenu dans le BO,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se charge de l’afficher sur votre thème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 thème est un dossier que l’on place dans </a:t>
            </a:r>
            <a:r>
              <a:rPr lang="fr-FR" sz="2800" dirty="0" err="1">
                <a:latin typeface="Times New Roman" pitchFamily="18" charset="0"/>
                <a:cs typeface="Times New Roman" pitchFamily="18" charset="0"/>
              </a:rPr>
              <a:t>wp</a:t>
            </a:r>
            <a:r>
              <a:rPr lang="fr-FR" sz="2800" dirty="0">
                <a:latin typeface="Times New Roman" pitchFamily="18" charset="0"/>
                <a:cs typeface="Times New Roman" pitchFamily="18" charset="0"/>
              </a:rPr>
              <a:t>-content/</a:t>
            </a:r>
            <a:r>
              <a:rPr lang="fr-FR" sz="2800" dirty="0" err="1">
                <a:latin typeface="Times New Roman" pitchFamily="18" charset="0"/>
                <a:cs typeface="Times New Roman" pitchFamily="18" charset="0"/>
              </a:rPr>
              <a:t>themes</a:t>
            </a:r>
            <a:r>
              <a:rPr lang="fr-FR" sz="2800" dirty="0">
                <a:latin typeface="Times New Roman" pitchFamily="18" charset="0"/>
                <a:cs typeface="Times New Roman" pitchFamily="18" charset="0"/>
              </a:rPr>
              <a:t>. Il contient :</a:t>
            </a:r>
          </a:p>
          <a:p>
            <a:pPr eaLnBrk="1" fontAlgn="auto" hangingPunct="1">
              <a:spcAft>
                <a:spcPts val="0"/>
              </a:spcAft>
              <a:buClr>
                <a:srgbClr val="C00000"/>
              </a:buClr>
              <a:buFont typeface="Wingdings 3" charset="2"/>
              <a:buChar char=""/>
              <a:defRPr/>
            </a:pPr>
            <a:r>
              <a:rPr lang="fr-FR" sz="2800" b="1" dirty="0">
                <a:latin typeface="Times New Roman" pitchFamily="18" charset="0"/>
                <a:cs typeface="Times New Roman" pitchFamily="18" charset="0"/>
              </a:rPr>
              <a:t>style.css</a:t>
            </a:r>
            <a:r>
              <a:rPr lang="fr-FR" sz="2800" dirty="0">
                <a:latin typeface="Times New Roman" pitchFamily="18" charset="0"/>
                <a:cs typeface="Times New Roman" pitchFamily="18" charset="0"/>
              </a:rPr>
              <a:t> : obligatoire car il contient les informations du thème ( sous forme de commentaires CSS)</a:t>
            </a:r>
          </a:p>
          <a:p>
            <a:pPr eaLnBrk="1" fontAlgn="auto" hangingPunct="1">
              <a:spcAft>
                <a:spcPts val="0"/>
              </a:spcAft>
              <a:buClr>
                <a:srgbClr val="C00000"/>
              </a:buClr>
              <a:buFont typeface="Wingdings 3" charset="2"/>
              <a:buChar char=""/>
              <a:defRPr/>
            </a:pPr>
            <a:r>
              <a:rPr lang="fr-FR" sz="2800" b="1" dirty="0">
                <a:latin typeface="Times New Roman" pitchFamily="18" charset="0"/>
                <a:cs typeface="Times New Roman" pitchFamily="18" charset="0"/>
              </a:rPr>
              <a:t>index.php</a:t>
            </a:r>
          </a:p>
          <a:p>
            <a:pPr eaLnBrk="1" fontAlgn="auto" hangingPunct="1">
              <a:spcAft>
                <a:spcPts val="0"/>
              </a:spcAft>
              <a:buClr>
                <a:srgbClr val="C00000"/>
              </a:buClr>
              <a:buFont typeface="Wingdings 3" charset="2"/>
              <a:buChar char=""/>
              <a:defRPr/>
            </a:pPr>
            <a:r>
              <a:rPr lang="fr-FR" sz="2800" b="1" dirty="0">
                <a:latin typeface="Times New Roman" pitchFamily="18" charset="0"/>
                <a:cs typeface="Times New Roman" pitchFamily="18" charset="0"/>
              </a:rPr>
              <a:t>Screenshot.png</a:t>
            </a:r>
            <a:r>
              <a:rPr lang="fr-FR" sz="2800" dirty="0">
                <a:latin typeface="Times New Roman" pitchFamily="18" charset="0"/>
                <a:cs typeface="Times New Roman" pitchFamily="18" charset="0"/>
              </a:rPr>
              <a:t> : une image facultative du thème qui apparait dans l’</a:t>
            </a:r>
            <a:r>
              <a:rPr lang="fr-FR" sz="2800" dirty="0" err="1">
                <a:latin typeface="Times New Roman" pitchFamily="18" charset="0"/>
                <a:cs typeface="Times New Roman" pitchFamily="18" charset="0"/>
              </a:rPr>
              <a:t>admin</a:t>
            </a:r>
            <a:r>
              <a:rPr lang="fr-FR" sz="2800" dirty="0">
                <a:latin typeface="Times New Roman" pitchFamily="18" charset="0"/>
                <a:cs typeface="Times New Roman" pitchFamily="18" charset="0"/>
              </a:rPr>
              <a:t> </a:t>
            </a:r>
            <a:r>
              <a:rPr lang="fr-FR" sz="2800" b="1" dirty="0"/>
              <a:t>300×225</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17</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(thème)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b="1" dirty="0">
                <a:latin typeface="Times New Roman" pitchFamily="18" charset="0"/>
                <a:cs typeface="Times New Roman" pitchFamily="18" charset="0"/>
              </a:rPr>
              <a:t>Des </a:t>
            </a:r>
            <a:r>
              <a:rPr lang="fr-FR" sz="2800" b="1" dirty="0" err="1">
                <a:latin typeface="Times New Roman" pitchFamily="18" charset="0"/>
                <a:cs typeface="Times New Roman" pitchFamily="18" charset="0"/>
              </a:rPr>
              <a:t>templates</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 des fichiers  .</a:t>
            </a:r>
            <a:r>
              <a:rPr lang="fr-FR" sz="2800" dirty="0" err="1">
                <a:latin typeface="Times New Roman" pitchFamily="18" charset="0"/>
                <a:cs typeface="Times New Roman" pitchFamily="18" charset="0"/>
              </a:rPr>
              <a:t>php</a:t>
            </a:r>
            <a:r>
              <a:rPr lang="fr-FR" sz="2800" dirty="0">
                <a:latin typeface="Times New Roman" pitchFamily="18" charset="0"/>
                <a:cs typeface="Times New Roman" pitchFamily="18" charset="0"/>
              </a:rPr>
              <a:t> qui, selon leur nom, sont appelés par WP pour en afficher leur contenu. Ils contiennent du code HTML et du code PHP. Par exemple, home.php est appelée pour la page d’accueil, page.php pour l’affichage d’une page.</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18</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(thème)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Si les fonctionnalités de Wordpress ne vous suffisent plus, il est possible d’en ajouter en installant des plugins créés par des développeurs.</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19</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(plugins)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5720" y="214290"/>
            <a:ext cx="7053262" cy="833422"/>
          </a:xfrm>
        </p:spPr>
        <p:txBody>
          <a:bodyPr/>
          <a:lstStyle/>
          <a:p>
            <a:pPr eaLnBrk="1" hangingPunct="1"/>
            <a:r>
              <a:rPr lang="fr-FR" dirty="0">
                <a:latin typeface="Times New Roman" pitchFamily="18" charset="0"/>
                <a:cs typeface="Times New Roman" pitchFamily="18" charset="0"/>
              </a:rPr>
              <a:t>Sommaire</a:t>
            </a:r>
          </a:p>
        </p:txBody>
      </p:sp>
      <p:sp>
        <p:nvSpPr>
          <p:cNvPr id="9219" name="Rectangle 3"/>
          <p:cNvSpPr>
            <a:spLocks noGrp="1" noChangeArrowheads="1"/>
          </p:cNvSpPr>
          <p:nvPr>
            <p:ph idx="1"/>
          </p:nvPr>
        </p:nvSpPr>
        <p:spPr>
          <a:xfrm>
            <a:off x="857250" y="1857364"/>
            <a:ext cx="6710363" cy="4338649"/>
          </a:xfrm>
        </p:spPr>
        <p:txBody>
          <a:bodyPr/>
          <a:lstStyle/>
          <a:p>
            <a:pPr eaLnBrk="1" hangingPunct="1">
              <a:buClr>
                <a:srgbClr val="C00000"/>
              </a:buClr>
            </a:pPr>
            <a:r>
              <a:rPr lang="fr-FR" sz="2800" dirty="0">
                <a:latin typeface="Times New Roman" pitchFamily="18" charset="0"/>
                <a:cs typeface="Times New Roman" pitchFamily="18" charset="0"/>
              </a:rPr>
              <a:t>Présentation CMS</a:t>
            </a:r>
          </a:p>
          <a:p>
            <a:pPr eaLnBrk="1" hangingPunct="1">
              <a:buClr>
                <a:srgbClr val="C00000"/>
              </a:buClr>
            </a:pPr>
            <a:r>
              <a:rPr lang="fr-FR" sz="2800" dirty="0">
                <a:latin typeface="Times New Roman" pitchFamily="18" charset="0"/>
                <a:cs typeface="Times New Roman" pitchFamily="18" charset="0"/>
              </a:rPr>
              <a:t>Présentation </a:t>
            </a:r>
            <a:r>
              <a:rPr lang="fr-FR" sz="2800" dirty="0" err="1">
                <a:latin typeface="Times New Roman" pitchFamily="18" charset="0"/>
                <a:cs typeface="Times New Roman" pitchFamily="18" charset="0"/>
              </a:rPr>
              <a:t>Wordpress</a:t>
            </a:r>
            <a:endParaRPr lang="fr-FR" sz="2800" dirty="0">
              <a:latin typeface="Times New Roman" pitchFamily="18" charset="0"/>
              <a:cs typeface="Times New Roman" pitchFamily="18" charset="0"/>
            </a:endParaRPr>
          </a:p>
          <a:p>
            <a:pPr eaLnBrk="1" hangingPunct="1">
              <a:buClr>
                <a:srgbClr val="C00000"/>
              </a:buClr>
            </a:pPr>
            <a:r>
              <a:rPr lang="fr-FR" sz="2800" dirty="0">
                <a:latin typeface="Times New Roman" pitchFamily="18" charset="0"/>
                <a:cs typeface="Times New Roman" pitchFamily="18" charset="0"/>
              </a:rPr>
              <a:t>Installation et configuration</a:t>
            </a:r>
          </a:p>
          <a:p>
            <a:pPr eaLnBrk="1" hangingPunct="1">
              <a:buClr>
                <a:srgbClr val="C00000"/>
              </a:buClr>
            </a:pPr>
            <a:r>
              <a:rPr lang="fr-FR" sz="2800" dirty="0">
                <a:latin typeface="Times New Roman" pitchFamily="18" charset="0"/>
                <a:cs typeface="Times New Roman" pitchFamily="18" charset="0"/>
              </a:rPr>
              <a:t>Création d’un thème</a:t>
            </a:r>
          </a:p>
          <a:p>
            <a:pPr eaLnBrk="1" hangingPunct="1">
              <a:buClr>
                <a:srgbClr val="C00000"/>
              </a:buClr>
            </a:pPr>
            <a:endParaRPr lang="fr-FR" sz="2800" dirty="0">
              <a:latin typeface="Times New Roman" pitchFamily="18" charset="0"/>
              <a:cs typeface="Times New Roman" pitchFamily="18" charset="0"/>
            </a:endParaRPr>
          </a:p>
          <a:p>
            <a:pPr eaLnBrk="1" hangingPunct="1">
              <a:buClr>
                <a:srgbClr val="C00000"/>
              </a:buClr>
            </a:pPr>
            <a:endParaRPr lang="fr-FR" sz="2800" dirty="0">
              <a:latin typeface="Times New Roman" pitchFamily="18" charset="0"/>
              <a:cs typeface="Times New Roman" pitchFamily="18" charset="0"/>
            </a:endParaRPr>
          </a:p>
          <a:p>
            <a:pPr eaLnBrk="1" hangingPunct="1">
              <a:buClr>
                <a:srgbClr val="C00000"/>
              </a:buClr>
              <a:buNone/>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FD90B173-2C9B-4D3B-ACFA-E8B79B4EF4EF}" type="slidenum">
              <a:rPr lang="fr-FR"/>
              <a:pPr>
                <a:defRPr/>
              </a:pPr>
              <a:t>2</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style.css</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a:t>
            </a:r>
            <a:r>
              <a:rPr lang="fr-FR" sz="2800" dirty="0" err="1">
                <a:latin typeface="Times New Roman" pitchFamily="18" charset="0"/>
                <a:cs typeface="Times New Roman" pitchFamily="18" charset="0"/>
              </a:rPr>
              <a:t>templates</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dirty="0">
                <a:latin typeface="Times New Roman" pitchFamily="18" charset="0"/>
                <a:cs typeface="Times New Roman" pitchFamily="18" charset="0"/>
              </a:rPr>
              <a:t>Un </a:t>
            </a:r>
            <a:r>
              <a:rPr lang="fr-FR" dirty="0" err="1">
                <a:latin typeface="Times New Roman" pitchFamily="18" charset="0"/>
                <a:cs typeface="Times New Roman" pitchFamily="18" charset="0"/>
              </a:rPr>
              <a:t>template</a:t>
            </a:r>
            <a:r>
              <a:rPr lang="fr-FR" dirty="0">
                <a:latin typeface="Times New Roman" pitchFamily="18" charset="0"/>
                <a:cs typeface="Times New Roman" pitchFamily="18" charset="0"/>
              </a:rPr>
              <a:t>, c’est un fichier PHP est appelé par </a:t>
            </a:r>
            <a:r>
              <a:rPr lang="fr-FR" dirty="0" err="1">
                <a:latin typeface="Times New Roman" pitchFamily="18" charset="0"/>
                <a:cs typeface="Times New Roman" pitchFamily="18" charset="0"/>
              </a:rPr>
              <a:t>Wordpress</a:t>
            </a:r>
            <a:r>
              <a:rPr lang="fr-FR" dirty="0">
                <a:latin typeface="Times New Roman" pitchFamily="18" charset="0"/>
                <a:cs typeface="Times New Roman" pitchFamily="18" charset="0"/>
              </a:rPr>
              <a:t> pour générer du HTML</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20</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(thème)</a:t>
            </a:r>
          </a:p>
        </p:txBody>
      </p:sp>
      <p:sp>
        <p:nvSpPr>
          <p:cNvPr id="8" name="Text Box 4"/>
          <p:cNvSpPr txBox="1">
            <a:spLocks noChangeArrowheads="1"/>
          </p:cNvSpPr>
          <p:nvPr/>
        </p:nvSpPr>
        <p:spPr bwMode="auto">
          <a:xfrm>
            <a:off x="1619672" y="2060848"/>
            <a:ext cx="4608512" cy="2049792"/>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solidFill>
                  <a:srgbClr val="6600CC"/>
                </a:solidFill>
                <a:latin typeface="Arial Unicode MS" pitchFamily="34" charset="-128"/>
                <a:ea typeface="Arial Unicode MS" pitchFamily="34" charset="-128"/>
                <a:cs typeface="Arial Unicode MS" pitchFamily="34" charset="-128"/>
              </a:rPr>
              <a:t>/*</a:t>
            </a:r>
          </a:p>
          <a:p>
            <a:pPr algn="l"/>
            <a:r>
              <a:rPr lang="fr-FR" sz="1200" dirty="0" err="1">
                <a:solidFill>
                  <a:srgbClr val="6600CC"/>
                </a:solidFill>
                <a:latin typeface="Arial Unicode MS" pitchFamily="34" charset="-128"/>
                <a:ea typeface="Arial Unicode MS" pitchFamily="34" charset="-128"/>
                <a:cs typeface="Arial Unicode MS" pitchFamily="34" charset="-128"/>
              </a:rPr>
              <a:t>Theme</a:t>
            </a:r>
            <a:r>
              <a:rPr lang="fr-FR" sz="1200" dirty="0">
                <a:solidFill>
                  <a:srgbClr val="6600CC"/>
                </a:solidFill>
                <a:latin typeface="Arial Unicode MS" pitchFamily="34" charset="-128"/>
                <a:ea typeface="Arial Unicode MS" pitchFamily="34" charset="-128"/>
                <a:cs typeface="Arial Unicode MS" pitchFamily="34" charset="-128"/>
              </a:rPr>
              <a:t> Name: Formation</a:t>
            </a:r>
          </a:p>
          <a:p>
            <a:pPr algn="l"/>
            <a:r>
              <a:rPr lang="fr-FR" sz="1200" dirty="0" err="1">
                <a:solidFill>
                  <a:srgbClr val="6600CC"/>
                </a:solidFill>
                <a:latin typeface="Arial Unicode MS" pitchFamily="34" charset="-128"/>
                <a:ea typeface="Arial Unicode MS" pitchFamily="34" charset="-128"/>
                <a:cs typeface="Arial Unicode MS" pitchFamily="34" charset="-128"/>
              </a:rPr>
              <a:t>Theme</a:t>
            </a:r>
            <a:r>
              <a:rPr lang="fr-FR" sz="1200" dirty="0">
                <a:solidFill>
                  <a:srgbClr val="6600CC"/>
                </a:solidFill>
                <a:latin typeface="Arial Unicode MS" pitchFamily="34" charset="-128"/>
                <a:ea typeface="Arial Unicode MS" pitchFamily="34" charset="-128"/>
                <a:cs typeface="Arial Unicode MS" pitchFamily="34" charset="-128"/>
              </a:rPr>
              <a:t> URI: </a:t>
            </a:r>
          </a:p>
          <a:p>
            <a:pPr algn="l"/>
            <a:r>
              <a:rPr lang="fr-FR" sz="1200" dirty="0" err="1">
                <a:solidFill>
                  <a:srgbClr val="6600CC"/>
                </a:solidFill>
                <a:latin typeface="Arial Unicode MS" pitchFamily="34" charset="-128"/>
                <a:ea typeface="Arial Unicode MS" pitchFamily="34" charset="-128"/>
                <a:cs typeface="Arial Unicode MS" pitchFamily="34" charset="-128"/>
              </a:rPr>
              <a:t>Author</a:t>
            </a:r>
            <a:r>
              <a:rPr lang="fr-FR" sz="1200" dirty="0">
                <a:solidFill>
                  <a:srgbClr val="6600CC"/>
                </a:solidFill>
                <a:latin typeface="Arial Unicode MS" pitchFamily="34" charset="-128"/>
                <a:ea typeface="Arial Unicode MS" pitchFamily="34" charset="-128"/>
                <a:cs typeface="Arial Unicode MS" pitchFamily="34" charset="-128"/>
              </a:rPr>
              <a:t>: the </a:t>
            </a:r>
            <a:r>
              <a:rPr lang="fr-FR" sz="1200" dirty="0" err="1">
                <a:solidFill>
                  <a:srgbClr val="6600CC"/>
                </a:solidFill>
                <a:latin typeface="Arial Unicode MS" pitchFamily="34" charset="-128"/>
                <a:ea typeface="Arial Unicode MS" pitchFamily="34" charset="-128"/>
                <a:cs typeface="Arial Unicode MS" pitchFamily="34" charset="-128"/>
              </a:rPr>
              <a:t>Ensao</a:t>
            </a:r>
            <a:r>
              <a:rPr lang="fr-FR" sz="1200" dirty="0">
                <a:solidFill>
                  <a:srgbClr val="6600CC"/>
                </a:solidFill>
                <a:latin typeface="Arial Unicode MS" pitchFamily="34" charset="-128"/>
                <a:ea typeface="Arial Unicode MS" pitchFamily="34" charset="-128"/>
                <a:cs typeface="Arial Unicode MS" pitchFamily="34" charset="-128"/>
              </a:rPr>
              <a:t> team</a:t>
            </a:r>
          </a:p>
          <a:p>
            <a:pPr algn="l"/>
            <a:r>
              <a:rPr lang="fr-FR" sz="1200" dirty="0">
                <a:solidFill>
                  <a:srgbClr val="6600CC"/>
                </a:solidFill>
                <a:latin typeface="Arial Unicode MS" pitchFamily="34" charset="-128"/>
                <a:ea typeface="Arial Unicode MS" pitchFamily="34" charset="-128"/>
                <a:cs typeface="Arial Unicode MS" pitchFamily="34" charset="-128"/>
              </a:rPr>
              <a:t>Description:  </a:t>
            </a:r>
            <a:r>
              <a:rPr lang="fr-FR" sz="1200" dirty="0" err="1">
                <a:solidFill>
                  <a:srgbClr val="6600CC"/>
                </a:solidFill>
                <a:latin typeface="Arial Unicode MS" pitchFamily="34" charset="-128"/>
                <a:ea typeface="Arial Unicode MS" pitchFamily="34" charset="-128"/>
                <a:cs typeface="Arial Unicode MS" pitchFamily="34" charset="-128"/>
              </a:rPr>
              <a:t>Theme</a:t>
            </a:r>
            <a:r>
              <a:rPr lang="fr-FR" sz="1200" dirty="0">
                <a:solidFill>
                  <a:srgbClr val="6600CC"/>
                </a:solidFill>
                <a:latin typeface="Arial Unicode MS" pitchFamily="34" charset="-128"/>
                <a:ea typeface="Arial Unicode MS" pitchFamily="34" charset="-128"/>
                <a:cs typeface="Arial Unicode MS" pitchFamily="34" charset="-128"/>
              </a:rPr>
              <a:t> </a:t>
            </a:r>
            <a:r>
              <a:rPr lang="fr-FR" sz="1200" dirty="0" err="1">
                <a:solidFill>
                  <a:srgbClr val="6600CC"/>
                </a:solidFill>
                <a:latin typeface="Arial Unicode MS" pitchFamily="34" charset="-128"/>
                <a:ea typeface="Arial Unicode MS" pitchFamily="34" charset="-128"/>
                <a:cs typeface="Arial Unicode MS" pitchFamily="34" charset="-128"/>
              </a:rPr>
              <a:t>DescriptionV</a:t>
            </a:r>
            <a:endParaRPr lang="fr-FR" sz="1200" dirty="0">
              <a:solidFill>
                <a:srgbClr val="6600CC"/>
              </a:solidFill>
              <a:latin typeface="Arial Unicode MS" pitchFamily="34" charset="-128"/>
              <a:ea typeface="Arial Unicode MS" pitchFamily="34" charset="-128"/>
              <a:cs typeface="Arial Unicode MS" pitchFamily="34" charset="-128"/>
            </a:endParaRPr>
          </a:p>
          <a:p>
            <a:pPr algn="l"/>
            <a:r>
              <a:rPr lang="fr-FR" sz="1200" dirty="0">
                <a:solidFill>
                  <a:srgbClr val="6600CC"/>
                </a:solidFill>
                <a:latin typeface="Arial Unicode MS" pitchFamily="34" charset="-128"/>
                <a:ea typeface="Arial Unicode MS" pitchFamily="34" charset="-128"/>
                <a:cs typeface="Arial Unicode MS" pitchFamily="34" charset="-128"/>
              </a:rPr>
              <a:t>Version: 1.0</a:t>
            </a:r>
          </a:p>
          <a:p>
            <a:pPr algn="l"/>
            <a:r>
              <a:rPr lang="fr-FR" sz="1200" dirty="0">
                <a:solidFill>
                  <a:srgbClr val="6600CC"/>
                </a:solidFill>
                <a:latin typeface="Arial Unicode MS" pitchFamily="34" charset="-128"/>
                <a:ea typeface="Arial Unicode MS" pitchFamily="34" charset="-128"/>
                <a:cs typeface="Arial Unicode MS" pitchFamily="34" charset="-128"/>
              </a:rPr>
              <a:t>Tags: </a:t>
            </a:r>
            <a:r>
              <a:rPr lang="fr-FR" sz="1200" dirty="0" err="1">
                <a:solidFill>
                  <a:srgbClr val="6600CC"/>
                </a:solidFill>
                <a:latin typeface="Arial Unicode MS" pitchFamily="34" charset="-128"/>
                <a:ea typeface="Arial Unicode MS" pitchFamily="34" charset="-128"/>
                <a:cs typeface="Arial Unicode MS" pitchFamily="34" charset="-128"/>
              </a:rPr>
              <a:t>Ensao</a:t>
            </a:r>
            <a:r>
              <a:rPr lang="fr-FR" sz="1200" dirty="0">
                <a:solidFill>
                  <a:srgbClr val="6600CC"/>
                </a:solidFill>
                <a:latin typeface="Arial Unicode MS" pitchFamily="34" charset="-128"/>
                <a:ea typeface="Arial Unicode MS" pitchFamily="34" charset="-128"/>
                <a:cs typeface="Arial Unicode MS" pitchFamily="34" charset="-128"/>
              </a:rPr>
              <a:t>, </a:t>
            </a:r>
            <a:r>
              <a:rPr lang="fr-FR" sz="1200" dirty="0" err="1">
                <a:solidFill>
                  <a:srgbClr val="6600CC"/>
                </a:solidFill>
                <a:latin typeface="Arial Unicode MS" pitchFamily="34" charset="-128"/>
                <a:ea typeface="Arial Unicode MS" pitchFamily="34" charset="-128"/>
                <a:cs typeface="Arial Unicode MS" pitchFamily="34" charset="-128"/>
              </a:rPr>
              <a:t>Ingenieur</a:t>
            </a:r>
            <a:endParaRPr lang="fr-FR" sz="1200" dirty="0">
              <a:solidFill>
                <a:srgbClr val="6600CC"/>
              </a:solidFill>
              <a:latin typeface="Arial Unicode MS" pitchFamily="34" charset="-128"/>
              <a:ea typeface="Arial Unicode MS" pitchFamily="34" charset="-128"/>
              <a:cs typeface="Arial Unicode MS" pitchFamily="34" charset="-128"/>
            </a:endParaRPr>
          </a:p>
          <a:p>
            <a:pPr algn="l"/>
            <a:r>
              <a:rPr lang="fr-FR" sz="1200" dirty="0" err="1">
                <a:solidFill>
                  <a:srgbClr val="6600CC"/>
                </a:solidFill>
                <a:latin typeface="Arial Unicode MS" pitchFamily="34" charset="-128"/>
                <a:ea typeface="Arial Unicode MS" pitchFamily="34" charset="-128"/>
                <a:cs typeface="Arial Unicode MS" pitchFamily="34" charset="-128"/>
              </a:rPr>
              <a:t>Text</a:t>
            </a:r>
            <a:r>
              <a:rPr lang="fr-FR" sz="1200" dirty="0">
                <a:solidFill>
                  <a:srgbClr val="6600CC"/>
                </a:solidFill>
                <a:latin typeface="Arial Unicode MS" pitchFamily="34" charset="-128"/>
                <a:ea typeface="Arial Unicode MS" pitchFamily="34" charset="-128"/>
                <a:cs typeface="Arial Unicode MS" pitchFamily="34" charset="-128"/>
              </a:rPr>
              <a:t> Domain: </a:t>
            </a:r>
            <a:r>
              <a:rPr lang="fr-FR" sz="1200" dirty="0" err="1">
                <a:solidFill>
                  <a:srgbClr val="6600CC"/>
                </a:solidFill>
                <a:latin typeface="Arial Unicode MS" pitchFamily="34" charset="-128"/>
                <a:ea typeface="Arial Unicode MS" pitchFamily="34" charset="-128"/>
                <a:cs typeface="Arial Unicode MS" pitchFamily="34" charset="-128"/>
              </a:rPr>
              <a:t>ensao</a:t>
            </a:r>
            <a:endParaRPr lang="fr-FR" sz="1200" dirty="0">
              <a:solidFill>
                <a:srgbClr val="6600CC"/>
              </a:solidFill>
              <a:latin typeface="Arial Unicode MS" pitchFamily="34" charset="-128"/>
              <a:ea typeface="Arial Unicode MS" pitchFamily="34" charset="-128"/>
              <a:cs typeface="Arial Unicode MS" pitchFamily="34" charset="-128"/>
            </a:endParaRPr>
          </a:p>
          <a:p>
            <a:pPr algn="l"/>
            <a:r>
              <a:rPr lang="fr-FR" sz="1200" dirty="0">
                <a:solidFill>
                  <a:srgbClr val="6600CC"/>
                </a:solidFill>
                <a:latin typeface="Arial Unicode MS" pitchFamily="34" charset="-128"/>
                <a:ea typeface="Arial Unicode MS" pitchFamily="34" charset="-128"/>
                <a:cs typeface="Arial Unicode MS" pitchFamily="34" charset="-128"/>
              </a:rPr>
              <a:t>*/</a:t>
            </a:r>
            <a:endParaRPr lang="fr-FR"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5" end="5"/>
                                            </p:txEl>
                                          </p:spTgt>
                                        </p:tgtEl>
                                        <p:attrNameLst>
                                          <p:attrName>style.visibility</p:attrName>
                                        </p:attrNameLst>
                                      </p:cBhvr>
                                      <p:to>
                                        <p:strVal val="visible"/>
                                      </p:to>
                                    </p:set>
                                    <p:anim calcmode="lin" valueType="num">
                                      <p:cBhvr additive="base">
                                        <p:cTn id="13"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6" end="6"/>
                                            </p:txEl>
                                          </p:spTgt>
                                        </p:tgtEl>
                                        <p:attrNameLst>
                                          <p:attrName>style.visibility</p:attrName>
                                        </p:attrNameLst>
                                      </p:cBhvr>
                                      <p:to>
                                        <p:strVal val="visible"/>
                                      </p:to>
                                    </p:set>
                                    <p:anim calcmode="lin" valueType="num">
                                      <p:cBhvr additive="base">
                                        <p:cTn id="19"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Exemple (index.php)</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21</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Structure (thème)</a:t>
            </a:r>
          </a:p>
        </p:txBody>
      </p:sp>
      <p:sp>
        <p:nvSpPr>
          <p:cNvPr id="8" name="Text Box 4"/>
          <p:cNvSpPr txBox="1">
            <a:spLocks noChangeArrowheads="1"/>
          </p:cNvSpPr>
          <p:nvPr/>
        </p:nvSpPr>
        <p:spPr bwMode="auto">
          <a:xfrm>
            <a:off x="683568" y="2060848"/>
            <a:ext cx="6912768" cy="2714589"/>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&lt;!DOCTYPE html&gt;</a:t>
            </a:r>
          </a:p>
          <a:p>
            <a:pPr algn="l"/>
            <a:r>
              <a:rPr lang="fr-FR" sz="1200" dirty="0"/>
              <a:t>&lt;html&gt;</a:t>
            </a:r>
          </a:p>
          <a:p>
            <a:pPr algn="l"/>
            <a:r>
              <a:rPr lang="fr-FR" sz="1200" dirty="0"/>
              <a:t>      &lt;</a:t>
            </a:r>
            <a:r>
              <a:rPr lang="fr-FR" sz="1200" dirty="0" err="1"/>
              <a:t>head</a:t>
            </a:r>
            <a:r>
              <a:rPr lang="fr-FR" sz="1200" dirty="0"/>
              <a:t>&gt; </a:t>
            </a:r>
          </a:p>
          <a:p>
            <a:pPr algn="l"/>
            <a:r>
              <a:rPr lang="fr-FR" sz="1200" dirty="0"/>
              <a:t>                &lt;</a:t>
            </a:r>
            <a:r>
              <a:rPr lang="fr-FR" sz="1200" dirty="0" err="1"/>
              <a:t>meta</a:t>
            </a:r>
            <a:r>
              <a:rPr lang="fr-FR" sz="1200" dirty="0"/>
              <a:t> </a:t>
            </a:r>
            <a:r>
              <a:rPr lang="fr-FR" sz="1200" dirty="0" err="1"/>
              <a:t>charset</a:t>
            </a:r>
            <a:r>
              <a:rPr lang="fr-FR" sz="1200" dirty="0"/>
              <a:t>="</a:t>
            </a:r>
            <a:r>
              <a:rPr lang="fr-FR" sz="1200" dirty="0" err="1"/>
              <a:t>utf</a:t>
            </a:r>
            <a:r>
              <a:rPr lang="fr-FR" sz="1200" dirty="0"/>
              <a:t>-8"&gt; </a:t>
            </a:r>
          </a:p>
          <a:p>
            <a:pPr algn="l"/>
            <a:r>
              <a:rPr lang="fr-FR" sz="1200" dirty="0"/>
              <a:t>               &lt;</a:t>
            </a:r>
            <a:r>
              <a:rPr lang="fr-FR" sz="1200" dirty="0" err="1"/>
              <a:t>title</a:t>
            </a:r>
            <a:r>
              <a:rPr lang="fr-FR" sz="1200" dirty="0"/>
              <a:t>&gt;</a:t>
            </a:r>
            <a:r>
              <a:rPr lang="fr-FR" sz="1200" dirty="0" err="1"/>
              <a:t>Ensao</a:t>
            </a:r>
            <a:r>
              <a:rPr lang="fr-FR" sz="1200" dirty="0"/>
              <a:t>&lt;/</a:t>
            </a:r>
            <a:r>
              <a:rPr lang="fr-FR" sz="1200" dirty="0" err="1"/>
              <a:t>title</a:t>
            </a:r>
            <a:r>
              <a:rPr lang="fr-FR" sz="1200" dirty="0"/>
              <a:t>&gt;</a:t>
            </a:r>
          </a:p>
          <a:p>
            <a:pPr algn="l"/>
            <a:r>
              <a:rPr lang="fr-FR" sz="1200" dirty="0"/>
              <a:t>              &lt;</a:t>
            </a:r>
            <a:r>
              <a:rPr lang="fr-FR" sz="1200" dirty="0" err="1"/>
              <a:t>link</a:t>
            </a:r>
            <a:r>
              <a:rPr lang="fr-FR" sz="1200" dirty="0"/>
              <a:t> </a:t>
            </a:r>
            <a:r>
              <a:rPr lang="fr-FR" sz="1200" dirty="0" err="1"/>
              <a:t>rel</a:t>
            </a:r>
            <a:r>
              <a:rPr lang="fr-FR" sz="1200" dirty="0"/>
              <a:t>="</a:t>
            </a:r>
            <a:r>
              <a:rPr lang="fr-FR" sz="1200" dirty="0" err="1"/>
              <a:t>stylesheet</a:t>
            </a:r>
            <a:r>
              <a:rPr lang="fr-FR" sz="1200" dirty="0"/>
              <a:t>" </a:t>
            </a:r>
            <a:r>
              <a:rPr lang="fr-FR" sz="1200" dirty="0" err="1"/>
              <a:t>href</a:t>
            </a:r>
            <a:r>
              <a:rPr lang="fr-FR" sz="1200" dirty="0"/>
              <a:t>="&lt;?</a:t>
            </a:r>
            <a:r>
              <a:rPr lang="fr-FR" sz="1200" dirty="0" err="1"/>
              <a:t>php</a:t>
            </a:r>
            <a:r>
              <a:rPr lang="fr-FR" sz="1200" dirty="0"/>
              <a:t> </a:t>
            </a:r>
            <a:r>
              <a:rPr lang="fr-FR" sz="1200" dirty="0" err="1">
                <a:solidFill>
                  <a:srgbClr val="0070C0"/>
                </a:solidFill>
              </a:rPr>
              <a:t>bloginfo</a:t>
            </a:r>
            <a:r>
              <a:rPr lang="fr-FR" sz="1200" dirty="0">
                <a:solidFill>
                  <a:srgbClr val="0070C0"/>
                </a:solidFill>
              </a:rPr>
              <a:t>('</a:t>
            </a:r>
            <a:r>
              <a:rPr lang="fr-FR" sz="1200" dirty="0" err="1">
                <a:solidFill>
                  <a:srgbClr val="0070C0"/>
                </a:solidFill>
              </a:rPr>
              <a:t>stylesheet_url</a:t>
            </a:r>
            <a:r>
              <a:rPr lang="fr-FR" sz="1200" dirty="0">
                <a:solidFill>
                  <a:srgbClr val="0070C0"/>
                </a:solidFill>
              </a:rPr>
              <a:t>'); </a:t>
            </a:r>
            <a:r>
              <a:rPr lang="fr-FR" sz="1200" dirty="0"/>
              <a:t>?&gt;" type="</a:t>
            </a:r>
            <a:r>
              <a:rPr lang="fr-FR" sz="1200" dirty="0" err="1"/>
              <a:t>text</a:t>
            </a:r>
            <a:r>
              <a:rPr lang="fr-FR" sz="1200" dirty="0"/>
              <a:t>/</a:t>
            </a:r>
            <a:r>
              <a:rPr lang="fr-FR" sz="1200" dirty="0" err="1"/>
              <a:t>css</a:t>
            </a:r>
            <a:r>
              <a:rPr lang="fr-FR" sz="1200" dirty="0"/>
              <a:t>"&gt; </a:t>
            </a:r>
          </a:p>
          <a:p>
            <a:pPr algn="l"/>
            <a:r>
              <a:rPr lang="fr-FR" sz="1200" dirty="0"/>
              <a:t>      &lt;/</a:t>
            </a:r>
            <a:r>
              <a:rPr lang="fr-FR" sz="1200" dirty="0" err="1"/>
              <a:t>head</a:t>
            </a:r>
            <a:r>
              <a:rPr lang="fr-FR" sz="1200" dirty="0"/>
              <a:t>&gt; </a:t>
            </a:r>
          </a:p>
          <a:p>
            <a:pPr algn="l"/>
            <a:r>
              <a:rPr lang="fr-FR" sz="1200" dirty="0"/>
              <a:t>      &lt;body&gt;</a:t>
            </a:r>
          </a:p>
          <a:p>
            <a:pPr algn="l"/>
            <a:r>
              <a:rPr lang="fr-FR" sz="1200" dirty="0"/>
              <a:t> 	&lt;h1&gt;Bienvenue sur le site &lt;?</a:t>
            </a:r>
            <a:r>
              <a:rPr lang="fr-FR" sz="1200" dirty="0" err="1"/>
              <a:t>php</a:t>
            </a:r>
            <a:r>
              <a:rPr lang="fr-FR" sz="1200" dirty="0"/>
              <a:t> </a:t>
            </a:r>
            <a:r>
              <a:rPr lang="fr-FR" sz="1200" dirty="0" err="1">
                <a:solidFill>
                  <a:srgbClr val="0070C0"/>
                </a:solidFill>
              </a:rPr>
              <a:t>bloginfo</a:t>
            </a:r>
            <a:r>
              <a:rPr lang="fr-FR" sz="1200" dirty="0">
                <a:solidFill>
                  <a:srgbClr val="0070C0"/>
                </a:solidFill>
              </a:rPr>
              <a:t>('</a:t>
            </a:r>
            <a:r>
              <a:rPr lang="fr-FR" sz="1200" dirty="0" err="1">
                <a:solidFill>
                  <a:srgbClr val="0070C0"/>
                </a:solidFill>
              </a:rPr>
              <a:t>name</a:t>
            </a:r>
            <a:r>
              <a:rPr lang="fr-FR" sz="1200" dirty="0">
                <a:solidFill>
                  <a:srgbClr val="0070C0"/>
                </a:solidFill>
              </a:rPr>
              <a:t>'); </a:t>
            </a:r>
            <a:r>
              <a:rPr lang="fr-FR" sz="1200" dirty="0"/>
              <a:t>?&gt;&lt;/h1&gt;</a:t>
            </a:r>
          </a:p>
          <a:p>
            <a:pPr algn="l"/>
            <a:r>
              <a:rPr lang="fr-FR" sz="1200" dirty="0"/>
              <a:t>	 &lt;p&gt;&lt;?</a:t>
            </a:r>
            <a:r>
              <a:rPr lang="fr-FR" sz="1200" dirty="0" err="1"/>
              <a:t>php</a:t>
            </a:r>
            <a:r>
              <a:rPr lang="fr-FR" sz="1200" dirty="0"/>
              <a:t> </a:t>
            </a:r>
            <a:r>
              <a:rPr lang="fr-FR" sz="1200" dirty="0" err="1">
                <a:solidFill>
                  <a:srgbClr val="0070C0"/>
                </a:solidFill>
              </a:rPr>
              <a:t>bloginfo</a:t>
            </a:r>
            <a:r>
              <a:rPr lang="fr-FR" sz="1200" dirty="0">
                <a:solidFill>
                  <a:srgbClr val="0070C0"/>
                </a:solidFill>
              </a:rPr>
              <a:t>('description'); </a:t>
            </a:r>
            <a:r>
              <a:rPr lang="fr-FR" sz="1200" dirty="0"/>
              <a:t>?&gt;&lt;/p&gt; </a:t>
            </a:r>
          </a:p>
          <a:p>
            <a:pPr algn="l"/>
            <a:r>
              <a:rPr lang="fr-FR" sz="1200" dirty="0"/>
              <a:t>    &lt;/body&gt;</a:t>
            </a:r>
          </a:p>
          <a:p>
            <a:pPr algn="l"/>
            <a:r>
              <a:rPr lang="fr-FR" sz="1200" dirty="0"/>
              <a:t> &lt;/html&gt;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Selon la page appelée,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utilisera un des </a:t>
            </a:r>
            <a:r>
              <a:rPr lang="fr-FR" sz="2800" dirty="0" err="1">
                <a:latin typeface="Times New Roman" pitchFamily="18" charset="0"/>
                <a:cs typeface="Times New Roman" pitchFamily="18" charset="0"/>
              </a:rPr>
              <a:t>templates</a:t>
            </a:r>
            <a:r>
              <a:rPr lang="fr-FR" sz="2800" dirty="0">
                <a:latin typeface="Times New Roman" pitchFamily="18" charset="0"/>
                <a:cs typeface="Times New Roman" pitchFamily="18" charset="0"/>
              </a:rPr>
              <a:t> existants. Mais lequel aura la priorité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La réponse est « du global au spécifique (et vice-versa) »</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22</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Hiérarchie des </a:t>
            </a:r>
            <a:r>
              <a:rPr lang="fr-FR" sz="3500" b="0" dirty="0" err="1">
                <a:solidFill>
                  <a:schemeClr val="tx2"/>
                </a:solidFill>
                <a:latin typeface="Times New Roman" pitchFamily="18" charset="0"/>
                <a:cs typeface="Times New Roman" pitchFamily="18" charset="0"/>
              </a:rPr>
              <a:t>templates</a:t>
            </a:r>
            <a:r>
              <a:rPr lang="fr-FR" sz="3500" b="0" dirty="0">
                <a:solidFill>
                  <a:schemeClr val="tx2"/>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hierarchie-templates-wordpress-full.png"/>
          <p:cNvPicPr>
            <a:picLocks noGrp="1" noChangeAspect="1"/>
          </p:cNvPicPr>
          <p:nvPr>
            <p:ph idx="1"/>
          </p:nvPr>
        </p:nvPicPr>
        <p:blipFill>
          <a:blip r:embed="rId3" cstate="print"/>
          <a:stretch>
            <a:fillRect/>
          </a:stretch>
        </p:blipFill>
        <p:spPr>
          <a:xfrm>
            <a:off x="323528" y="1052736"/>
            <a:ext cx="8280919" cy="5805264"/>
          </a:xfrm>
        </p:spPr>
      </p:pic>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23</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Hiérarchie des </a:t>
            </a:r>
            <a:r>
              <a:rPr lang="fr-FR" sz="3500" b="0" dirty="0" err="1">
                <a:solidFill>
                  <a:schemeClr val="tx2"/>
                </a:solidFill>
                <a:latin typeface="Times New Roman" pitchFamily="18" charset="0"/>
                <a:cs typeface="Times New Roman" pitchFamily="18" charset="0"/>
              </a:rPr>
              <a:t>templates</a:t>
            </a:r>
            <a:r>
              <a:rPr lang="fr-FR" sz="3500" b="0" dirty="0">
                <a:solidFill>
                  <a:schemeClr val="tx2"/>
                </a:solidFill>
                <a:latin typeface="Times New Roman" pitchFamily="18" charset="0"/>
                <a:cs typeface="Times New Roman" pitchFamily="18" charset="0"/>
              </a:rPr>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Exemple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Page d’accueil home.php (liste des </a:t>
            </a:r>
            <a:r>
              <a:rPr lang="fr-FR" sz="2800" dirty="0" err="1">
                <a:latin typeface="Times New Roman" pitchFamily="18" charset="0"/>
                <a:cs typeface="Times New Roman" pitchFamily="18" charset="0"/>
              </a:rPr>
              <a:t>Posts</a:t>
            </a:r>
            <a:r>
              <a:rPr lang="fr-FR" sz="2800" dirty="0">
                <a:latin typeface="Times New Roman" pitchFamily="18" charset="0"/>
                <a:cs typeface="Times New Roman" pitchFamily="18" charset="0"/>
              </a:rPr>
              <a: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Page d’archive archive.php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Catégorie category.php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Année, mois ou jour date.php</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Mot-cles</a:t>
            </a:r>
            <a:r>
              <a:rPr lang="fr-FR" sz="2800" dirty="0">
                <a:latin typeface="Times New Roman" pitchFamily="18" charset="0"/>
                <a:cs typeface="Times New Roman" pitchFamily="18" charset="0"/>
              </a:rPr>
              <a:t> tag.php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Résultat de recherche search.php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Page dédiée single.php</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24</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Hiérarchie des </a:t>
            </a:r>
            <a:r>
              <a:rPr lang="fr-FR" sz="3500" b="0" dirty="0" err="1">
                <a:solidFill>
                  <a:schemeClr val="tx2"/>
                </a:solidFill>
                <a:latin typeface="Times New Roman" pitchFamily="18" charset="0"/>
                <a:cs typeface="Times New Roman" pitchFamily="18" charset="0"/>
              </a:rPr>
              <a:t>templates</a:t>
            </a:r>
            <a:r>
              <a:rPr lang="fr-FR" sz="3500" b="0" dirty="0">
                <a:solidFill>
                  <a:schemeClr val="tx2"/>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9027">
                                            <p:txEl>
                                              <p:pRg st="7" end="7"/>
                                            </p:txEl>
                                          </p:spTgt>
                                        </p:tgtEl>
                                        <p:attrNameLst>
                                          <p:attrName>style.visibility</p:attrName>
                                        </p:attrNameLst>
                                      </p:cBhvr>
                                      <p:to>
                                        <p:strVal val="visible"/>
                                      </p:to>
                                    </p:set>
                                    <p:anim calcmode="lin" valueType="num">
                                      <p:cBhvr additive="base">
                                        <p:cTn id="49" dur="500" fill="hold"/>
                                        <p:tgtEl>
                                          <p:spTgt spid="1290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90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L’affichage d’un seul article nécessite un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plus riche que les autres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single.php sert à afficher un seul Post. On peut le considérer comme le dernier dans la hiérarchie des </a:t>
            </a:r>
            <a:r>
              <a:rPr lang="fr-FR" sz="2800" dirty="0" err="1">
                <a:latin typeface="Times New Roman" pitchFamily="18" charset="0"/>
                <a:cs typeface="Times New Roman" pitchFamily="18" charset="0"/>
              </a:rPr>
              <a:t>Posts</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25</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single.php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Exemple </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26</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single.php	</a:t>
            </a:r>
          </a:p>
        </p:txBody>
      </p:sp>
      <p:sp>
        <p:nvSpPr>
          <p:cNvPr id="9" name="Text Box 4"/>
          <p:cNvSpPr txBox="1">
            <a:spLocks noChangeArrowheads="1"/>
          </p:cNvSpPr>
          <p:nvPr/>
        </p:nvSpPr>
        <p:spPr bwMode="auto">
          <a:xfrm>
            <a:off x="683568" y="2060848"/>
            <a:ext cx="6912768" cy="3379387"/>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&lt;?</a:t>
            </a:r>
            <a:r>
              <a:rPr lang="fr-FR" sz="1200" dirty="0" err="1"/>
              <a:t>php</a:t>
            </a:r>
            <a:r>
              <a:rPr lang="fr-FR" sz="1200" dirty="0"/>
              <a:t> </a:t>
            </a:r>
            <a:r>
              <a:rPr lang="fr-FR" sz="1200" dirty="0" err="1"/>
              <a:t>get_header</a:t>
            </a:r>
            <a:r>
              <a:rPr lang="fr-FR" sz="1200" dirty="0"/>
              <a:t>(); ?&gt; </a:t>
            </a:r>
          </a:p>
          <a:p>
            <a:pPr algn="l"/>
            <a:r>
              <a:rPr lang="fr-FR" sz="1200" dirty="0"/>
              <a:t>&lt;</a:t>
            </a:r>
            <a:r>
              <a:rPr lang="fr-FR" sz="1200" dirty="0" err="1"/>
              <a:t>div</a:t>
            </a:r>
            <a:r>
              <a:rPr lang="fr-FR" sz="1200" dirty="0"/>
              <a:t> class="main single"&gt; </a:t>
            </a:r>
            <a:br>
              <a:rPr lang="fr-FR" sz="1200" dirty="0"/>
            </a:br>
            <a:r>
              <a:rPr lang="fr-FR" sz="1200" dirty="0"/>
              <a:t>    &lt;?</a:t>
            </a:r>
            <a:r>
              <a:rPr lang="fr-FR" sz="1200" dirty="0" err="1"/>
              <a:t>php</a:t>
            </a:r>
            <a:r>
              <a:rPr lang="fr-FR" sz="1200" dirty="0"/>
              <a:t> if (</a:t>
            </a:r>
            <a:r>
              <a:rPr lang="fr-FR" sz="1200" dirty="0" err="1"/>
              <a:t>have_posts</a:t>
            </a:r>
            <a:r>
              <a:rPr lang="fr-FR" sz="1200" dirty="0"/>
              <a:t>()) : ?&gt; </a:t>
            </a:r>
          </a:p>
          <a:p>
            <a:pPr algn="l"/>
            <a:r>
              <a:rPr lang="fr-FR" sz="1200" dirty="0"/>
              <a:t>        &lt;?</a:t>
            </a:r>
            <a:r>
              <a:rPr lang="fr-FR" sz="1200" dirty="0" err="1"/>
              <a:t>php</a:t>
            </a:r>
            <a:r>
              <a:rPr lang="fr-FR" sz="1200" dirty="0"/>
              <a:t> </a:t>
            </a:r>
            <a:r>
              <a:rPr lang="fr-FR" sz="1200" dirty="0" err="1"/>
              <a:t>while</a:t>
            </a:r>
            <a:r>
              <a:rPr lang="fr-FR" sz="1200" dirty="0"/>
              <a:t> (</a:t>
            </a:r>
            <a:r>
              <a:rPr lang="fr-FR" sz="1200" dirty="0" err="1"/>
              <a:t>have_posts</a:t>
            </a:r>
            <a:r>
              <a:rPr lang="fr-FR" sz="1200" dirty="0"/>
              <a:t>()) : </a:t>
            </a:r>
            <a:r>
              <a:rPr lang="fr-FR" sz="1200" dirty="0" err="1">
                <a:solidFill>
                  <a:srgbClr val="0070C0"/>
                </a:solidFill>
              </a:rPr>
              <a:t>the_post</a:t>
            </a:r>
            <a:r>
              <a:rPr lang="fr-FR" sz="1200" dirty="0">
                <a:solidFill>
                  <a:srgbClr val="0070C0"/>
                </a:solidFill>
              </a:rPr>
              <a:t>(); </a:t>
            </a:r>
            <a:r>
              <a:rPr lang="fr-FR" sz="1200" dirty="0"/>
              <a:t>?&gt; </a:t>
            </a:r>
            <a:br>
              <a:rPr lang="fr-FR" sz="1200" dirty="0"/>
            </a:br>
            <a:r>
              <a:rPr lang="fr-FR" sz="1200" dirty="0"/>
              <a:t>            &lt;</a:t>
            </a:r>
            <a:r>
              <a:rPr lang="fr-FR" sz="1200" dirty="0" err="1"/>
              <a:t>div</a:t>
            </a:r>
            <a:r>
              <a:rPr lang="fr-FR" sz="1200" dirty="0"/>
              <a:t> class="post"&gt; </a:t>
            </a:r>
            <a:br>
              <a:rPr lang="fr-FR" sz="1200" dirty="0"/>
            </a:br>
            <a:r>
              <a:rPr lang="fr-FR" sz="1200" dirty="0"/>
              <a:t>                 </a:t>
            </a:r>
            <a:r>
              <a:rPr lang="en-US" sz="1200" dirty="0"/>
              <a:t>&lt;h1 class="post-title"&gt;&lt;?</a:t>
            </a:r>
            <a:r>
              <a:rPr lang="en-US" sz="1200" dirty="0" err="1"/>
              <a:t>php</a:t>
            </a:r>
            <a:r>
              <a:rPr lang="en-US" sz="1200" dirty="0"/>
              <a:t> </a:t>
            </a:r>
            <a:r>
              <a:rPr lang="en-US" sz="1200" dirty="0" err="1">
                <a:solidFill>
                  <a:srgbClr val="0070C0"/>
                </a:solidFill>
              </a:rPr>
              <a:t>the_title</a:t>
            </a:r>
            <a:r>
              <a:rPr lang="en-US" sz="1200" dirty="0">
                <a:solidFill>
                  <a:srgbClr val="0070C0"/>
                </a:solidFill>
              </a:rPr>
              <a:t>(); </a:t>
            </a:r>
            <a:r>
              <a:rPr lang="en-US" sz="1200" dirty="0"/>
              <a:t>?&gt;&lt;/h1&gt; </a:t>
            </a:r>
            <a:br>
              <a:rPr lang="en-US" sz="1200" dirty="0"/>
            </a:br>
            <a:r>
              <a:rPr lang="en-US" sz="1200" dirty="0"/>
              <a:t>	 </a:t>
            </a:r>
            <a:r>
              <a:rPr lang="fr-FR" sz="1200" dirty="0"/>
              <a:t>&lt;</a:t>
            </a:r>
            <a:r>
              <a:rPr lang="fr-FR" sz="1200" dirty="0" err="1"/>
              <a:t>div</a:t>
            </a:r>
            <a:r>
              <a:rPr lang="fr-FR" sz="1200" dirty="0"/>
              <a:t> class="post-content"&gt; &lt;?</a:t>
            </a:r>
            <a:r>
              <a:rPr lang="fr-FR" sz="1200" dirty="0" err="1"/>
              <a:t>php</a:t>
            </a:r>
            <a:r>
              <a:rPr lang="fr-FR" sz="1200" dirty="0"/>
              <a:t> </a:t>
            </a:r>
            <a:r>
              <a:rPr lang="fr-FR" sz="1200" dirty="0" err="1">
                <a:solidFill>
                  <a:srgbClr val="0070C0"/>
                </a:solidFill>
              </a:rPr>
              <a:t>the_content</a:t>
            </a:r>
            <a:r>
              <a:rPr lang="fr-FR" sz="1200" dirty="0">
                <a:solidFill>
                  <a:srgbClr val="0070C0"/>
                </a:solidFill>
              </a:rPr>
              <a:t>(); </a:t>
            </a:r>
            <a:r>
              <a:rPr lang="fr-FR" sz="1200" dirty="0"/>
              <a:t>?&gt; &lt;/</a:t>
            </a:r>
            <a:r>
              <a:rPr lang="fr-FR" sz="1200" dirty="0" err="1"/>
              <a:t>div</a:t>
            </a:r>
            <a:r>
              <a:rPr lang="fr-FR" sz="1200" dirty="0"/>
              <a:t>&gt; </a:t>
            </a:r>
          </a:p>
          <a:p>
            <a:pPr algn="l"/>
            <a:r>
              <a:rPr lang="fr-FR" sz="1200" dirty="0"/>
              <a:t>                             &lt;</a:t>
            </a:r>
            <a:r>
              <a:rPr lang="fr-FR" sz="1200" dirty="0" err="1"/>
              <a:t>div</a:t>
            </a:r>
            <a:r>
              <a:rPr lang="fr-FR" sz="1200" dirty="0"/>
              <a:t> class="post-</a:t>
            </a:r>
            <a:r>
              <a:rPr lang="fr-FR" sz="1200" dirty="0" err="1"/>
              <a:t>comments</a:t>
            </a:r>
            <a:r>
              <a:rPr lang="fr-FR" sz="1200" dirty="0"/>
              <a:t>"&gt; </a:t>
            </a:r>
            <a:br>
              <a:rPr lang="fr-FR" sz="1200" dirty="0"/>
            </a:br>
            <a:r>
              <a:rPr lang="fr-FR" sz="1200" dirty="0"/>
              <a:t>	           &lt;?</a:t>
            </a:r>
            <a:r>
              <a:rPr lang="fr-FR" sz="1200" dirty="0" err="1"/>
              <a:t>php</a:t>
            </a:r>
            <a:r>
              <a:rPr lang="fr-FR" sz="1200" dirty="0"/>
              <a:t> </a:t>
            </a:r>
            <a:r>
              <a:rPr lang="fr-FR" sz="1200" dirty="0" err="1"/>
              <a:t>comments_template</a:t>
            </a:r>
            <a:r>
              <a:rPr lang="fr-FR" sz="1200" dirty="0"/>
              <a:t>(); ?&gt; 	</a:t>
            </a:r>
            <a:br>
              <a:rPr lang="fr-FR" sz="1200" dirty="0"/>
            </a:br>
            <a:r>
              <a:rPr lang="fr-FR" sz="1200" dirty="0"/>
              <a:t>	        &lt;/</a:t>
            </a:r>
            <a:r>
              <a:rPr lang="fr-FR" sz="1200" dirty="0" err="1"/>
              <a:t>div</a:t>
            </a:r>
            <a:r>
              <a:rPr lang="fr-FR" sz="1200" dirty="0"/>
              <a:t>&gt;</a:t>
            </a:r>
            <a:br>
              <a:rPr lang="fr-FR" sz="1200" dirty="0"/>
            </a:br>
            <a:r>
              <a:rPr lang="fr-FR" sz="1200" dirty="0"/>
              <a:t>	 &lt;/</a:t>
            </a:r>
            <a:r>
              <a:rPr lang="fr-FR" sz="1200" dirty="0" err="1"/>
              <a:t>div</a:t>
            </a:r>
            <a:r>
              <a:rPr lang="fr-FR" sz="1200" dirty="0"/>
              <a:t>&gt; </a:t>
            </a:r>
            <a:br>
              <a:rPr lang="fr-FR" sz="1200" dirty="0"/>
            </a:br>
            <a:r>
              <a:rPr lang="fr-FR" sz="1200" dirty="0"/>
              <a:t>        &lt;?</a:t>
            </a:r>
            <a:r>
              <a:rPr lang="fr-FR" sz="1200" dirty="0" err="1"/>
              <a:t>php</a:t>
            </a:r>
            <a:r>
              <a:rPr lang="fr-FR" sz="1200" dirty="0"/>
              <a:t> </a:t>
            </a:r>
            <a:r>
              <a:rPr lang="fr-FR" sz="1200" dirty="0" err="1"/>
              <a:t>endwhile</a:t>
            </a:r>
            <a:r>
              <a:rPr lang="fr-FR" sz="1200" dirty="0"/>
              <a:t>; ?&gt; </a:t>
            </a:r>
            <a:br>
              <a:rPr lang="fr-FR" sz="1200" dirty="0"/>
            </a:br>
            <a:r>
              <a:rPr lang="fr-FR" sz="1200" dirty="0"/>
              <a:t>    &lt;?</a:t>
            </a:r>
            <a:r>
              <a:rPr lang="fr-FR" sz="1200" dirty="0" err="1"/>
              <a:t>php</a:t>
            </a:r>
            <a:r>
              <a:rPr lang="fr-FR" sz="1200" dirty="0"/>
              <a:t> </a:t>
            </a:r>
            <a:r>
              <a:rPr lang="fr-FR" sz="1200" dirty="0" err="1"/>
              <a:t>endif</a:t>
            </a:r>
            <a:r>
              <a:rPr lang="fr-FR" sz="1200" dirty="0"/>
              <a:t>; ?&gt; </a:t>
            </a:r>
            <a:br>
              <a:rPr lang="fr-FR" sz="1200" dirty="0"/>
            </a:br>
            <a:r>
              <a:rPr lang="fr-FR" sz="1200" dirty="0"/>
              <a:t> &lt;/</a:t>
            </a:r>
            <a:r>
              <a:rPr lang="fr-FR" sz="1200" dirty="0" err="1"/>
              <a:t>div</a:t>
            </a:r>
            <a:r>
              <a:rPr lang="fr-FR" sz="1200" dirty="0"/>
              <a:t>&gt; </a:t>
            </a:r>
            <a:br>
              <a:rPr lang="fr-FR" sz="1200" dirty="0"/>
            </a:br>
            <a:r>
              <a:rPr lang="fr-FR" sz="1200" dirty="0"/>
              <a:t>  &lt;?</a:t>
            </a:r>
            <a:r>
              <a:rPr lang="fr-FR" sz="1200" dirty="0" err="1"/>
              <a:t>php</a:t>
            </a:r>
            <a:r>
              <a:rPr lang="fr-FR" sz="1200" dirty="0"/>
              <a:t> </a:t>
            </a:r>
            <a:r>
              <a:rPr lang="fr-FR" sz="1200" dirty="0" err="1"/>
              <a:t>get_sidebar</a:t>
            </a:r>
            <a:r>
              <a:rPr lang="fr-FR" sz="1200" dirty="0"/>
              <a:t>(); ?&gt;</a:t>
            </a:r>
          </a:p>
          <a:p>
            <a:pPr algn="l"/>
            <a:r>
              <a:rPr lang="fr-FR" sz="1200" dirty="0"/>
              <a:t> &lt;?</a:t>
            </a:r>
            <a:r>
              <a:rPr lang="fr-FR" sz="1200" dirty="0" err="1"/>
              <a:t>php</a:t>
            </a:r>
            <a:r>
              <a:rPr lang="fr-FR" sz="1200" dirty="0"/>
              <a:t> </a:t>
            </a:r>
            <a:r>
              <a:rPr lang="fr-FR" sz="1200" dirty="0" err="1"/>
              <a:t>get_footer</a:t>
            </a:r>
            <a:r>
              <a:rPr lang="fr-FR" sz="1200" dirty="0"/>
              <a:t>(); ?&gt; </a:t>
            </a:r>
            <a:br>
              <a:rPr lang="fr-FR" sz="1200" dirty="0"/>
            </a:br>
            <a:endParaRPr lang="fr-FR" sz="12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Des fois le seul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page.php peut ne pas </a:t>
            </a:r>
            <a:r>
              <a:rPr lang="fr-FR" sz="2800" dirty="0" err="1">
                <a:latin typeface="Times New Roman" pitchFamily="18" charset="0"/>
                <a:cs typeface="Times New Roman" pitchFamily="18" charset="0"/>
              </a:rPr>
              <a:t>suffir</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Une des particularités des pages, est de pouvoir créer des </a:t>
            </a:r>
            <a:r>
              <a:rPr lang="fr-FR" sz="2800" dirty="0" err="1">
                <a:latin typeface="Times New Roman" pitchFamily="18" charset="0"/>
                <a:cs typeface="Times New Roman" pitchFamily="18" charset="0"/>
              </a:rPr>
              <a:t>templates</a:t>
            </a:r>
            <a:r>
              <a:rPr lang="fr-FR" sz="2800" dirty="0">
                <a:latin typeface="Times New Roman" pitchFamily="18" charset="0"/>
                <a:cs typeface="Times New Roman" pitchFamily="18" charset="0"/>
              </a:rPr>
              <a:t> de Page. Il s’agit tout simplement d’un fichier où vous mettez le code PHP que vous voulez. Ce code sera affiché à travers une Page (il faut associer une page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à ce Template)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Cela se fait en 3 étapes :</a:t>
            </a: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27</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Template de Page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un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de Page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une page dans l’</a:t>
            </a:r>
            <a:r>
              <a:rPr lang="fr-FR" sz="2800" dirty="0" err="1">
                <a:latin typeface="Times New Roman" pitchFamily="18" charset="0"/>
                <a:cs typeface="Times New Roman" pitchFamily="18" charset="0"/>
              </a:rPr>
              <a:t>admin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Wordpress</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Dire à cette Page </a:t>
            </a:r>
            <a:r>
              <a:rPr lang="fr-FR" sz="2800" dirty="0" err="1">
                <a:latin typeface="Times New Roman" pitchFamily="18" charset="0"/>
                <a:cs typeface="Times New Roman" pitchFamily="18" charset="0"/>
              </a:rPr>
              <a:t>Wordress</a:t>
            </a:r>
            <a:r>
              <a:rPr lang="fr-FR" sz="2800" dirty="0">
                <a:latin typeface="Times New Roman" pitchFamily="18" charset="0"/>
                <a:cs typeface="Times New Roman" pitchFamily="18" charset="0"/>
              </a:rPr>
              <a:t> d’utiliser le </a:t>
            </a:r>
            <a:r>
              <a:rPr lang="fr-FR" sz="2800" dirty="0" err="1">
                <a:latin typeface="Times New Roman" pitchFamily="18" charset="0"/>
                <a:cs typeface="Times New Roman" pitchFamily="18" charset="0"/>
              </a:rPr>
              <a:t>template</a:t>
            </a:r>
            <a:r>
              <a:rPr lang="fr-FR" sz="2800">
                <a:latin typeface="Times New Roman" pitchFamily="18" charset="0"/>
                <a:cs typeface="Times New Roman" pitchFamily="18" charset="0"/>
              </a:rPr>
              <a:t> crée.</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28</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Template de Page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Pour créer un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Dupliquez page.php et la renommez en ensao.php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Ajouter en début de fichier </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29</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Template de Page	</a:t>
            </a:r>
          </a:p>
        </p:txBody>
      </p:sp>
      <p:sp>
        <p:nvSpPr>
          <p:cNvPr id="8" name="Text Box 4"/>
          <p:cNvSpPr txBox="1">
            <a:spLocks noChangeArrowheads="1"/>
          </p:cNvSpPr>
          <p:nvPr/>
        </p:nvSpPr>
        <p:spPr bwMode="auto">
          <a:xfrm>
            <a:off x="1714480" y="3143248"/>
            <a:ext cx="4608512" cy="1384995"/>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&lt;?</a:t>
            </a:r>
            <a:r>
              <a:rPr lang="fr-FR" sz="1200" dirty="0" err="1"/>
              <a:t>php</a:t>
            </a:r>
            <a:r>
              <a:rPr lang="fr-FR" sz="1200" dirty="0"/>
              <a:t> </a:t>
            </a:r>
          </a:p>
          <a:p>
            <a:pPr algn="l"/>
            <a:r>
              <a:rPr lang="fr-FR" sz="1200" i="1" dirty="0"/>
              <a:t>/* </a:t>
            </a:r>
          </a:p>
          <a:p>
            <a:pPr algn="l"/>
            <a:r>
              <a:rPr lang="fr-FR" sz="1200" i="1" dirty="0"/>
              <a:t>Template Name: </a:t>
            </a:r>
            <a:r>
              <a:rPr lang="fr-FR" sz="1200" i="1" dirty="0" err="1"/>
              <a:t>Ensao</a:t>
            </a:r>
            <a:endParaRPr lang="fr-FR" sz="1200" i="1" dirty="0"/>
          </a:p>
          <a:p>
            <a:pPr algn="l"/>
            <a:r>
              <a:rPr lang="fr-FR" sz="1200" i="1" dirty="0"/>
              <a:t>*/</a:t>
            </a:r>
          </a:p>
          <a:p>
            <a:pPr algn="l"/>
            <a:r>
              <a:rPr lang="fr-FR" sz="1200" dirty="0"/>
              <a:t> ?&gt;</a:t>
            </a:r>
          </a:p>
          <a:p>
            <a:pPr algn="l"/>
            <a:r>
              <a:rPr lang="fr-FR" sz="1200" dirty="0"/>
              <a:t>// Code PHP et HTML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27088" y="1753518"/>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 système de gestion de contenu (CMS) est une famille de outils destinés à la conception et à la mise à jour dynamique de sites web ou d’applications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Il permet à plusieurs individus de travailler sur un même document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Il permet de séparer le contenu et design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Il permet de gérer le système de </a:t>
            </a:r>
            <a:r>
              <a:rPr lang="fr-FR" sz="2800" dirty="0" err="1">
                <a:latin typeface="Times New Roman" pitchFamily="18" charset="0"/>
                <a:cs typeface="Times New Roman" pitchFamily="18" charset="0"/>
              </a:rPr>
              <a:t>versionning</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Il permet d’avoir un contenu multilingues</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a:solidFill>
                  <a:schemeClr val="tx2"/>
                </a:solidFill>
                <a:latin typeface="Times New Roman" pitchFamily="18" charset="0"/>
                <a:ea typeface="+mj-ea"/>
                <a:cs typeface="Times New Roman" pitchFamily="18" charset="0"/>
              </a:rPr>
              <a:t>Présentation CMS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42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Dans la partie Administration(BO)</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30</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Template de Page	</a:t>
            </a:r>
          </a:p>
        </p:txBody>
      </p:sp>
      <p:pic>
        <p:nvPicPr>
          <p:cNvPr id="9" name="Image 8" descr="attributs-de-page-wordpress.png"/>
          <p:cNvPicPr>
            <a:picLocks noChangeAspect="1"/>
          </p:cNvPicPr>
          <p:nvPr/>
        </p:nvPicPr>
        <p:blipFill>
          <a:blip r:embed="rId3"/>
          <a:stretch>
            <a:fillRect/>
          </a:stretch>
        </p:blipFill>
        <p:spPr>
          <a:xfrm>
            <a:off x="2000232" y="2143117"/>
            <a:ext cx="4169174" cy="22145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31</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Créer son </a:t>
            </a:r>
            <a:r>
              <a:rPr lang="fr-FR" sz="3500" b="0" dirty="0" err="1">
                <a:solidFill>
                  <a:schemeClr val="tx2"/>
                </a:solidFill>
                <a:latin typeface="Times New Roman" pitchFamily="18" charset="0"/>
                <a:cs typeface="Times New Roman" pitchFamily="18" charset="0"/>
              </a:rPr>
              <a:t>theme</a:t>
            </a:r>
            <a:endParaRPr lang="fr-FR" sz="3500" b="0" dirty="0">
              <a:solidFill>
                <a:schemeClr val="tx2"/>
              </a:solidFill>
              <a:latin typeface="Times New Roman" pitchFamily="18" charset="0"/>
              <a:cs typeface="Times New Roman" pitchFamily="18" charset="0"/>
            </a:endParaRPr>
          </a:p>
        </p:txBody>
      </p:sp>
      <p:pic>
        <p:nvPicPr>
          <p:cNvPr id="8" name="Image 7" descr="wrdp-theme1(1).jpg"/>
          <p:cNvPicPr>
            <a:picLocks noChangeAspect="1"/>
          </p:cNvPicPr>
          <p:nvPr/>
        </p:nvPicPr>
        <p:blipFill>
          <a:blip r:embed="rId3"/>
          <a:stretch>
            <a:fillRect/>
          </a:stretch>
        </p:blipFill>
        <p:spPr>
          <a:xfrm>
            <a:off x="1142976" y="1428736"/>
            <a:ext cx="6286544" cy="3643338"/>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Pour faire cela, vous devez créer dans votre thème les fichiers suivants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header.php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index.php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sidebar.php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footer.php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style.css</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32</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Créer son </a:t>
            </a:r>
            <a:r>
              <a:rPr lang="fr-FR" sz="3500" b="0" dirty="0" err="1">
                <a:solidFill>
                  <a:schemeClr val="tx2"/>
                </a:solidFill>
                <a:latin typeface="Times New Roman" pitchFamily="18" charset="0"/>
                <a:cs typeface="Times New Roman" pitchFamily="18" charset="0"/>
              </a:rPr>
              <a:t>theme</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header.php</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33</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Créer son </a:t>
            </a:r>
            <a:r>
              <a:rPr lang="fr-FR" sz="3500" b="0" dirty="0" err="1">
                <a:solidFill>
                  <a:schemeClr val="tx2"/>
                </a:solidFill>
                <a:latin typeface="Times New Roman" pitchFamily="18" charset="0"/>
                <a:cs typeface="Times New Roman" pitchFamily="18" charset="0"/>
              </a:rPr>
              <a:t>theme</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Text Box 4"/>
          <p:cNvSpPr txBox="1">
            <a:spLocks noChangeArrowheads="1"/>
          </p:cNvSpPr>
          <p:nvPr/>
        </p:nvSpPr>
        <p:spPr bwMode="auto">
          <a:xfrm>
            <a:off x="1857356" y="2143116"/>
            <a:ext cx="5786478" cy="1938992"/>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&lt;html&gt;</a:t>
            </a:r>
            <a:br>
              <a:rPr lang="fr-FR" sz="1200" dirty="0"/>
            </a:br>
            <a:r>
              <a:rPr lang="fr-FR" sz="1200" dirty="0"/>
              <a:t>  &lt;</a:t>
            </a:r>
            <a:r>
              <a:rPr lang="fr-FR" sz="1200" dirty="0" err="1"/>
              <a:t>head</a:t>
            </a:r>
            <a:r>
              <a:rPr lang="fr-FR" sz="1200" dirty="0"/>
              <a:t>&gt;</a:t>
            </a:r>
            <a:br>
              <a:rPr lang="fr-FR" sz="1200" dirty="0"/>
            </a:br>
            <a:r>
              <a:rPr lang="fr-FR" sz="1200" dirty="0"/>
              <a:t>   &lt;</a:t>
            </a:r>
            <a:r>
              <a:rPr lang="fr-FR" sz="1200" dirty="0" err="1"/>
              <a:t>title</a:t>
            </a:r>
            <a:r>
              <a:rPr lang="fr-FR" sz="1200" dirty="0"/>
              <a:t>&gt;Tutorial </a:t>
            </a:r>
            <a:r>
              <a:rPr lang="fr-FR" sz="1200" dirty="0" err="1"/>
              <a:t>theme</a:t>
            </a:r>
            <a:r>
              <a:rPr lang="fr-FR" sz="1200" dirty="0"/>
              <a:t>&lt;/</a:t>
            </a:r>
            <a:r>
              <a:rPr lang="fr-FR" sz="1200" dirty="0" err="1"/>
              <a:t>title</a:t>
            </a:r>
            <a:r>
              <a:rPr lang="fr-FR" sz="1200" dirty="0"/>
              <a:t>&gt;</a:t>
            </a:r>
            <a:br>
              <a:rPr lang="fr-FR" sz="1200" dirty="0"/>
            </a:br>
            <a:r>
              <a:rPr lang="fr-FR" sz="1200" dirty="0"/>
              <a:t>   &lt;</a:t>
            </a:r>
            <a:r>
              <a:rPr lang="fr-FR" sz="1200" dirty="0" err="1"/>
              <a:t>link</a:t>
            </a:r>
            <a:r>
              <a:rPr lang="fr-FR" sz="1200" dirty="0"/>
              <a:t> </a:t>
            </a:r>
            <a:r>
              <a:rPr lang="fr-FR" sz="1200" dirty="0" err="1"/>
              <a:t>rel</a:t>
            </a:r>
            <a:r>
              <a:rPr lang="fr-FR" sz="1200" dirty="0"/>
              <a:t>="</a:t>
            </a:r>
            <a:r>
              <a:rPr lang="fr-FR" sz="1200" dirty="0" err="1"/>
              <a:t>stylesheet</a:t>
            </a:r>
            <a:r>
              <a:rPr lang="fr-FR" sz="1200" dirty="0"/>
              <a:t>" </a:t>
            </a:r>
            <a:r>
              <a:rPr lang="fr-FR" sz="1200" dirty="0" err="1"/>
              <a:t>href</a:t>
            </a:r>
            <a:r>
              <a:rPr lang="fr-FR" sz="1200" dirty="0"/>
              <a:t>="&lt;?</a:t>
            </a:r>
            <a:r>
              <a:rPr lang="fr-FR" sz="1200" dirty="0" err="1"/>
              <a:t>php</a:t>
            </a:r>
            <a:r>
              <a:rPr lang="fr-FR" sz="1200" dirty="0"/>
              <a:t> </a:t>
            </a:r>
            <a:r>
              <a:rPr lang="fr-FR" sz="1200" dirty="0" err="1"/>
              <a:t>bloginfo</a:t>
            </a:r>
            <a:r>
              <a:rPr lang="fr-FR" sz="1200" dirty="0"/>
              <a:t>('</a:t>
            </a:r>
            <a:r>
              <a:rPr lang="fr-FR" sz="1200" dirty="0" err="1"/>
              <a:t>stylesheet_url</a:t>
            </a:r>
            <a:r>
              <a:rPr lang="fr-FR" sz="1200" dirty="0"/>
              <a:t>'); ?&gt;"&gt;</a:t>
            </a:r>
            <a:br>
              <a:rPr lang="fr-FR" sz="1200" dirty="0"/>
            </a:br>
            <a:r>
              <a:rPr lang="fr-FR" sz="1200" dirty="0"/>
              <a:t> &lt;/</a:t>
            </a:r>
            <a:r>
              <a:rPr lang="fr-FR" sz="1200" dirty="0" err="1"/>
              <a:t>head</a:t>
            </a:r>
            <a:r>
              <a:rPr lang="fr-FR" sz="1200" dirty="0"/>
              <a:t>&gt;</a:t>
            </a:r>
            <a:br>
              <a:rPr lang="fr-FR" sz="1200" dirty="0"/>
            </a:br>
            <a:r>
              <a:rPr lang="fr-FR" sz="1200" dirty="0"/>
              <a:t>&lt;body&gt;</a:t>
            </a:r>
            <a:br>
              <a:rPr lang="fr-FR" sz="1200" dirty="0"/>
            </a:br>
            <a:r>
              <a:rPr lang="fr-FR" sz="1200" dirty="0"/>
              <a:t>     &lt;</a:t>
            </a:r>
            <a:r>
              <a:rPr lang="fr-FR" sz="1200" dirty="0" err="1"/>
              <a:t>div</a:t>
            </a:r>
            <a:r>
              <a:rPr lang="fr-FR" sz="1200" dirty="0"/>
              <a:t> id="</a:t>
            </a:r>
            <a:r>
              <a:rPr lang="fr-FR" sz="1200" dirty="0" err="1"/>
              <a:t>wrapper</a:t>
            </a:r>
            <a:r>
              <a:rPr lang="fr-FR" sz="1200" dirty="0"/>
              <a:t>"&gt;</a:t>
            </a:r>
            <a:br>
              <a:rPr lang="fr-FR" sz="1200" dirty="0"/>
            </a:br>
            <a:r>
              <a:rPr lang="fr-FR" sz="1200" dirty="0"/>
              <a:t>              &lt;</a:t>
            </a:r>
            <a:r>
              <a:rPr lang="fr-FR" sz="1200" dirty="0" err="1"/>
              <a:t>div</a:t>
            </a:r>
            <a:r>
              <a:rPr lang="fr-FR" sz="1200" dirty="0"/>
              <a:t> id="header"&gt;</a:t>
            </a:r>
            <a:br>
              <a:rPr lang="fr-FR" sz="1200" dirty="0"/>
            </a:br>
            <a:r>
              <a:rPr lang="fr-FR" sz="1200" dirty="0"/>
              <a:t>	&lt;h1&gt;HEADER&lt;/h1&gt;</a:t>
            </a:r>
            <a:br>
              <a:rPr lang="fr-FR" sz="1200" dirty="0"/>
            </a:br>
            <a:r>
              <a:rPr lang="fr-FR" sz="1200" dirty="0"/>
              <a:t>             &lt;/</a:t>
            </a:r>
            <a:r>
              <a:rPr lang="fr-FR" sz="1200" dirty="0" err="1"/>
              <a:t>div</a:t>
            </a:r>
            <a:r>
              <a:rPr lang="fr-FR" sz="1200" dirty="0"/>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index.php</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34</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Créer son </a:t>
            </a:r>
            <a:r>
              <a:rPr lang="fr-FR" sz="3500" b="0" dirty="0" err="1">
                <a:solidFill>
                  <a:schemeClr val="tx2"/>
                </a:solidFill>
                <a:latin typeface="Times New Roman" pitchFamily="18" charset="0"/>
                <a:cs typeface="Times New Roman" pitchFamily="18" charset="0"/>
              </a:rPr>
              <a:t>theme</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Text Box 4"/>
          <p:cNvSpPr txBox="1">
            <a:spLocks noChangeArrowheads="1"/>
          </p:cNvSpPr>
          <p:nvPr/>
        </p:nvSpPr>
        <p:spPr bwMode="auto">
          <a:xfrm>
            <a:off x="1857356" y="2143116"/>
            <a:ext cx="6215106" cy="3120854"/>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 &lt;?</a:t>
            </a:r>
            <a:r>
              <a:rPr lang="fr-FR" sz="1200" dirty="0" err="1"/>
              <a:t>php</a:t>
            </a:r>
            <a:r>
              <a:rPr lang="fr-FR" sz="1200" dirty="0"/>
              <a:t> </a:t>
            </a:r>
            <a:r>
              <a:rPr lang="fr-FR" sz="1200" dirty="0" err="1">
                <a:solidFill>
                  <a:srgbClr val="0070C0"/>
                </a:solidFill>
              </a:rPr>
              <a:t>get_header</a:t>
            </a:r>
            <a:r>
              <a:rPr lang="fr-FR" sz="1200" dirty="0">
                <a:solidFill>
                  <a:srgbClr val="0070C0"/>
                </a:solidFill>
              </a:rPr>
              <a:t>(); </a:t>
            </a:r>
            <a:r>
              <a:rPr lang="fr-FR" sz="1200" dirty="0"/>
              <a:t>?&gt;</a:t>
            </a:r>
            <a:br>
              <a:rPr lang="fr-FR" sz="1200" dirty="0"/>
            </a:br>
            <a:r>
              <a:rPr lang="fr-FR" sz="1200" dirty="0"/>
              <a:t>      &lt;</a:t>
            </a:r>
            <a:r>
              <a:rPr lang="fr-FR" sz="1200" dirty="0" err="1"/>
              <a:t>div</a:t>
            </a:r>
            <a:r>
              <a:rPr lang="fr-FR" sz="1200" dirty="0"/>
              <a:t> id="main"&gt;</a:t>
            </a:r>
            <a:br>
              <a:rPr lang="fr-FR" sz="1200" dirty="0"/>
            </a:br>
            <a:r>
              <a:rPr lang="fr-FR" sz="1200" dirty="0"/>
              <a:t>          &lt;</a:t>
            </a:r>
            <a:r>
              <a:rPr lang="fr-FR" sz="1200" dirty="0" err="1"/>
              <a:t>div</a:t>
            </a:r>
            <a:r>
              <a:rPr lang="fr-FR" sz="1200" dirty="0"/>
              <a:t> id="content"&gt;</a:t>
            </a:r>
            <a:br>
              <a:rPr lang="fr-FR" sz="1200" dirty="0"/>
            </a:br>
            <a:r>
              <a:rPr lang="fr-FR" sz="1200" dirty="0"/>
              <a:t>                 &lt;h1&gt;Main Area&lt;/h1&gt;</a:t>
            </a:r>
            <a:br>
              <a:rPr lang="fr-FR" sz="1200" dirty="0"/>
            </a:br>
            <a:r>
              <a:rPr lang="fr-FR" sz="1200" dirty="0"/>
              <a:t>                      &lt;?</a:t>
            </a:r>
            <a:r>
              <a:rPr lang="fr-FR" sz="1200" dirty="0" err="1"/>
              <a:t>php</a:t>
            </a:r>
            <a:r>
              <a:rPr lang="fr-FR" sz="1200" dirty="0"/>
              <a:t> if (</a:t>
            </a:r>
            <a:r>
              <a:rPr lang="fr-FR" sz="1200" dirty="0" err="1"/>
              <a:t>have_posts</a:t>
            </a:r>
            <a:r>
              <a:rPr lang="fr-FR" sz="1200" dirty="0"/>
              <a:t>()) : </a:t>
            </a:r>
            <a:r>
              <a:rPr lang="fr-FR" sz="1200" dirty="0" err="1"/>
              <a:t>while</a:t>
            </a:r>
            <a:r>
              <a:rPr lang="fr-FR" sz="1200" dirty="0"/>
              <a:t> (</a:t>
            </a:r>
            <a:r>
              <a:rPr lang="fr-FR" sz="1200" dirty="0" err="1"/>
              <a:t>have_posts</a:t>
            </a:r>
            <a:r>
              <a:rPr lang="fr-FR" sz="1200" dirty="0"/>
              <a:t>()) : </a:t>
            </a:r>
            <a:r>
              <a:rPr lang="fr-FR" sz="1200" dirty="0" err="1"/>
              <a:t>the_post</a:t>
            </a:r>
            <a:r>
              <a:rPr lang="fr-FR" sz="1200" dirty="0"/>
              <a:t>(); ?&gt;</a:t>
            </a:r>
            <a:br>
              <a:rPr lang="fr-FR" sz="1200" dirty="0"/>
            </a:br>
            <a:r>
              <a:rPr lang="fr-FR" sz="1200" dirty="0"/>
              <a:t>                            &lt;h1&gt;&lt;?</a:t>
            </a:r>
            <a:r>
              <a:rPr lang="fr-FR" sz="1200" dirty="0" err="1"/>
              <a:t>php</a:t>
            </a:r>
            <a:r>
              <a:rPr lang="fr-FR" sz="1200" dirty="0"/>
              <a:t> </a:t>
            </a:r>
            <a:r>
              <a:rPr lang="fr-FR" sz="1200" dirty="0" err="1">
                <a:solidFill>
                  <a:srgbClr val="0070C0"/>
                </a:solidFill>
              </a:rPr>
              <a:t>the_title</a:t>
            </a:r>
            <a:r>
              <a:rPr lang="fr-FR" sz="1200" dirty="0">
                <a:solidFill>
                  <a:srgbClr val="0070C0"/>
                </a:solidFill>
              </a:rPr>
              <a:t>(); </a:t>
            </a:r>
            <a:r>
              <a:rPr lang="fr-FR" sz="1200" dirty="0"/>
              <a:t>?&gt;&lt;/h1&gt;</a:t>
            </a:r>
            <a:br>
              <a:rPr lang="fr-FR" sz="1200" dirty="0"/>
            </a:br>
            <a:r>
              <a:rPr lang="fr-FR" sz="1200" dirty="0"/>
              <a:t>                                  &lt;p&gt;&lt;?</a:t>
            </a:r>
            <a:r>
              <a:rPr lang="fr-FR" sz="1200" dirty="0" err="1"/>
              <a:t>php</a:t>
            </a:r>
            <a:r>
              <a:rPr lang="fr-FR" sz="1200" dirty="0"/>
              <a:t> </a:t>
            </a:r>
            <a:r>
              <a:rPr lang="fr-FR" sz="1200" dirty="0" err="1">
                <a:solidFill>
                  <a:srgbClr val="0070C0"/>
                </a:solidFill>
              </a:rPr>
              <a:t>the_content</a:t>
            </a:r>
            <a:r>
              <a:rPr lang="fr-FR" sz="1200" dirty="0">
                <a:solidFill>
                  <a:srgbClr val="0070C0"/>
                </a:solidFill>
              </a:rPr>
              <a:t>(__('(more...)')); </a:t>
            </a:r>
            <a:r>
              <a:rPr lang="fr-FR" sz="1200" dirty="0"/>
              <a:t>?&gt;&lt;/p&gt;</a:t>
            </a:r>
            <a:br>
              <a:rPr lang="fr-FR" sz="1200" dirty="0"/>
            </a:br>
            <a:r>
              <a:rPr lang="fr-FR" sz="1200" dirty="0"/>
              <a:t>                            &lt;</a:t>
            </a:r>
            <a:r>
              <a:rPr lang="fr-FR" sz="1200" dirty="0" err="1"/>
              <a:t>hr</a:t>
            </a:r>
            <a:r>
              <a:rPr lang="fr-FR" sz="1200" dirty="0"/>
              <a:t>&gt; &lt;?</a:t>
            </a:r>
            <a:r>
              <a:rPr lang="fr-FR" sz="1200" dirty="0" err="1"/>
              <a:t>php</a:t>
            </a:r>
            <a:r>
              <a:rPr lang="fr-FR" sz="1200" dirty="0"/>
              <a:t> </a:t>
            </a:r>
            <a:r>
              <a:rPr lang="fr-FR" sz="1200" dirty="0" err="1"/>
              <a:t>endwhile</a:t>
            </a:r>
            <a:r>
              <a:rPr lang="fr-FR" sz="1200" dirty="0"/>
              <a:t>; </a:t>
            </a:r>
            <a:r>
              <a:rPr lang="fr-FR" sz="1200" dirty="0" err="1"/>
              <a:t>else</a:t>
            </a:r>
            <a:r>
              <a:rPr lang="fr-FR" sz="1200" dirty="0"/>
              <a:t>: ?&gt;</a:t>
            </a:r>
            <a:br>
              <a:rPr lang="fr-FR" sz="1200" dirty="0"/>
            </a:br>
            <a:r>
              <a:rPr lang="fr-FR" sz="1200" dirty="0"/>
              <a:t>                    &lt;p&gt;&lt;?</a:t>
            </a:r>
            <a:r>
              <a:rPr lang="fr-FR" sz="1200" dirty="0" err="1"/>
              <a:t>php</a:t>
            </a:r>
            <a:r>
              <a:rPr lang="fr-FR" sz="1200" dirty="0"/>
              <a:t> _e('</a:t>
            </a:r>
            <a:r>
              <a:rPr lang="fr-FR" sz="1200" dirty="0" err="1"/>
              <a:t>Sorry</a:t>
            </a:r>
            <a:r>
              <a:rPr lang="fr-FR" sz="1200" dirty="0"/>
              <a:t>, no </a:t>
            </a:r>
            <a:r>
              <a:rPr lang="fr-FR" sz="1200" dirty="0" err="1"/>
              <a:t>posts</a:t>
            </a:r>
            <a:r>
              <a:rPr lang="fr-FR" sz="1200" dirty="0"/>
              <a:t> </a:t>
            </a:r>
            <a:r>
              <a:rPr lang="fr-FR" sz="1200" dirty="0" err="1"/>
              <a:t>matched</a:t>
            </a:r>
            <a:r>
              <a:rPr lang="fr-FR" sz="1200" dirty="0"/>
              <a:t> </a:t>
            </a:r>
            <a:r>
              <a:rPr lang="fr-FR" sz="1200" dirty="0" err="1"/>
              <a:t>your</a:t>
            </a:r>
            <a:r>
              <a:rPr lang="fr-FR" sz="1200" dirty="0"/>
              <a:t> </a:t>
            </a:r>
            <a:r>
              <a:rPr lang="fr-FR" sz="1200" dirty="0" err="1"/>
              <a:t>criteria</a:t>
            </a:r>
            <a:r>
              <a:rPr lang="fr-FR" sz="1200" dirty="0"/>
              <a:t>.'); ?&gt;&lt;/p&gt;</a:t>
            </a:r>
          </a:p>
          <a:p>
            <a:pPr algn="l"/>
            <a:r>
              <a:rPr lang="fr-FR" sz="1200" dirty="0"/>
              <a:t>                   &lt;?</a:t>
            </a:r>
            <a:r>
              <a:rPr lang="fr-FR" sz="1200" dirty="0" err="1"/>
              <a:t>php</a:t>
            </a:r>
            <a:r>
              <a:rPr lang="fr-FR" sz="1200" dirty="0"/>
              <a:t> </a:t>
            </a:r>
            <a:r>
              <a:rPr lang="fr-FR" sz="1200" dirty="0" err="1"/>
              <a:t>endif</a:t>
            </a:r>
            <a:r>
              <a:rPr lang="fr-FR" sz="1200" dirty="0"/>
              <a:t>; ?&gt;</a:t>
            </a:r>
            <a:br>
              <a:rPr lang="fr-FR" sz="1200" dirty="0"/>
            </a:br>
            <a:r>
              <a:rPr lang="fr-FR" sz="1200" dirty="0"/>
              <a:t>         &lt;/</a:t>
            </a:r>
            <a:r>
              <a:rPr lang="fr-FR" sz="1200" dirty="0" err="1"/>
              <a:t>div</a:t>
            </a:r>
            <a:r>
              <a:rPr lang="fr-FR" sz="1200" dirty="0"/>
              <a:t>&gt; </a:t>
            </a:r>
          </a:p>
          <a:p>
            <a:pPr algn="l"/>
            <a:r>
              <a:rPr lang="fr-FR" sz="1200" dirty="0"/>
              <a:t>          &lt;?</a:t>
            </a:r>
            <a:r>
              <a:rPr lang="fr-FR" sz="1200" dirty="0" err="1"/>
              <a:t>php</a:t>
            </a:r>
            <a:r>
              <a:rPr lang="fr-FR" sz="1200" dirty="0"/>
              <a:t> </a:t>
            </a:r>
            <a:r>
              <a:rPr lang="fr-FR" sz="1200" dirty="0" err="1">
                <a:solidFill>
                  <a:srgbClr val="0070C0"/>
                </a:solidFill>
              </a:rPr>
              <a:t>get_sidebar</a:t>
            </a:r>
            <a:r>
              <a:rPr lang="fr-FR" sz="1200" dirty="0">
                <a:solidFill>
                  <a:srgbClr val="0070C0"/>
                </a:solidFill>
              </a:rPr>
              <a:t>(); </a:t>
            </a:r>
            <a:r>
              <a:rPr lang="fr-FR" sz="1200" dirty="0"/>
              <a:t>?&gt;</a:t>
            </a:r>
            <a:br>
              <a:rPr lang="fr-FR" sz="1200" dirty="0"/>
            </a:br>
            <a:r>
              <a:rPr lang="fr-FR" sz="1200" dirty="0"/>
              <a:t>     &lt;/</a:t>
            </a:r>
            <a:r>
              <a:rPr lang="fr-FR" sz="1200" dirty="0" err="1"/>
              <a:t>div</a:t>
            </a:r>
            <a:r>
              <a:rPr lang="fr-FR" sz="1200" dirty="0"/>
              <a:t>&gt;</a:t>
            </a:r>
            <a:br>
              <a:rPr lang="fr-FR" sz="1200" dirty="0"/>
            </a:br>
            <a:r>
              <a:rPr lang="fr-FR" sz="1200" dirty="0"/>
              <a:t>&lt;</a:t>
            </a:r>
            <a:r>
              <a:rPr lang="fr-FR" sz="1200" dirty="0" err="1"/>
              <a:t>div</a:t>
            </a:r>
            <a:r>
              <a:rPr lang="fr-FR" sz="1200" dirty="0"/>
              <a:t> id="</a:t>
            </a:r>
            <a:r>
              <a:rPr lang="fr-FR" sz="1200" dirty="0" err="1"/>
              <a:t>delimiter</a:t>
            </a:r>
            <a:r>
              <a:rPr lang="fr-FR" sz="1200" dirty="0"/>
              <a:t>"&gt;</a:t>
            </a:r>
            <a:br>
              <a:rPr lang="fr-FR" sz="1200" dirty="0"/>
            </a:br>
            <a:r>
              <a:rPr lang="fr-FR" sz="1200" dirty="0"/>
              <a:t>&lt;/</a:t>
            </a:r>
            <a:r>
              <a:rPr lang="fr-FR" sz="1200" dirty="0" err="1"/>
              <a:t>div</a:t>
            </a:r>
            <a:r>
              <a:rPr lang="fr-FR" sz="1200" dirty="0"/>
              <a:t>&gt;</a:t>
            </a:r>
            <a:br>
              <a:rPr lang="fr-FR" sz="1200" dirty="0"/>
            </a:br>
            <a:r>
              <a:rPr lang="fr-FR" sz="1200" dirty="0"/>
              <a:t>&lt;?</a:t>
            </a:r>
            <a:r>
              <a:rPr lang="fr-FR" sz="1200" dirty="0" err="1"/>
              <a:t>php</a:t>
            </a:r>
            <a:r>
              <a:rPr lang="fr-FR" sz="1200" dirty="0"/>
              <a:t> </a:t>
            </a:r>
            <a:r>
              <a:rPr lang="fr-FR" sz="1200" dirty="0" err="1">
                <a:solidFill>
                  <a:srgbClr val="0070C0"/>
                </a:solidFill>
              </a:rPr>
              <a:t>get_footer</a:t>
            </a:r>
            <a:r>
              <a:rPr lang="fr-FR" sz="1200" dirty="0">
                <a:solidFill>
                  <a:srgbClr val="0070C0"/>
                </a:solidFill>
              </a:rPr>
              <a:t>(); </a:t>
            </a:r>
            <a:r>
              <a:rPr lang="fr-FR" sz="1200" dirty="0"/>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sidebar.php</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35</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Créer son </a:t>
            </a:r>
            <a:r>
              <a:rPr lang="fr-FR" sz="3500" b="0" dirty="0" err="1">
                <a:solidFill>
                  <a:schemeClr val="tx2"/>
                </a:solidFill>
                <a:latin typeface="Times New Roman" pitchFamily="18" charset="0"/>
                <a:cs typeface="Times New Roman" pitchFamily="18" charset="0"/>
              </a:rPr>
              <a:t>theme</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Text Box 4"/>
          <p:cNvSpPr txBox="1">
            <a:spLocks noChangeArrowheads="1"/>
          </p:cNvSpPr>
          <p:nvPr/>
        </p:nvSpPr>
        <p:spPr bwMode="auto">
          <a:xfrm>
            <a:off x="857224" y="2143116"/>
            <a:ext cx="7000924" cy="1938992"/>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&lt;</a:t>
            </a:r>
            <a:r>
              <a:rPr lang="fr-FR" sz="1200" dirty="0" err="1"/>
              <a:t>div</a:t>
            </a:r>
            <a:r>
              <a:rPr lang="fr-FR" sz="1200" dirty="0"/>
              <a:t> id="</a:t>
            </a:r>
            <a:r>
              <a:rPr lang="fr-FR" sz="1200" dirty="0" err="1"/>
              <a:t>sidebar</a:t>
            </a:r>
            <a:r>
              <a:rPr lang="fr-FR" sz="1200" dirty="0"/>
              <a:t>"&gt;</a:t>
            </a:r>
            <a:br>
              <a:rPr lang="fr-FR" sz="1200" dirty="0"/>
            </a:br>
            <a:r>
              <a:rPr lang="fr-FR" sz="1200" dirty="0"/>
              <a:t>        &lt;h2 &gt;&lt;?</a:t>
            </a:r>
            <a:r>
              <a:rPr lang="fr-FR" sz="1200" dirty="0" err="1"/>
              <a:t>php</a:t>
            </a:r>
            <a:r>
              <a:rPr lang="fr-FR" sz="1200" dirty="0"/>
              <a:t> </a:t>
            </a:r>
            <a:r>
              <a:rPr lang="fr-FR" sz="1200" dirty="0">
                <a:solidFill>
                  <a:srgbClr val="0070C0"/>
                </a:solidFill>
              </a:rPr>
              <a:t>_e</a:t>
            </a:r>
            <a:r>
              <a:rPr lang="fr-FR" sz="1200" dirty="0"/>
              <a:t>('</a:t>
            </a:r>
            <a:r>
              <a:rPr lang="fr-FR" sz="1200" dirty="0" err="1"/>
              <a:t>Categories</a:t>
            </a:r>
            <a:r>
              <a:rPr lang="fr-FR" sz="1200" dirty="0"/>
              <a:t>'); ?&gt;&lt;/h2&gt;</a:t>
            </a:r>
            <a:br>
              <a:rPr lang="fr-FR" sz="1200" dirty="0"/>
            </a:br>
            <a:r>
              <a:rPr lang="fr-FR" sz="1200" dirty="0"/>
              <a:t>         &lt;</a:t>
            </a:r>
            <a:r>
              <a:rPr lang="fr-FR" sz="1200" dirty="0" err="1"/>
              <a:t>ul</a:t>
            </a:r>
            <a:r>
              <a:rPr lang="fr-FR" sz="1200" dirty="0"/>
              <a:t> &gt;</a:t>
            </a:r>
            <a:br>
              <a:rPr lang="fr-FR" sz="1200" dirty="0"/>
            </a:br>
            <a:r>
              <a:rPr lang="fr-FR" sz="1200" dirty="0"/>
              <a:t>               &lt;?</a:t>
            </a:r>
            <a:r>
              <a:rPr lang="fr-FR" sz="1200" dirty="0" err="1"/>
              <a:t>php</a:t>
            </a:r>
            <a:r>
              <a:rPr lang="fr-FR" sz="1200" dirty="0"/>
              <a:t> </a:t>
            </a:r>
            <a:r>
              <a:rPr lang="fr-FR" sz="1200" dirty="0" err="1">
                <a:solidFill>
                  <a:srgbClr val="0070C0"/>
                </a:solidFill>
              </a:rPr>
              <a:t>wp_list_cats</a:t>
            </a:r>
            <a:r>
              <a:rPr lang="fr-FR" sz="1200" dirty="0"/>
              <a:t>('</a:t>
            </a:r>
            <a:r>
              <a:rPr lang="fr-FR" sz="1200" dirty="0" err="1"/>
              <a:t>sort_column</a:t>
            </a:r>
            <a:r>
              <a:rPr lang="fr-FR" sz="1200" dirty="0"/>
              <a:t>=</a:t>
            </a:r>
            <a:r>
              <a:rPr lang="fr-FR" sz="1200" dirty="0" err="1"/>
              <a:t>name</a:t>
            </a:r>
            <a:r>
              <a:rPr lang="fr-FR" sz="1200" dirty="0"/>
              <a:t>&amp;</a:t>
            </a:r>
            <a:r>
              <a:rPr lang="fr-FR" sz="1200" dirty="0" err="1"/>
              <a:t>optioncount</a:t>
            </a:r>
            <a:r>
              <a:rPr lang="fr-FR" sz="1200" dirty="0"/>
              <a:t>=1&amp;</a:t>
            </a:r>
            <a:r>
              <a:rPr lang="fr-FR" sz="1200" dirty="0" err="1"/>
              <a:t>hierarchical</a:t>
            </a:r>
            <a:r>
              <a:rPr lang="fr-FR" sz="1200" dirty="0"/>
              <a:t>=0'); ?&gt;</a:t>
            </a:r>
            <a:br>
              <a:rPr lang="fr-FR" sz="1200" dirty="0"/>
            </a:br>
            <a:r>
              <a:rPr lang="fr-FR" sz="1200" dirty="0"/>
              <a:t>        &lt;/</a:t>
            </a:r>
            <a:r>
              <a:rPr lang="fr-FR" sz="1200" dirty="0" err="1"/>
              <a:t>ul</a:t>
            </a:r>
            <a:r>
              <a:rPr lang="fr-FR" sz="1200" dirty="0"/>
              <a:t>&gt;</a:t>
            </a:r>
            <a:br>
              <a:rPr lang="fr-FR" sz="1200" dirty="0"/>
            </a:br>
            <a:r>
              <a:rPr lang="fr-FR" sz="1200" dirty="0"/>
              <a:t>        &lt;h2 &gt;&lt;?</a:t>
            </a:r>
            <a:r>
              <a:rPr lang="fr-FR" sz="1200" dirty="0" err="1"/>
              <a:t>php</a:t>
            </a:r>
            <a:r>
              <a:rPr lang="fr-FR" sz="1200" dirty="0"/>
              <a:t> </a:t>
            </a:r>
            <a:r>
              <a:rPr lang="fr-FR" sz="1200" dirty="0">
                <a:solidFill>
                  <a:srgbClr val="0070C0"/>
                </a:solidFill>
              </a:rPr>
              <a:t>_e</a:t>
            </a:r>
            <a:r>
              <a:rPr lang="fr-FR" sz="1200" dirty="0"/>
              <a:t>('Archives'); ?&gt;&lt;/h2&gt;</a:t>
            </a:r>
            <a:br>
              <a:rPr lang="fr-FR" sz="1200" dirty="0"/>
            </a:br>
            <a:r>
              <a:rPr lang="fr-FR" sz="1200" dirty="0"/>
              <a:t>        &lt;</a:t>
            </a:r>
            <a:r>
              <a:rPr lang="fr-FR" sz="1200" dirty="0" err="1"/>
              <a:t>ul</a:t>
            </a:r>
            <a:r>
              <a:rPr lang="fr-FR" sz="1200" dirty="0"/>
              <a:t> &gt;</a:t>
            </a:r>
            <a:br>
              <a:rPr lang="fr-FR" sz="1200" dirty="0"/>
            </a:br>
            <a:r>
              <a:rPr lang="fr-FR" sz="1200" dirty="0"/>
              <a:t>             &lt;?</a:t>
            </a:r>
            <a:r>
              <a:rPr lang="fr-FR" sz="1200" dirty="0" err="1"/>
              <a:t>php</a:t>
            </a:r>
            <a:r>
              <a:rPr lang="fr-FR" sz="1200" dirty="0"/>
              <a:t> </a:t>
            </a:r>
            <a:r>
              <a:rPr lang="fr-FR" sz="1200" dirty="0" err="1">
                <a:solidFill>
                  <a:srgbClr val="0070C0"/>
                </a:solidFill>
              </a:rPr>
              <a:t>wp_get_archives</a:t>
            </a:r>
            <a:r>
              <a:rPr lang="fr-FR" sz="1200" dirty="0"/>
              <a:t>('type=</a:t>
            </a:r>
            <a:r>
              <a:rPr lang="fr-FR" sz="1200" dirty="0" err="1"/>
              <a:t>monthly</a:t>
            </a:r>
            <a:r>
              <a:rPr lang="fr-FR" sz="1200" dirty="0"/>
              <a:t>'); ?&gt;</a:t>
            </a:r>
            <a:br>
              <a:rPr lang="fr-FR" sz="1200" dirty="0"/>
            </a:br>
            <a:r>
              <a:rPr lang="fr-FR" sz="1200" dirty="0"/>
              <a:t>        &lt;/</a:t>
            </a:r>
            <a:r>
              <a:rPr lang="fr-FR" sz="1200" dirty="0" err="1"/>
              <a:t>ul</a:t>
            </a:r>
            <a:r>
              <a:rPr lang="fr-FR" sz="1200" dirty="0"/>
              <a:t>&gt;</a:t>
            </a:r>
            <a:br>
              <a:rPr lang="fr-FR" sz="1200" dirty="0"/>
            </a:br>
            <a:r>
              <a:rPr lang="fr-FR" sz="1200" dirty="0"/>
              <a:t>&lt;/</a:t>
            </a:r>
            <a:r>
              <a:rPr lang="fr-FR" sz="1200" dirty="0" err="1"/>
              <a:t>div</a:t>
            </a:r>
            <a:r>
              <a:rPr lang="fr-FR" sz="1200" dirty="0"/>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footer.php</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36</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Créer son </a:t>
            </a:r>
            <a:r>
              <a:rPr lang="fr-FR" sz="3500" b="0" dirty="0" err="1">
                <a:solidFill>
                  <a:schemeClr val="tx2"/>
                </a:solidFill>
                <a:latin typeface="Times New Roman" pitchFamily="18" charset="0"/>
                <a:cs typeface="Times New Roman" pitchFamily="18" charset="0"/>
              </a:rPr>
              <a:t>theme</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10" name="Text Box 4"/>
          <p:cNvSpPr txBox="1">
            <a:spLocks noChangeArrowheads="1"/>
          </p:cNvSpPr>
          <p:nvPr/>
        </p:nvSpPr>
        <p:spPr bwMode="auto">
          <a:xfrm>
            <a:off x="1857356" y="2143116"/>
            <a:ext cx="3214710" cy="1200329"/>
          </a:xfrm>
          <a:prstGeom prst="rect">
            <a:avLst/>
          </a:prstGeom>
          <a:solidFill>
            <a:srgbClr val="FFFFFF"/>
          </a:solidFill>
          <a:ln w="12700">
            <a:solidFill>
              <a:schemeClr val="hlink"/>
            </a:solidFill>
            <a:miter lim="800000"/>
            <a:headEnd/>
            <a:tailEnd/>
          </a:ln>
        </p:spPr>
        <p:txBody>
          <a:bodyPr wrap="square">
            <a:spAutoFit/>
          </a:bodyPr>
          <a:lstStyle/>
          <a:p>
            <a:pPr algn="l"/>
            <a:r>
              <a:rPr lang="en-US" sz="1200" b="0" dirty="0"/>
              <a:t>    &lt;div id="footer"&gt;</a:t>
            </a:r>
            <a:br>
              <a:rPr lang="en-US" sz="1200" dirty="0"/>
            </a:br>
            <a:r>
              <a:rPr lang="en-US" sz="1200" dirty="0"/>
              <a:t>       </a:t>
            </a:r>
            <a:r>
              <a:rPr lang="en-US" sz="1200" b="0" dirty="0"/>
              <a:t>&lt;h1&gt;FOOTER&lt;/h1&gt;</a:t>
            </a:r>
            <a:br>
              <a:rPr lang="en-US" sz="1200" dirty="0"/>
            </a:br>
            <a:r>
              <a:rPr lang="en-US" sz="1200" dirty="0"/>
              <a:t>    </a:t>
            </a:r>
            <a:r>
              <a:rPr lang="en-US" sz="1200" b="0" dirty="0"/>
              <a:t>&lt;/div&gt;</a:t>
            </a:r>
            <a:br>
              <a:rPr lang="en-US" sz="1200" dirty="0"/>
            </a:br>
            <a:r>
              <a:rPr lang="en-US" sz="1200" dirty="0"/>
              <a:t>   </a:t>
            </a:r>
            <a:r>
              <a:rPr lang="en-US" sz="1200" b="0" dirty="0"/>
              <a:t>&lt;/div&gt;</a:t>
            </a:r>
            <a:br>
              <a:rPr lang="en-US" sz="1200" dirty="0"/>
            </a:br>
            <a:r>
              <a:rPr lang="en-US" sz="1200" dirty="0"/>
              <a:t> </a:t>
            </a:r>
            <a:r>
              <a:rPr lang="en-US" sz="1200" b="0" dirty="0"/>
              <a:t>&lt;/body&gt;</a:t>
            </a:r>
            <a:br>
              <a:rPr lang="en-US" sz="1200" dirty="0"/>
            </a:br>
            <a:r>
              <a:rPr lang="en-US" sz="1200" b="0" dirty="0"/>
              <a:t>&lt;/html&gt;</a:t>
            </a:r>
            <a:endParaRPr lang="fr-FR"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La boucle est le noyau de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Il s’agit d’une simple boucle PHP par laquelle </a:t>
            </a:r>
            <a:r>
              <a:rPr lang="fr-FR" sz="2800" dirty="0" err="1">
                <a:latin typeface="Times New Roman" pitchFamily="18" charset="0"/>
                <a:cs typeface="Times New Roman" pitchFamily="18" charset="0"/>
              </a:rPr>
              <a:t>Wordpess</a:t>
            </a:r>
            <a:r>
              <a:rPr lang="fr-FR" sz="2800" dirty="0">
                <a:latin typeface="Times New Roman" pitchFamily="18" charset="0"/>
                <a:cs typeface="Times New Roman" pitchFamily="18" charset="0"/>
              </a:rPr>
              <a:t> va passer pour afficher chaque Post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a:t>
            </a:r>
            <a:r>
              <a:rPr lang="fr-FR" sz="2800" dirty="0" err="1">
                <a:latin typeface="Times New Roman" pitchFamily="18" charset="0"/>
                <a:cs typeface="Times New Roman" pitchFamily="18" charset="0"/>
              </a:rPr>
              <a:t>templates</a:t>
            </a:r>
            <a:r>
              <a:rPr lang="fr-FR" sz="2800" dirty="0">
                <a:latin typeface="Times New Roman" pitchFamily="18" charset="0"/>
                <a:cs typeface="Times New Roman" pitchFamily="18" charset="0"/>
              </a:rPr>
              <a:t> single.php et page.php sont particuliers car ils n’afficheront qu’un Post/Page. Ce sont des </a:t>
            </a:r>
            <a:r>
              <a:rPr lang="fr-FR" sz="2800" dirty="0" err="1">
                <a:latin typeface="Times New Roman" pitchFamily="18" charset="0"/>
                <a:cs typeface="Times New Roman" pitchFamily="18" charset="0"/>
              </a:rPr>
              <a:t>templates</a:t>
            </a:r>
            <a:r>
              <a:rPr lang="fr-FR" sz="2800" dirty="0">
                <a:latin typeface="Times New Roman" pitchFamily="18" charset="0"/>
                <a:cs typeface="Times New Roman" pitchFamily="18" charset="0"/>
              </a:rPr>
              <a:t> destinés à afficher la page dédiée au Post/Page</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37</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On peut diviser une boucle en 3 parties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if  </a:t>
            </a:r>
            <a:r>
              <a:rPr lang="fr-FR" sz="2000" dirty="0">
                <a:latin typeface="Times New Roman" pitchFamily="18" charset="0"/>
                <a:cs typeface="Times New Roman" pitchFamily="18" charset="0"/>
              </a:rPr>
              <a:t>Si il y a des </a:t>
            </a:r>
            <a:r>
              <a:rPr lang="fr-FR" sz="2000" dirty="0" err="1">
                <a:latin typeface="Times New Roman" pitchFamily="18" charset="0"/>
                <a:cs typeface="Times New Roman" pitchFamily="18" charset="0"/>
              </a:rPr>
              <a:t>Posts</a:t>
            </a:r>
            <a:r>
              <a:rPr lang="fr-FR" sz="2000" dirty="0">
                <a:latin typeface="Times New Roman" pitchFamily="18" charset="0"/>
                <a:cs typeface="Times New Roman" pitchFamily="18" charset="0"/>
              </a:rPr>
              <a:t>, fait ça</a:t>
            </a:r>
          </a:p>
          <a:p>
            <a:pPr lvl="1" eaLnBrk="1" fontAlgn="auto" hangingPunct="1">
              <a:spcAft>
                <a:spcPts val="0"/>
              </a:spcAft>
              <a:buClr>
                <a:srgbClr val="C00000"/>
              </a:buClr>
              <a:buFont typeface="Wingdings 3" charset="2"/>
              <a:buChar char=""/>
              <a:defRPr/>
            </a:pPr>
            <a:r>
              <a:rPr lang="fr-FR" sz="2000" dirty="0" err="1">
                <a:latin typeface="Times New Roman" pitchFamily="18" charset="0"/>
                <a:cs typeface="Times New Roman" pitchFamily="18" charset="0"/>
              </a:rPr>
              <a:t>while</a:t>
            </a:r>
            <a:r>
              <a:rPr lang="fr-FR" sz="2000" dirty="0">
                <a:latin typeface="Times New Roman" pitchFamily="18" charset="0"/>
                <a:cs typeface="Times New Roman" pitchFamily="18" charset="0"/>
              </a:rPr>
              <a:t>  pour chaque Post, fait ça</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else</a:t>
            </a:r>
            <a:r>
              <a:rPr lang="fr-FR" sz="2800" dirty="0">
                <a:latin typeface="Times New Roman" pitchFamily="18" charset="0"/>
                <a:cs typeface="Times New Roman" pitchFamily="18" charset="0"/>
              </a:rPr>
              <a:t> </a:t>
            </a:r>
            <a:r>
              <a:rPr lang="fr-FR" sz="2000" dirty="0">
                <a:latin typeface="Times New Roman" pitchFamily="18" charset="0"/>
                <a:cs typeface="Times New Roman" pitchFamily="18" charset="0"/>
              </a:rPr>
              <a:t> Si il n’y a pas de Post à afficher, fait ça</a:t>
            </a:r>
          </a:p>
          <a:p>
            <a:pPr lvl="1" eaLnBrk="1" fontAlgn="auto" hangingPunct="1">
              <a:spcAft>
                <a:spcPts val="0"/>
              </a:spcAft>
              <a:buClr>
                <a:srgbClr val="C00000"/>
              </a:buClr>
              <a:buFont typeface="Wingdings 3" charset="2"/>
              <a:buChar char=""/>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38</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9" name="Text Box 4"/>
          <p:cNvSpPr txBox="1">
            <a:spLocks noChangeArrowheads="1"/>
          </p:cNvSpPr>
          <p:nvPr/>
        </p:nvSpPr>
        <p:spPr bwMode="auto">
          <a:xfrm>
            <a:off x="1142976" y="3786190"/>
            <a:ext cx="6215106" cy="1828193"/>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&lt;?</a:t>
            </a:r>
            <a:r>
              <a:rPr lang="fr-FR" sz="1200" dirty="0" err="1"/>
              <a:t>php</a:t>
            </a:r>
            <a:r>
              <a:rPr lang="fr-FR" sz="1200" dirty="0"/>
              <a:t> if (</a:t>
            </a:r>
            <a:r>
              <a:rPr lang="fr-FR" sz="1200" dirty="0" err="1"/>
              <a:t>have_posts</a:t>
            </a:r>
            <a:r>
              <a:rPr lang="fr-FR" sz="1200" dirty="0"/>
              <a:t>()) : ?&gt; </a:t>
            </a:r>
          </a:p>
          <a:p>
            <a:pPr algn="l"/>
            <a:r>
              <a:rPr lang="fr-FR" sz="1200" i="1" dirty="0"/>
              <a:t>&lt;!-- Si j'ai des </a:t>
            </a:r>
            <a:r>
              <a:rPr lang="fr-FR" sz="1200" i="1" dirty="0" err="1"/>
              <a:t>Posts</a:t>
            </a:r>
            <a:r>
              <a:rPr lang="fr-FR" sz="1200" i="1" dirty="0"/>
              <a:t>, j'affiche cette partie --&gt;</a:t>
            </a:r>
          </a:p>
          <a:p>
            <a:pPr algn="l"/>
            <a:r>
              <a:rPr lang="fr-FR" sz="1200" dirty="0"/>
              <a:t>        &lt;?</a:t>
            </a:r>
            <a:r>
              <a:rPr lang="fr-FR" sz="1200" dirty="0" err="1"/>
              <a:t>php</a:t>
            </a:r>
            <a:r>
              <a:rPr lang="fr-FR" sz="1200" dirty="0"/>
              <a:t> </a:t>
            </a:r>
            <a:r>
              <a:rPr lang="fr-FR" sz="1200" dirty="0" err="1"/>
              <a:t>while</a:t>
            </a:r>
            <a:r>
              <a:rPr lang="fr-FR" sz="1200" dirty="0"/>
              <a:t> (</a:t>
            </a:r>
            <a:r>
              <a:rPr lang="fr-FR" sz="1200" dirty="0" err="1"/>
              <a:t>have_posts</a:t>
            </a:r>
            <a:r>
              <a:rPr lang="fr-FR" sz="1200" dirty="0"/>
              <a:t>()) : </a:t>
            </a:r>
            <a:r>
              <a:rPr lang="fr-FR" sz="1200" dirty="0" err="1"/>
              <a:t>the_post</a:t>
            </a:r>
            <a:r>
              <a:rPr lang="fr-FR" sz="1200" dirty="0"/>
              <a:t>(); ?&gt; </a:t>
            </a:r>
          </a:p>
          <a:p>
            <a:pPr algn="l"/>
            <a:r>
              <a:rPr lang="fr-FR" sz="1200" i="1" dirty="0"/>
              <a:t>	&lt;!-- Pour CHAQUE Post, j'affiche ça --&gt;</a:t>
            </a:r>
            <a:r>
              <a:rPr lang="fr-FR" sz="1200" dirty="0"/>
              <a:t> </a:t>
            </a:r>
          </a:p>
          <a:p>
            <a:pPr algn="l"/>
            <a:r>
              <a:rPr lang="fr-FR" sz="1200" dirty="0"/>
              <a:t>        &lt;?</a:t>
            </a:r>
            <a:r>
              <a:rPr lang="fr-FR" sz="1200" dirty="0" err="1"/>
              <a:t>php</a:t>
            </a:r>
            <a:r>
              <a:rPr lang="fr-FR" sz="1200" dirty="0"/>
              <a:t> </a:t>
            </a:r>
            <a:r>
              <a:rPr lang="fr-FR" sz="1200" dirty="0" err="1"/>
              <a:t>endwhile</a:t>
            </a:r>
            <a:r>
              <a:rPr lang="fr-FR" sz="1200" dirty="0"/>
              <a:t>; ?&gt;</a:t>
            </a:r>
          </a:p>
          <a:p>
            <a:pPr algn="l"/>
            <a:r>
              <a:rPr lang="fr-FR" sz="1200" dirty="0"/>
              <a:t> &lt;?</a:t>
            </a:r>
            <a:r>
              <a:rPr lang="fr-FR" sz="1200" dirty="0" err="1"/>
              <a:t>php</a:t>
            </a:r>
            <a:r>
              <a:rPr lang="fr-FR" sz="1200" dirty="0"/>
              <a:t> </a:t>
            </a:r>
            <a:r>
              <a:rPr lang="fr-FR" sz="1200" dirty="0" err="1"/>
              <a:t>else</a:t>
            </a:r>
            <a:r>
              <a:rPr lang="fr-FR" sz="1200" dirty="0"/>
              <a:t> : ?&gt; </a:t>
            </a:r>
          </a:p>
          <a:p>
            <a:pPr algn="l"/>
            <a:r>
              <a:rPr lang="fr-FR" sz="1200" i="1" dirty="0"/>
              <a:t>	&lt;!-- Si il n'y a pas de Post, j'affiche cette partie --&gt;</a:t>
            </a:r>
            <a:r>
              <a:rPr lang="fr-FR" sz="1200" dirty="0"/>
              <a:t> </a:t>
            </a:r>
          </a:p>
          <a:p>
            <a:pPr algn="l"/>
            <a:r>
              <a:rPr lang="fr-FR" sz="1200" dirty="0"/>
              <a:t>&lt;?</a:t>
            </a:r>
            <a:r>
              <a:rPr lang="fr-FR" sz="1200" dirty="0" err="1"/>
              <a:t>php</a:t>
            </a:r>
            <a:r>
              <a:rPr lang="fr-FR" sz="1200" dirty="0"/>
              <a:t> </a:t>
            </a:r>
            <a:r>
              <a:rPr lang="fr-FR" sz="1200" dirty="0" err="1"/>
              <a:t>endif</a:t>
            </a:r>
            <a:r>
              <a:rPr lang="fr-FR" sz="1200" dirty="0"/>
              <a:t>; ?&gt;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 calcmode="lin" valueType="num">
                                      <p:cBhvr additive="base">
                                        <p:cTn id="17"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9027">
                                            <p:txEl>
                                              <p:pRg st="3" end="3"/>
                                            </p:txEl>
                                          </p:spTgt>
                                        </p:tgtEl>
                                        <p:attrNameLst>
                                          <p:attrName>style.visibility</p:attrName>
                                        </p:attrNameLst>
                                      </p:cBhvr>
                                      <p:to>
                                        <p:strVal val="visible"/>
                                      </p:to>
                                    </p:set>
                                    <p:anim calcmode="lin" valueType="num">
                                      <p:cBhvr additive="base">
                                        <p:cTn id="23"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La fonction </a:t>
            </a:r>
            <a:r>
              <a:rPr lang="fr-FR" sz="2800" dirty="0" err="1">
                <a:latin typeface="Times New Roman" pitchFamily="18" charset="0"/>
                <a:cs typeface="Times New Roman" pitchFamily="18" charset="0"/>
              </a:rPr>
              <a:t>have_posts</a:t>
            </a:r>
            <a:r>
              <a:rPr lang="fr-FR" sz="2800" dirty="0">
                <a:latin typeface="Times New Roman" pitchFamily="18" charset="0"/>
                <a:cs typeface="Times New Roman" pitchFamily="18" charset="0"/>
              </a:rPr>
              <a:t>() vérifie s’il y a des Post à afficher, et renvoie soit </a:t>
            </a:r>
            <a:r>
              <a:rPr lang="fr-FR" sz="2800" dirty="0" err="1">
                <a:latin typeface="Times New Roman" pitchFamily="18" charset="0"/>
                <a:cs typeface="Times New Roman" pitchFamily="18" charset="0"/>
              </a:rPr>
              <a:t>true</a:t>
            </a:r>
            <a:r>
              <a:rPr lang="fr-FR" sz="2800" dirty="0">
                <a:latin typeface="Times New Roman" pitchFamily="18" charset="0"/>
                <a:cs typeface="Times New Roman" pitchFamily="18" charset="0"/>
              </a:rPr>
              <a:t>, soit false.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La véritable boucle, c’est la partie entre </a:t>
            </a:r>
            <a:r>
              <a:rPr lang="fr-FR" sz="2800" dirty="0" err="1">
                <a:latin typeface="Times New Roman" pitchFamily="18" charset="0"/>
                <a:cs typeface="Times New Roman" pitchFamily="18" charset="0"/>
              </a:rPr>
              <a:t>while</a:t>
            </a:r>
            <a:r>
              <a:rPr lang="fr-FR" sz="2800" dirty="0">
                <a:latin typeface="Times New Roman" pitchFamily="18" charset="0"/>
                <a:cs typeface="Times New Roman" pitchFamily="18" charset="0"/>
              </a:rPr>
              <a:t> et </a:t>
            </a:r>
            <a:r>
              <a:rPr lang="fr-FR" sz="2800" dirty="0" err="1">
                <a:latin typeface="Times New Roman" pitchFamily="18" charset="0"/>
                <a:cs typeface="Times New Roman" pitchFamily="18" charset="0"/>
              </a:rPr>
              <a:t>endwhile</a:t>
            </a:r>
            <a:r>
              <a:rPr lang="fr-FR" sz="2800" dirty="0">
                <a:latin typeface="Times New Roman" pitchFamily="18" charset="0"/>
                <a:cs typeface="Times New Roman" pitchFamily="18" charset="0"/>
              </a:rPr>
              <a:t> : c’est le code qui sera utilisé autant de fois qu’il y a de </a:t>
            </a:r>
            <a:r>
              <a:rPr lang="fr-FR" sz="2800" dirty="0" err="1">
                <a:latin typeface="Times New Roman" pitchFamily="18" charset="0"/>
                <a:cs typeface="Times New Roman" pitchFamily="18" charset="0"/>
              </a:rPr>
              <a:t>Posts</a:t>
            </a:r>
            <a:r>
              <a:rPr lang="fr-FR" sz="2800" dirty="0">
                <a:latin typeface="Times New Roman" pitchFamily="18" charset="0"/>
                <a:cs typeface="Times New Roman" pitchFamily="18" charset="0"/>
              </a:rPr>
              <a:t> à afficher. C’est ici que l’on va mettre les fonctions liés au contenu de chaque Post : le titre, la description, le lien, les catégories…</a:t>
            </a: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39</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27088" y="1753518"/>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Possibilité de hiérarchiser les utilisateurs et de leur octroyer des rôles et des permissions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 moteur de recherche est intégré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Gestion des accès protégés par login et mot de passe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Système de plugin (extensible)</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a:solidFill>
                  <a:schemeClr val="tx2"/>
                </a:solidFill>
                <a:latin typeface="Times New Roman" pitchFamily="18" charset="0"/>
                <a:cs typeface="Times New Roman" pitchFamily="18" charset="0"/>
              </a:rPr>
              <a:t>Présentation CMS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42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411786"/>
          </a:xfrm>
        </p:spPr>
        <p:txBody>
          <a:bodyPr rtlCol="0">
            <a:noAutofit/>
          </a:bodyPr>
          <a:lstStyle/>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40</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graphicFrame>
        <p:nvGraphicFramePr>
          <p:cNvPr id="8" name="Tableau 7"/>
          <p:cNvGraphicFramePr>
            <a:graphicFrameLocks noGrp="1"/>
          </p:cNvGraphicFramePr>
          <p:nvPr/>
        </p:nvGraphicFramePr>
        <p:xfrm>
          <a:off x="1524000" y="1397000"/>
          <a:ext cx="6048396" cy="3291840"/>
        </p:xfrm>
        <a:graphic>
          <a:graphicData uri="http://schemas.openxmlformats.org/drawingml/2006/table">
            <a:tbl>
              <a:tblPr firstRow="1" bandRow="1">
                <a:tableStyleId>{5C22544A-7EE6-4342-B048-85BDC9FD1C3A}</a:tableStyleId>
              </a:tblPr>
              <a:tblGrid>
                <a:gridCol w="3024198">
                  <a:extLst>
                    <a:ext uri="{9D8B030D-6E8A-4147-A177-3AD203B41FA5}">
                      <a16:colId xmlns:a16="http://schemas.microsoft.com/office/drawing/2014/main" val="20000"/>
                    </a:ext>
                  </a:extLst>
                </a:gridCol>
                <a:gridCol w="3024198">
                  <a:extLst>
                    <a:ext uri="{9D8B030D-6E8A-4147-A177-3AD203B41FA5}">
                      <a16:colId xmlns:a16="http://schemas.microsoft.com/office/drawing/2014/main" val="20001"/>
                    </a:ext>
                  </a:extLst>
                </a:gridCol>
              </a:tblGrid>
              <a:tr h="336904">
                <a:tc>
                  <a:txBody>
                    <a:bodyPr/>
                    <a:lstStyle/>
                    <a:p>
                      <a:r>
                        <a:rPr lang="fr-FR" dirty="0"/>
                        <a:t>Contenu</a:t>
                      </a:r>
                    </a:p>
                  </a:txBody>
                  <a:tcPr/>
                </a:tc>
                <a:tc>
                  <a:txBody>
                    <a:bodyPr/>
                    <a:lstStyle/>
                    <a:p>
                      <a:r>
                        <a:rPr lang="fr-FR" dirty="0"/>
                        <a:t>Fonction PHP</a:t>
                      </a:r>
                    </a:p>
                  </a:txBody>
                  <a:tcPr/>
                </a:tc>
                <a:extLst>
                  <a:ext uri="{0D108BD9-81ED-4DB2-BD59-A6C34878D82A}">
                    <a16:rowId xmlns:a16="http://schemas.microsoft.com/office/drawing/2014/main" val="10000"/>
                  </a:ext>
                </a:extLst>
              </a:tr>
              <a:tr h="336904">
                <a:tc>
                  <a:txBody>
                    <a:bodyPr/>
                    <a:lstStyle/>
                    <a:p>
                      <a:r>
                        <a:rPr lang="fr-FR" dirty="0"/>
                        <a:t>titre</a:t>
                      </a:r>
                    </a:p>
                  </a:txBody>
                  <a:tcPr/>
                </a:tc>
                <a:tc>
                  <a:txBody>
                    <a:bodyPr/>
                    <a:lstStyle/>
                    <a:p>
                      <a:r>
                        <a:rPr lang="fr-FR" dirty="0" err="1"/>
                        <a:t>the_title</a:t>
                      </a:r>
                      <a:r>
                        <a:rPr lang="fr-FR" dirty="0"/>
                        <a:t>()</a:t>
                      </a:r>
                    </a:p>
                  </a:txBody>
                  <a:tcPr/>
                </a:tc>
                <a:extLst>
                  <a:ext uri="{0D108BD9-81ED-4DB2-BD59-A6C34878D82A}">
                    <a16:rowId xmlns:a16="http://schemas.microsoft.com/office/drawing/2014/main" val="10001"/>
                  </a:ext>
                </a:extLst>
              </a:tr>
              <a:tr h="336904">
                <a:tc>
                  <a:txBody>
                    <a:bodyPr/>
                    <a:lstStyle/>
                    <a:p>
                      <a:r>
                        <a:rPr lang="fr-FR" dirty="0"/>
                        <a:t>Identifiant unique </a:t>
                      </a:r>
                    </a:p>
                  </a:txBody>
                  <a:tcPr/>
                </a:tc>
                <a:tc>
                  <a:txBody>
                    <a:bodyPr/>
                    <a:lstStyle/>
                    <a:p>
                      <a:r>
                        <a:rPr lang="fr-FR" dirty="0" err="1"/>
                        <a:t>the_ID</a:t>
                      </a:r>
                      <a:r>
                        <a:rPr lang="fr-FR" dirty="0"/>
                        <a:t>()</a:t>
                      </a:r>
                    </a:p>
                  </a:txBody>
                  <a:tcPr/>
                </a:tc>
                <a:extLst>
                  <a:ext uri="{0D108BD9-81ED-4DB2-BD59-A6C34878D82A}">
                    <a16:rowId xmlns:a16="http://schemas.microsoft.com/office/drawing/2014/main" val="10002"/>
                  </a:ext>
                </a:extLst>
              </a:tr>
              <a:tr h="336904">
                <a:tc>
                  <a:txBody>
                    <a:bodyPr/>
                    <a:lstStyle/>
                    <a:p>
                      <a:r>
                        <a:rPr lang="fr-FR" dirty="0"/>
                        <a:t>Résumé</a:t>
                      </a:r>
                    </a:p>
                  </a:txBody>
                  <a:tcPr/>
                </a:tc>
                <a:tc>
                  <a:txBody>
                    <a:bodyPr/>
                    <a:lstStyle/>
                    <a:p>
                      <a:r>
                        <a:rPr lang="fr-FR" dirty="0" err="1"/>
                        <a:t>the_excerpt</a:t>
                      </a:r>
                      <a:r>
                        <a:rPr lang="fr-FR" dirty="0"/>
                        <a:t>()</a:t>
                      </a:r>
                    </a:p>
                  </a:txBody>
                  <a:tcPr/>
                </a:tc>
                <a:extLst>
                  <a:ext uri="{0D108BD9-81ED-4DB2-BD59-A6C34878D82A}">
                    <a16:rowId xmlns:a16="http://schemas.microsoft.com/office/drawing/2014/main" val="10003"/>
                  </a:ext>
                </a:extLst>
              </a:tr>
              <a:tr h="336904">
                <a:tc>
                  <a:txBody>
                    <a:bodyPr/>
                    <a:lstStyle/>
                    <a:p>
                      <a:r>
                        <a:rPr lang="fr-FR" dirty="0"/>
                        <a:t>Description </a:t>
                      </a:r>
                    </a:p>
                  </a:txBody>
                  <a:tcPr/>
                </a:tc>
                <a:tc>
                  <a:txBody>
                    <a:bodyPr/>
                    <a:lstStyle/>
                    <a:p>
                      <a:r>
                        <a:rPr lang="fr-FR" dirty="0" err="1"/>
                        <a:t>the_content</a:t>
                      </a:r>
                      <a:r>
                        <a:rPr lang="fr-FR" dirty="0"/>
                        <a:t>()</a:t>
                      </a:r>
                    </a:p>
                  </a:txBody>
                  <a:tcPr/>
                </a:tc>
                <a:extLst>
                  <a:ext uri="{0D108BD9-81ED-4DB2-BD59-A6C34878D82A}">
                    <a16:rowId xmlns:a16="http://schemas.microsoft.com/office/drawing/2014/main" val="10004"/>
                  </a:ext>
                </a:extLst>
              </a:tr>
              <a:tr h="336904">
                <a:tc>
                  <a:txBody>
                    <a:bodyPr/>
                    <a:lstStyle/>
                    <a:p>
                      <a:r>
                        <a:rPr lang="fr-FR" dirty="0"/>
                        <a:t>Catégorie</a:t>
                      </a:r>
                    </a:p>
                  </a:txBody>
                  <a:tcPr/>
                </a:tc>
                <a:tc>
                  <a:txBody>
                    <a:bodyPr/>
                    <a:lstStyle/>
                    <a:p>
                      <a:r>
                        <a:rPr lang="fr-FR" dirty="0" err="1"/>
                        <a:t>the_category</a:t>
                      </a:r>
                      <a:r>
                        <a:rPr lang="fr-FR" dirty="0"/>
                        <a:t>()</a:t>
                      </a:r>
                    </a:p>
                  </a:txBody>
                  <a:tcPr/>
                </a:tc>
                <a:extLst>
                  <a:ext uri="{0D108BD9-81ED-4DB2-BD59-A6C34878D82A}">
                    <a16:rowId xmlns:a16="http://schemas.microsoft.com/office/drawing/2014/main" val="10005"/>
                  </a:ext>
                </a:extLst>
              </a:tr>
              <a:tr h="336904">
                <a:tc>
                  <a:txBody>
                    <a:bodyPr/>
                    <a:lstStyle/>
                    <a:p>
                      <a:r>
                        <a:rPr lang="fr-FR" dirty="0"/>
                        <a:t>Mots-clefs</a:t>
                      </a:r>
                    </a:p>
                  </a:txBody>
                  <a:tcPr/>
                </a:tc>
                <a:tc>
                  <a:txBody>
                    <a:bodyPr/>
                    <a:lstStyle/>
                    <a:p>
                      <a:r>
                        <a:rPr lang="fr-FR" dirty="0" err="1"/>
                        <a:t>the_tags</a:t>
                      </a:r>
                      <a:r>
                        <a:rPr lang="fr-FR" dirty="0"/>
                        <a:t>()</a:t>
                      </a:r>
                    </a:p>
                  </a:txBody>
                  <a:tcPr/>
                </a:tc>
                <a:extLst>
                  <a:ext uri="{0D108BD9-81ED-4DB2-BD59-A6C34878D82A}">
                    <a16:rowId xmlns:a16="http://schemas.microsoft.com/office/drawing/2014/main" val="10006"/>
                  </a:ext>
                </a:extLst>
              </a:tr>
              <a:tr h="336904">
                <a:tc>
                  <a:txBody>
                    <a:bodyPr/>
                    <a:lstStyle/>
                    <a:p>
                      <a:r>
                        <a:rPr lang="fr-FR" dirty="0"/>
                        <a:t>Date publication</a:t>
                      </a:r>
                    </a:p>
                  </a:txBody>
                  <a:tcPr/>
                </a:tc>
                <a:tc>
                  <a:txBody>
                    <a:bodyPr/>
                    <a:lstStyle/>
                    <a:p>
                      <a:r>
                        <a:rPr lang="fr-FR" dirty="0" err="1"/>
                        <a:t>the_date</a:t>
                      </a:r>
                      <a:r>
                        <a:rPr lang="fr-FR" dirty="0"/>
                        <a:t> ou </a:t>
                      </a:r>
                      <a:r>
                        <a:rPr lang="fr-FR" dirty="0" err="1"/>
                        <a:t>the_time</a:t>
                      </a:r>
                      <a:r>
                        <a:rPr lang="fr-FR" dirty="0"/>
                        <a:t>()</a:t>
                      </a:r>
                    </a:p>
                  </a:txBody>
                  <a:tcPr/>
                </a:tc>
                <a:extLst>
                  <a:ext uri="{0D108BD9-81ED-4DB2-BD59-A6C34878D82A}">
                    <a16:rowId xmlns:a16="http://schemas.microsoft.com/office/drawing/2014/main" val="10007"/>
                  </a:ext>
                </a:extLst>
              </a:tr>
              <a:tr h="336904">
                <a:tc>
                  <a:txBody>
                    <a:bodyPr/>
                    <a:lstStyle/>
                    <a:p>
                      <a:r>
                        <a:rPr lang="fr-FR" dirty="0" err="1"/>
                        <a:t>Permalien</a:t>
                      </a:r>
                      <a:endParaRPr lang="fr-FR" dirty="0"/>
                    </a:p>
                  </a:txBody>
                  <a:tcPr/>
                </a:tc>
                <a:tc>
                  <a:txBody>
                    <a:bodyPr/>
                    <a:lstStyle/>
                    <a:p>
                      <a:r>
                        <a:rPr lang="fr-FR" dirty="0" err="1"/>
                        <a:t>the_permalink</a:t>
                      </a:r>
                      <a:r>
                        <a:rPr lang="fr-FR" dirty="0"/>
                        <a:t>()</a:t>
                      </a:r>
                    </a:p>
                  </a:txBody>
                  <a:tcPr/>
                </a:tc>
                <a:extLst>
                  <a:ext uri="{0D108BD9-81ED-4DB2-BD59-A6C34878D82A}">
                    <a16:rowId xmlns:a16="http://schemas.microsoft.com/office/drawing/2014/main" val="10008"/>
                  </a:ext>
                </a:extLst>
              </a:tr>
            </a:tbl>
          </a:graphicData>
        </a:graphic>
      </p:graphicFrame>
      <p:sp>
        <p:nvSpPr>
          <p:cNvPr id="10" name="Rectangle 3"/>
          <p:cNvSpPr txBox="1">
            <a:spLocks noChangeArrowheads="1"/>
          </p:cNvSpPr>
          <p:nvPr/>
        </p:nvSpPr>
        <p:spPr bwMode="auto">
          <a:xfrm>
            <a:off x="428596" y="5000636"/>
            <a:ext cx="7776220" cy="64294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r>
              <a:rPr kumimoji="0" lang="fr-FR" sz="2800" b="0"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rPr>
              <a:t>Ces fonctions sont à placer dans la boucle while</a:t>
            </a:r>
          </a:p>
          <a:p>
            <a:pPr marL="742950" marR="0" lvl="1" indent="-285750" algn="l" defTabSz="457200" rtl="0" eaLnBrk="1" fontAlgn="auto" latinLnBrk="0" hangingPunct="1">
              <a:lnSpc>
                <a:spcPct val="100000"/>
              </a:lnSpc>
              <a:spcBef>
                <a:spcPts val="1000"/>
              </a:spcBef>
              <a:spcAft>
                <a:spcPts val="0"/>
              </a:spcAft>
              <a:buClr>
                <a:srgbClr val="C00000"/>
              </a:buClr>
              <a:buSzPct val="80000"/>
              <a:buFont typeface="Wingdings 3" pitchFamily="18" charset="2"/>
              <a:buNone/>
              <a:tabLst/>
              <a:defRPr/>
            </a:pPr>
            <a:endParaRPr kumimoji="0" lang="fr-FR" sz="2000" b="0"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endParaRPr kumimoji="0" lang="fr-FR" sz="2800" b="0"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pitchFamily="18" charset="2"/>
              <a:buNone/>
              <a:tabLst/>
              <a:defRPr/>
            </a:pPr>
            <a:endParaRPr kumimoji="0" lang="fr-FR" sz="2800" b="0"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endParaRPr kumimoji="0" lang="fr-FR" sz="2800" b="0"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Ces fonctions sont à placer dans la boucle </a:t>
            </a:r>
            <a:r>
              <a:rPr lang="fr-FR" sz="2800" dirty="0" err="1">
                <a:latin typeface="Times New Roman" pitchFamily="18" charset="0"/>
                <a:cs typeface="Times New Roman" pitchFamily="18" charset="0"/>
              </a:rPr>
              <a:t>while</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Il faut faire attention au code HTML que chaque fonction génère car il est différent selon les fonctions.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Par exemple :</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the_title</a:t>
            </a:r>
            <a:r>
              <a:rPr lang="fr-FR" sz="2800" dirty="0">
                <a:latin typeface="Times New Roman" pitchFamily="18" charset="0"/>
                <a:cs typeface="Times New Roman" pitchFamily="18" charset="0"/>
              </a:rPr>
              <a:t>()/</a:t>
            </a:r>
            <a:r>
              <a:rPr lang="fr-FR" sz="2800" dirty="0" err="1">
                <a:latin typeface="Times New Roman" pitchFamily="18" charset="0"/>
                <a:cs typeface="Times New Roman" pitchFamily="18" charset="0"/>
              </a:rPr>
              <a:t>the_ID</a:t>
            </a:r>
            <a:r>
              <a:rPr lang="fr-FR" sz="2800" dirty="0">
                <a:latin typeface="Times New Roman" pitchFamily="18" charset="0"/>
                <a:cs typeface="Times New Roman" pitchFamily="18" charset="0"/>
              </a:rPr>
              <a:t>() renvoient du texte brute</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the_content</a:t>
            </a:r>
            <a:r>
              <a:rPr lang="fr-FR" sz="2800" dirty="0">
                <a:latin typeface="Times New Roman" pitchFamily="18" charset="0"/>
                <a:cs typeface="Times New Roman" pitchFamily="18" charset="0"/>
              </a:rPr>
              <a:t>() renvoie de HTML</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41</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Une boucle peut être altérée pour subvenir 	à des besoins spécifiques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Une boucle possède un nombre important de paramètres  qui concerne :</a:t>
            </a:r>
          </a:p>
          <a:p>
            <a:pPr lvl="1">
              <a:buClr>
                <a:srgbClr val="C00000"/>
              </a:buClr>
              <a:defRPr/>
            </a:pPr>
            <a:r>
              <a:rPr lang="fr-FR" sz="2600" dirty="0">
                <a:latin typeface="Times New Roman" pitchFamily="18" charset="0"/>
                <a:cs typeface="Times New Roman" pitchFamily="18" charset="0"/>
              </a:rPr>
              <a:t>Le nombre de </a:t>
            </a:r>
            <a:r>
              <a:rPr lang="fr-FR" sz="2600" dirty="0" err="1">
                <a:latin typeface="Times New Roman" pitchFamily="18" charset="0"/>
                <a:cs typeface="Times New Roman" pitchFamily="18" charset="0"/>
              </a:rPr>
              <a:t>Posts</a:t>
            </a:r>
            <a:r>
              <a:rPr lang="fr-FR" sz="2600" dirty="0">
                <a:latin typeface="Times New Roman" pitchFamily="18" charset="0"/>
                <a:cs typeface="Times New Roman" pitchFamily="18" charset="0"/>
              </a:rPr>
              <a:t>/pages</a:t>
            </a:r>
          </a:p>
          <a:p>
            <a:pPr lvl="1">
              <a:buClr>
                <a:srgbClr val="C00000"/>
              </a:buClr>
              <a:defRPr/>
            </a:pPr>
            <a:r>
              <a:rPr lang="fr-FR" sz="2600" dirty="0">
                <a:latin typeface="Times New Roman" pitchFamily="18" charset="0"/>
                <a:cs typeface="Times New Roman" pitchFamily="18" charset="0"/>
              </a:rPr>
              <a:t>L’ordre </a:t>
            </a:r>
          </a:p>
          <a:p>
            <a:pPr lvl="1">
              <a:buClr>
                <a:srgbClr val="C00000"/>
              </a:buClr>
              <a:defRPr/>
            </a:pPr>
            <a:r>
              <a:rPr lang="fr-FR" sz="2600" dirty="0">
                <a:latin typeface="Times New Roman" pitchFamily="18" charset="0"/>
                <a:cs typeface="Times New Roman" pitchFamily="18" charset="0"/>
              </a:rPr>
              <a:t>Le type</a:t>
            </a:r>
          </a:p>
          <a:p>
            <a:pPr lvl="1">
              <a:buClr>
                <a:srgbClr val="C00000"/>
              </a:buClr>
              <a:defRPr/>
            </a:pPr>
            <a:r>
              <a:rPr lang="fr-FR" sz="2600" dirty="0">
                <a:latin typeface="Times New Roman" pitchFamily="18" charset="0"/>
                <a:cs typeface="Times New Roman" pitchFamily="18" charset="0"/>
              </a:rPr>
              <a:t>….</a:t>
            </a: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42</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 calcmode="lin" valueType="num">
                                      <p:cBhvr additive="base">
                                        <p:cTn id="17"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90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9027">
                                            <p:txEl>
                                              <p:pRg st="3" end="3"/>
                                            </p:txEl>
                                          </p:spTgt>
                                        </p:tgtEl>
                                        <p:attrNameLst>
                                          <p:attrName>style.visibility</p:attrName>
                                        </p:attrNameLst>
                                      </p:cBhvr>
                                      <p:to>
                                        <p:strVal val="visible"/>
                                      </p:to>
                                    </p:set>
                                    <p:anim calcmode="lin" valueType="num">
                                      <p:cBhvr additive="base">
                                        <p:cTn id="21"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902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9027">
                                            <p:txEl>
                                              <p:pRg st="4" end="4"/>
                                            </p:txEl>
                                          </p:spTgt>
                                        </p:tgtEl>
                                        <p:attrNameLst>
                                          <p:attrName>style.visibility</p:attrName>
                                        </p:attrNameLst>
                                      </p:cBhvr>
                                      <p:to>
                                        <p:strVal val="visible"/>
                                      </p:to>
                                    </p:set>
                                    <p:anim calcmode="lin" valueType="num">
                                      <p:cBhvr additive="base">
                                        <p:cTn id="25"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29027">
                                            <p:txEl>
                                              <p:pRg st="5" end="5"/>
                                            </p:txEl>
                                          </p:spTgt>
                                        </p:tgtEl>
                                        <p:attrNameLst>
                                          <p:attrName>style.visibility</p:attrName>
                                        </p:attrNameLst>
                                      </p:cBhvr>
                                      <p:to>
                                        <p:strVal val="visible"/>
                                      </p:to>
                                    </p:set>
                                    <p:anim calcmode="lin" valueType="num">
                                      <p:cBhvr additive="base">
                                        <p:cTn id="29"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paramètres par défaut de la boucle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Nombre : 10</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Tri par : date</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Order</a:t>
            </a:r>
            <a:r>
              <a:rPr lang="fr-FR" sz="2800" dirty="0">
                <a:latin typeface="Times New Roman" pitchFamily="18" charset="0"/>
                <a:cs typeface="Times New Roman" pitchFamily="18" charset="0"/>
              </a:rPr>
              <a:t> : DESC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Statut : publié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Poste Type : post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Pagination : oui</a:t>
            </a: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43</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query_posts</a:t>
            </a:r>
            <a:r>
              <a:rPr lang="fr-FR" sz="2800" dirty="0">
                <a:latin typeface="Times New Roman" pitchFamily="18" charset="0"/>
                <a:cs typeface="Times New Roman" pitchFamily="18" charset="0"/>
              </a:rPr>
              <a:t> : permet de modifier la boucle principale</a:t>
            </a:r>
          </a:p>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WP_Query</a:t>
            </a:r>
            <a:r>
              <a:rPr lang="fr-FR" sz="2800" dirty="0">
                <a:latin typeface="Times New Roman" pitchFamily="18" charset="0"/>
                <a:cs typeface="Times New Roman" pitchFamily="18" charset="0"/>
              </a:rPr>
              <a:t> : permet de créer une deuxième boucle</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44</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boucles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357298"/>
            <a:ext cx="7776220" cy="4857784"/>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un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acccueil.php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une page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depuis le BO</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Associer cette page au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créé</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Afficher le nombre de </a:t>
            </a:r>
            <a:r>
              <a:rPr lang="fr-FR" sz="2800" dirty="0" err="1">
                <a:latin typeface="Times New Roman" pitchFamily="18" charset="0"/>
                <a:cs typeface="Times New Roman" pitchFamily="18" charset="0"/>
              </a:rPr>
              <a:t>posts</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Afficher le nombre Pages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Afficher le nombre de commentaires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Afficher le contenu de la page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Afficher des articles en utilisant la classe </a:t>
            </a:r>
            <a:r>
              <a:rPr lang="fr-FR" sz="2800" dirty="0" err="1">
                <a:latin typeface="Times New Roman" pitchFamily="18" charset="0"/>
                <a:cs typeface="Times New Roman" pitchFamily="18" charset="0"/>
              </a:rPr>
              <a:t>WP_Query</a:t>
            </a:r>
            <a:endParaRPr lang="fr-FR" sz="2800" dirty="0">
              <a:latin typeface="Times New Roman" pitchFamily="18" charset="0"/>
              <a:cs typeface="Times New Roman" pitchFamily="18" charset="0"/>
            </a:endParaRP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45</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TP</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9027">
                                            <p:txEl>
                                              <p:pRg st="7" end="7"/>
                                            </p:txEl>
                                          </p:spTgt>
                                        </p:tgtEl>
                                        <p:attrNameLst>
                                          <p:attrName>style.visibility</p:attrName>
                                        </p:attrNameLst>
                                      </p:cBhvr>
                                      <p:to>
                                        <p:strVal val="visible"/>
                                      </p:to>
                                    </p:set>
                                    <p:anim calcmode="lin" valueType="num">
                                      <p:cBhvr additive="base">
                                        <p:cTn id="49" dur="500" fill="hold"/>
                                        <p:tgtEl>
                                          <p:spTgt spid="1290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90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857784"/>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 fichier functions.php est comme un plugin intégré à votre thème.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Il est chargé automatiquement par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lorsqu’il est présent à la racine du thème. Il est utilisé dans plusieurs cas, parmi lesquels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Activation des fonctionnalités du thèmes prévus dans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(menu de navigation, format de billets,..)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Définition des fonctions personnalisées pour les intégrer  ensuite dans vos </a:t>
            </a:r>
            <a:r>
              <a:rPr lang="fr-FR" sz="2800" dirty="0" err="1">
                <a:latin typeface="Times New Roman" pitchFamily="18" charset="0"/>
                <a:cs typeface="Times New Roman" pitchFamily="18" charset="0"/>
              </a:rPr>
              <a:t>templates</a:t>
            </a: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46</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functions.php</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a:t>
            </a:r>
            <a:r>
              <a:rPr lang="fr-FR" sz="2800" dirty="0" err="1">
                <a:latin typeface="Times New Roman" pitchFamily="18" charset="0"/>
                <a:cs typeface="Times New Roman" pitchFamily="18" charset="0"/>
              </a:rPr>
              <a:t>hooks</a:t>
            </a:r>
            <a:r>
              <a:rPr lang="fr-FR" sz="2800" dirty="0">
                <a:latin typeface="Times New Roman" pitchFamily="18" charset="0"/>
                <a:cs typeface="Times New Roman" pitchFamily="18" charset="0"/>
              </a:rPr>
              <a:t> sont fournis dans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afin de permettre à un plugin/</a:t>
            </a:r>
            <a:r>
              <a:rPr lang="fr-FR" sz="2800" dirty="0" err="1">
                <a:latin typeface="Times New Roman" pitchFamily="18" charset="0"/>
                <a:cs typeface="Times New Roman" pitchFamily="18" charset="0"/>
              </a:rPr>
              <a:t>theme</a:t>
            </a:r>
            <a:r>
              <a:rPr lang="fr-FR" sz="2800" dirty="0">
                <a:latin typeface="Times New Roman" pitchFamily="18" charset="0"/>
                <a:cs typeface="Times New Roman" pitchFamily="18" charset="0"/>
              </a:rPr>
              <a:t> d’ajouter un traitement spécifique au fonctionnement de </a:t>
            </a:r>
            <a:r>
              <a:rPr lang="fr-FR" sz="2800" dirty="0" err="1">
                <a:latin typeface="Times New Roman" pitchFamily="18" charset="0"/>
                <a:cs typeface="Times New Roman" pitchFamily="18" charset="0"/>
              </a:rPr>
              <a:t>Wordpress</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actions sont générés par des événements spécifiques qui arrivent dans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comme la publication d’un article, redirection après authentification, </a:t>
            </a:r>
            <a:r>
              <a:rPr lang="fr-FR" sz="2800" dirty="0" err="1">
                <a:latin typeface="Times New Roman" pitchFamily="18" charset="0"/>
                <a:cs typeface="Times New Roman" pitchFamily="18" charset="0"/>
              </a:rPr>
              <a:t>etc</a:t>
            </a: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47</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a:t>
            </a:r>
            <a:r>
              <a:rPr lang="fr-FR" sz="3500" b="0" dirty="0" err="1">
                <a:solidFill>
                  <a:schemeClr val="tx2"/>
                </a:solidFill>
                <a:latin typeface="Times New Roman" pitchFamily="18" charset="0"/>
                <a:cs typeface="Times New Roman" pitchFamily="18" charset="0"/>
              </a:rPr>
              <a:t>hooks</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filtres sont exécutés par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pour modifier du texte ou des types de contenus avant leurs ajout dans la base de données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filtres et les actions doivent être dans le fichier functions.php ou n’importe quel fichier inclus dans le fichier functions.php</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48</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a:t>
            </a:r>
            <a:r>
              <a:rPr lang="fr-FR" sz="3500" b="0" dirty="0" err="1">
                <a:solidFill>
                  <a:schemeClr val="tx2"/>
                </a:solidFill>
                <a:latin typeface="Times New Roman" pitchFamily="18" charset="0"/>
                <a:cs typeface="Times New Roman" pitchFamily="18" charset="0"/>
              </a:rPr>
              <a:t>hooks</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Exemple : les actions</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49</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a:t>
            </a:r>
            <a:r>
              <a:rPr lang="fr-FR" sz="3500" b="0" dirty="0" err="1">
                <a:solidFill>
                  <a:schemeClr val="tx2"/>
                </a:solidFill>
                <a:latin typeface="Times New Roman" pitchFamily="18" charset="0"/>
                <a:cs typeface="Times New Roman" pitchFamily="18" charset="0"/>
              </a:rPr>
              <a:t>hooks</a:t>
            </a:r>
            <a:endParaRPr lang="fr-FR" sz="3500" b="0" dirty="0">
              <a:solidFill>
                <a:schemeClr val="tx2"/>
              </a:solidFill>
              <a:latin typeface="Times New Roman" pitchFamily="18" charset="0"/>
              <a:cs typeface="Times New Roman" pitchFamily="18" charset="0"/>
            </a:endParaRP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Text Box 4"/>
          <p:cNvSpPr txBox="1">
            <a:spLocks noChangeArrowheads="1"/>
          </p:cNvSpPr>
          <p:nvPr/>
        </p:nvSpPr>
        <p:spPr bwMode="auto">
          <a:xfrm>
            <a:off x="1142976" y="2285992"/>
            <a:ext cx="6215106" cy="3120854"/>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a:t>/** </a:t>
            </a:r>
          </a:p>
          <a:p>
            <a:pPr algn="l"/>
            <a:r>
              <a:rPr lang="fr-FR" sz="1200" dirty="0"/>
              <a:t>* </a:t>
            </a:r>
            <a:r>
              <a:rPr lang="fr-FR" sz="1200" dirty="0" err="1"/>
              <a:t>Register</a:t>
            </a:r>
            <a:r>
              <a:rPr lang="fr-FR" sz="1200" dirty="0"/>
              <a:t> </a:t>
            </a:r>
            <a:r>
              <a:rPr lang="fr-FR" sz="1200" dirty="0" err="1"/>
              <a:t>widgetized</a:t>
            </a:r>
            <a:r>
              <a:rPr lang="fr-FR" sz="1200" dirty="0"/>
              <a:t> area and update </a:t>
            </a:r>
            <a:r>
              <a:rPr lang="fr-FR" sz="1200" dirty="0" err="1"/>
              <a:t>sidebar</a:t>
            </a:r>
            <a:r>
              <a:rPr lang="fr-FR" sz="1200" dirty="0"/>
              <a:t> </a:t>
            </a:r>
            <a:r>
              <a:rPr lang="fr-FR" sz="1200" dirty="0" err="1"/>
              <a:t>with</a:t>
            </a:r>
            <a:r>
              <a:rPr lang="fr-FR" sz="1200" dirty="0"/>
              <a:t> default </a:t>
            </a:r>
            <a:r>
              <a:rPr lang="fr-FR" sz="1200" dirty="0" err="1"/>
              <a:t>widgets</a:t>
            </a:r>
            <a:r>
              <a:rPr lang="fr-FR" sz="1200" dirty="0"/>
              <a:t> </a:t>
            </a:r>
          </a:p>
          <a:p>
            <a:pPr algn="l"/>
            <a:r>
              <a:rPr lang="fr-FR" sz="1200" dirty="0"/>
              <a:t>*/</a:t>
            </a:r>
          </a:p>
          <a:p>
            <a:pPr algn="l"/>
            <a:r>
              <a:rPr lang="fr-FR" sz="1200" dirty="0"/>
              <a:t> </a:t>
            </a:r>
            <a:r>
              <a:rPr lang="fr-FR" sz="1200" dirty="0" err="1"/>
              <a:t>add_action</a:t>
            </a:r>
            <a:r>
              <a:rPr lang="fr-FR" sz="1200" dirty="0"/>
              <a:t>( '</a:t>
            </a:r>
            <a:r>
              <a:rPr lang="fr-FR" sz="1200" dirty="0" err="1"/>
              <a:t>widgets_init</a:t>
            </a:r>
            <a:r>
              <a:rPr lang="fr-FR" sz="1200" dirty="0"/>
              <a:t>', '</a:t>
            </a:r>
            <a:r>
              <a:rPr lang="fr-FR" sz="1200" dirty="0" err="1"/>
              <a:t>basics_widgets_init</a:t>
            </a:r>
            <a:r>
              <a:rPr lang="fr-FR" sz="1200" dirty="0"/>
              <a:t>' );</a:t>
            </a:r>
          </a:p>
          <a:p>
            <a:pPr algn="l"/>
            <a:r>
              <a:rPr lang="fr-FR" sz="1200" dirty="0"/>
              <a:t> if ( ! </a:t>
            </a:r>
            <a:r>
              <a:rPr lang="fr-FR" sz="1200" dirty="0" err="1"/>
              <a:t>function_exists</a:t>
            </a:r>
            <a:r>
              <a:rPr lang="fr-FR" sz="1200" dirty="0"/>
              <a:t>( '</a:t>
            </a:r>
            <a:r>
              <a:rPr lang="fr-FR" sz="1200" dirty="0" err="1"/>
              <a:t>basics_widgets_init</a:t>
            </a:r>
            <a:r>
              <a:rPr lang="fr-FR" sz="1200" dirty="0"/>
              <a:t>' ) ) :</a:t>
            </a:r>
          </a:p>
          <a:p>
            <a:pPr algn="l"/>
            <a:r>
              <a:rPr lang="fr-FR" sz="1200" dirty="0"/>
              <a:t> </a:t>
            </a:r>
            <a:r>
              <a:rPr lang="fr-FR" sz="1200" dirty="0" err="1"/>
              <a:t>function</a:t>
            </a:r>
            <a:r>
              <a:rPr lang="fr-FR" sz="1200" dirty="0"/>
              <a:t> </a:t>
            </a:r>
            <a:r>
              <a:rPr lang="fr-FR" sz="1200" dirty="0" err="1"/>
              <a:t>basics_widgets_init</a:t>
            </a:r>
            <a:r>
              <a:rPr lang="fr-FR" sz="1200" dirty="0"/>
              <a:t>() { </a:t>
            </a:r>
          </a:p>
          <a:p>
            <a:pPr algn="l"/>
            <a:r>
              <a:rPr lang="fr-FR" sz="1200" dirty="0"/>
              <a:t>	</a:t>
            </a:r>
            <a:r>
              <a:rPr lang="fr-FR" sz="1200" dirty="0" err="1"/>
              <a:t>register_sidebar</a:t>
            </a:r>
            <a:r>
              <a:rPr lang="fr-FR" sz="1200" dirty="0"/>
              <a:t>( </a:t>
            </a:r>
            <a:r>
              <a:rPr lang="fr-FR" sz="1200" dirty="0" err="1"/>
              <a:t>array</a:t>
            </a:r>
            <a:r>
              <a:rPr lang="fr-FR" sz="1200" dirty="0"/>
              <a:t> ( </a:t>
            </a:r>
          </a:p>
          <a:p>
            <a:pPr algn="l"/>
            <a:r>
              <a:rPr lang="fr-FR" sz="1200" dirty="0"/>
              <a:t>	‘</a:t>
            </a:r>
            <a:r>
              <a:rPr lang="fr-FR" sz="1200" dirty="0" err="1"/>
              <a:t>name</a:t>
            </a:r>
            <a:r>
              <a:rPr lang="fr-FR" sz="1200" dirty="0"/>
              <a:t>' =&gt; __( 'One', 'basics' ),</a:t>
            </a:r>
          </a:p>
          <a:p>
            <a:pPr algn="l"/>
            <a:r>
              <a:rPr lang="fr-FR" sz="1200" dirty="0"/>
              <a:t>	 'id' =&gt; '</a:t>
            </a:r>
            <a:r>
              <a:rPr lang="fr-FR" sz="1200" dirty="0" err="1"/>
              <a:t>war</a:t>
            </a:r>
            <a:r>
              <a:rPr lang="fr-FR" sz="1200" dirty="0"/>
              <a:t>-1', 'description' =&gt; __( '</a:t>
            </a:r>
            <a:r>
              <a:rPr lang="fr-FR" sz="1200" dirty="0" err="1"/>
              <a:t>Widgets</a:t>
            </a:r>
            <a:r>
              <a:rPr lang="fr-FR" sz="1200" dirty="0"/>
              <a:t> Area One', 'basics' ), 	'</a:t>
            </a:r>
            <a:r>
              <a:rPr lang="fr-FR" sz="1200" dirty="0" err="1"/>
              <a:t>before_widget</a:t>
            </a:r>
            <a:r>
              <a:rPr lang="fr-FR" sz="1200" dirty="0"/>
              <a:t>' =&gt; '&lt;</a:t>
            </a:r>
            <a:r>
              <a:rPr lang="fr-FR" sz="1200" dirty="0" err="1"/>
              <a:t>div</a:t>
            </a:r>
            <a:r>
              <a:rPr lang="fr-FR" sz="1200" dirty="0"/>
              <a:t> id="%1$s" class="%2$s"&gt;', </a:t>
            </a:r>
          </a:p>
          <a:p>
            <a:pPr algn="l"/>
            <a:r>
              <a:rPr lang="fr-FR" sz="1200" dirty="0"/>
              <a:t>	'</a:t>
            </a:r>
            <a:r>
              <a:rPr lang="fr-FR" sz="1200" dirty="0" err="1"/>
              <a:t>after_widget</a:t>
            </a:r>
            <a:r>
              <a:rPr lang="fr-FR" sz="1200" dirty="0"/>
              <a:t>' =&gt; '&lt;/</a:t>
            </a:r>
            <a:r>
              <a:rPr lang="fr-FR" sz="1200" dirty="0" err="1"/>
              <a:t>div</a:t>
            </a:r>
            <a:r>
              <a:rPr lang="fr-FR" sz="1200" dirty="0"/>
              <a:t>&gt;', '</a:t>
            </a:r>
            <a:r>
              <a:rPr lang="fr-FR" sz="1200" dirty="0" err="1"/>
              <a:t>before_title</a:t>
            </a:r>
            <a:r>
              <a:rPr lang="fr-FR" sz="1200" dirty="0"/>
              <a:t>' =&gt; '&lt;h2&gt;',</a:t>
            </a:r>
          </a:p>
          <a:p>
            <a:pPr algn="l"/>
            <a:r>
              <a:rPr lang="fr-FR" sz="1200" dirty="0"/>
              <a:t>	 '</a:t>
            </a:r>
            <a:r>
              <a:rPr lang="fr-FR" sz="1200" dirty="0" err="1"/>
              <a:t>after_title</a:t>
            </a:r>
            <a:r>
              <a:rPr lang="fr-FR" sz="1200" dirty="0"/>
              <a:t>' =&gt; '&lt;/h2&gt;', ) ); </a:t>
            </a:r>
          </a:p>
          <a:p>
            <a:pPr algn="l"/>
            <a:r>
              <a:rPr lang="fr-FR" sz="1200" dirty="0"/>
              <a:t>}</a:t>
            </a:r>
          </a:p>
          <a:p>
            <a:pPr algn="l"/>
            <a:r>
              <a:rPr lang="fr-FR" sz="1200" dirty="0"/>
              <a:t> </a:t>
            </a:r>
            <a:r>
              <a:rPr lang="fr-FR" sz="1200" dirty="0" err="1"/>
              <a:t>endif</a:t>
            </a:r>
            <a:r>
              <a:rPr lang="fr-FR" sz="12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3500" dirty="0">
                <a:solidFill>
                  <a:schemeClr val="bg1">
                    <a:lumMod val="95000"/>
                    <a:lumOff val="5000"/>
                  </a:schemeClr>
                </a:solidFill>
                <a:latin typeface="Times New Roman" pitchFamily="18" charset="0"/>
                <a:cs typeface="Times New Roman" pitchFamily="18" charset="0"/>
              </a:rPr>
              <a:t>Séparation du contenu et du design</a:t>
            </a:r>
          </a:p>
          <a:p>
            <a:pPr eaLnBrk="1" fontAlgn="auto" hangingPunct="1">
              <a:spcAft>
                <a:spcPts val="0"/>
              </a:spcAft>
              <a:buClr>
                <a:srgbClr val="C00000"/>
              </a:buClr>
              <a:buFont typeface="Wingdings 3" charset="2"/>
              <a:buChar char=""/>
              <a:defRPr/>
            </a:pPr>
            <a:r>
              <a:rPr lang="fr-FR" sz="2500" dirty="0">
                <a:latin typeface="Times New Roman" pitchFamily="18" charset="0"/>
                <a:cs typeface="Times New Roman" pitchFamily="18" charset="0"/>
              </a:rPr>
              <a:t>L’un des clefs de la création d’un site dont la gestion de la maintenance doit rester pour beaucoup du temps consiste à s’assurer que le système sépare clairement les données de la présentation </a:t>
            </a:r>
          </a:p>
          <a:p>
            <a:pPr eaLnBrk="1" fontAlgn="auto" hangingPunct="1">
              <a:spcAft>
                <a:spcPts val="0"/>
              </a:spcAft>
              <a:buClr>
                <a:srgbClr val="C00000"/>
              </a:buClr>
              <a:buFont typeface="Wingdings 3" charset="2"/>
              <a:buChar char=""/>
              <a:defRPr/>
            </a:pPr>
            <a:r>
              <a:rPr lang="fr-FR" sz="2500" dirty="0">
                <a:latin typeface="Times New Roman" pitchFamily="18" charset="0"/>
                <a:cs typeface="Times New Roman" pitchFamily="18" charset="0"/>
              </a:rPr>
              <a:t>Le contenu est l’information organisée et stockée de façon structurée. Un contenu est, par exemple, l’ensemble des éléments d’un article (titre, description, images). Toute information stockée dans le but d’être retrouver par la suite est considérée comme contenu</a:t>
            </a:r>
          </a:p>
          <a:p>
            <a:pPr eaLnBrk="1" fontAlgn="auto" hangingPunct="1">
              <a:spcAft>
                <a:spcPts val="0"/>
              </a:spcAft>
              <a:buClr>
                <a:srgbClr val="C00000"/>
              </a:buClr>
              <a:buFont typeface="Wingdings 3" charset="2"/>
              <a:buChar char=""/>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a:solidFill>
                  <a:schemeClr val="tx2"/>
                </a:solidFill>
                <a:latin typeface="Times New Roman" pitchFamily="18" charset="0"/>
                <a:cs typeface="Times New Roman" pitchFamily="18" charset="0"/>
              </a:rPr>
              <a:t>Présentation CMS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Dans un premier temps, il faut effectuer un enregistrement  de zone du menu via la fonction « </a:t>
            </a:r>
            <a:r>
              <a:rPr lang="fr-FR" sz="2800" dirty="0" err="1">
                <a:latin typeface="Times New Roman" pitchFamily="18" charset="0"/>
                <a:cs typeface="Times New Roman" pitchFamily="18" charset="0"/>
              </a:rPr>
              <a:t>register_nav_menu</a:t>
            </a:r>
            <a:r>
              <a:rPr lang="fr-FR" sz="2800" dirty="0">
                <a:latin typeface="Times New Roman" pitchFamily="18" charset="0"/>
                <a:cs typeface="Times New Roman" pitchFamily="18" charset="0"/>
              </a:rPr>
              <a:t> ». L’appel de cette fonction s’effectue au sein du fichier functions.php du thème actif, la méthode d’appel pouvant varier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Appel via un </a:t>
            </a:r>
            <a:r>
              <a:rPr lang="fr-FR" sz="2800" dirty="0" err="1">
                <a:latin typeface="Times New Roman" pitchFamily="18" charset="0"/>
                <a:cs typeface="Times New Roman" pitchFamily="18" charset="0"/>
              </a:rPr>
              <a:t>hook</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Appel au sein d’une fonction personnalisée</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50</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menus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9" name="Text Box 4"/>
          <p:cNvSpPr txBox="1">
            <a:spLocks noChangeArrowheads="1"/>
          </p:cNvSpPr>
          <p:nvPr/>
        </p:nvSpPr>
        <p:spPr bwMode="auto">
          <a:xfrm>
            <a:off x="928662" y="4857760"/>
            <a:ext cx="6215106" cy="941796"/>
          </a:xfrm>
          <a:prstGeom prst="rect">
            <a:avLst/>
          </a:prstGeom>
          <a:solidFill>
            <a:srgbClr val="FFFFFF"/>
          </a:solidFill>
          <a:ln w="12700">
            <a:solidFill>
              <a:schemeClr val="hlink"/>
            </a:solidFill>
            <a:miter lim="800000"/>
            <a:headEnd/>
            <a:tailEnd/>
          </a:ln>
        </p:spPr>
        <p:txBody>
          <a:bodyPr wrap="square">
            <a:spAutoFit/>
          </a:bodyPr>
          <a:lstStyle/>
          <a:p>
            <a:pPr algn="l"/>
            <a:r>
              <a:rPr lang="fr-FR" sz="1200" dirty="0" err="1"/>
              <a:t>add_action</a:t>
            </a:r>
            <a:r>
              <a:rPr lang="fr-FR" sz="1200" dirty="0"/>
              <a:t>( '</a:t>
            </a:r>
            <a:r>
              <a:rPr lang="fr-FR" sz="1200" dirty="0" err="1"/>
              <a:t>init</a:t>
            </a:r>
            <a:r>
              <a:rPr lang="fr-FR" sz="1200" dirty="0"/>
              <a:t>', '</a:t>
            </a:r>
            <a:r>
              <a:rPr lang="fr-FR" sz="1200" dirty="0" err="1"/>
              <a:t>mon_menu</a:t>
            </a:r>
            <a:r>
              <a:rPr lang="fr-FR" sz="1200" dirty="0"/>
              <a:t>' );</a:t>
            </a:r>
          </a:p>
          <a:p>
            <a:pPr algn="l"/>
            <a:r>
              <a:rPr lang="fr-FR" sz="1200" dirty="0" err="1"/>
              <a:t>function</a:t>
            </a:r>
            <a:r>
              <a:rPr lang="fr-FR" sz="1200" dirty="0"/>
              <a:t> </a:t>
            </a:r>
            <a:r>
              <a:rPr lang="fr-FR" sz="1200" dirty="0" err="1"/>
              <a:t>mon_menu</a:t>
            </a:r>
            <a:r>
              <a:rPr lang="fr-FR" sz="1200" dirty="0"/>
              <a:t>() {  </a:t>
            </a:r>
          </a:p>
          <a:p>
            <a:pPr algn="l"/>
            <a:r>
              <a:rPr lang="fr-FR" sz="1200" dirty="0"/>
              <a:t>	  </a:t>
            </a:r>
            <a:r>
              <a:rPr lang="fr-FR" sz="1200" dirty="0" err="1"/>
              <a:t>register_nav_menu</a:t>
            </a:r>
            <a:r>
              <a:rPr lang="fr-FR" sz="1200" dirty="0"/>
              <a:t>( '</a:t>
            </a:r>
            <a:r>
              <a:rPr lang="fr-FR" sz="1200" dirty="0" err="1"/>
              <a:t>primary</a:t>
            </a:r>
            <a:r>
              <a:rPr lang="fr-FR" sz="1200" dirty="0"/>
              <a:t>', 'Menu Informatique' ); </a:t>
            </a:r>
          </a:p>
          <a:p>
            <a:pPr algn="l"/>
            <a:r>
              <a:rPr lang="fr-FR" sz="12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Une fois cette simple ligne ajouté, la zone 	de menu apparait dans l’interface d’administration.</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Pour afficher le menu, on utilise la fonction </a:t>
            </a:r>
          </a:p>
          <a:p>
            <a:pPr eaLnBrk="1" fontAlgn="auto" hangingPunct="1">
              <a:spcAft>
                <a:spcPts val="0"/>
              </a:spcAft>
              <a:buClr>
                <a:srgbClr val="C00000"/>
              </a:buClr>
              <a:buFont typeface="Wingdings 3" charset="2"/>
              <a:buChar char=""/>
              <a:defRPr/>
            </a:pPr>
            <a:r>
              <a:rPr lang="fr-FR" sz="2800" dirty="0"/>
              <a:t> </a:t>
            </a:r>
            <a:r>
              <a:rPr lang="fr-FR" sz="2800" dirty="0" err="1"/>
              <a:t>wp_nav_menu</a:t>
            </a:r>
            <a:r>
              <a:rPr lang="fr-FR" sz="2800" dirty="0"/>
              <a:t>( $</a:t>
            </a:r>
            <a:r>
              <a:rPr lang="fr-FR" sz="2800" dirty="0" err="1"/>
              <a:t>args</a:t>
            </a:r>
            <a:r>
              <a:rPr lang="fr-FR" sz="2800" dirty="0"/>
              <a: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 paramètre a passer à cette fonction est du type « </a:t>
            </a:r>
            <a:r>
              <a:rPr lang="fr-FR" sz="2800" dirty="0" err="1">
                <a:latin typeface="Times New Roman" pitchFamily="18" charset="0"/>
                <a:cs typeface="Times New Roman" pitchFamily="18" charset="0"/>
              </a:rPr>
              <a:t>array</a:t>
            </a:r>
            <a:r>
              <a:rPr lang="fr-FR" sz="2800" dirty="0">
                <a:latin typeface="Times New Roman" pitchFamily="18" charset="0"/>
                <a:cs typeface="Times New Roman" pitchFamily="18" charset="0"/>
              </a:rPr>
              <a:t> » </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51</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menus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Text Box 4"/>
          <p:cNvSpPr txBox="1">
            <a:spLocks noChangeArrowheads="1"/>
          </p:cNvSpPr>
          <p:nvPr/>
        </p:nvSpPr>
        <p:spPr bwMode="auto">
          <a:xfrm>
            <a:off x="1142976" y="5000636"/>
            <a:ext cx="6215106" cy="720197"/>
          </a:xfrm>
          <a:prstGeom prst="rect">
            <a:avLst/>
          </a:prstGeom>
          <a:solidFill>
            <a:srgbClr val="FFFFFF"/>
          </a:solidFill>
          <a:ln w="12700">
            <a:solidFill>
              <a:schemeClr val="hlink"/>
            </a:solidFill>
            <a:miter lim="800000"/>
            <a:headEnd/>
            <a:tailEnd/>
          </a:ln>
        </p:spPr>
        <p:txBody>
          <a:bodyPr wrap="square">
            <a:spAutoFit/>
          </a:bodyPr>
          <a:lstStyle/>
          <a:p>
            <a:pPr algn="l"/>
            <a:endParaRPr lang="fr-FR" sz="1200" dirty="0"/>
          </a:p>
          <a:p>
            <a:pPr algn="l"/>
            <a:r>
              <a:rPr lang="fr-FR" sz="1200" dirty="0" err="1"/>
              <a:t>wp_nav_menu</a:t>
            </a:r>
            <a:r>
              <a:rPr lang="fr-FR" sz="1200" dirty="0"/>
              <a:t>( </a:t>
            </a:r>
            <a:r>
              <a:rPr lang="fr-FR" sz="1200" dirty="0" err="1"/>
              <a:t>array</a:t>
            </a:r>
            <a:r>
              <a:rPr lang="fr-FR" sz="1200" dirty="0"/>
              <a:t>( '</a:t>
            </a:r>
            <a:r>
              <a:rPr lang="fr-FR" sz="1200" dirty="0" err="1"/>
              <a:t>theme_location</a:t>
            </a:r>
            <a:r>
              <a:rPr lang="fr-FR" sz="1200" dirty="0"/>
              <a:t>' =&gt; '</a:t>
            </a:r>
            <a:r>
              <a:rPr lang="fr-FR" sz="1200" dirty="0" err="1"/>
              <a:t>primary</a:t>
            </a:r>
            <a:r>
              <a:rPr lang="fr-FR" sz="1200" dirty="0"/>
              <a:t>' ) );</a:t>
            </a:r>
          </a:p>
          <a:p>
            <a:pPr algn="l"/>
            <a:endParaRPr lang="fr-FR"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357298"/>
            <a:ext cx="7776220" cy="4857784"/>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deux menu via une action (</a:t>
            </a:r>
            <a:r>
              <a:rPr lang="fr-FR" sz="2800" dirty="0" err="1">
                <a:latin typeface="Times New Roman" pitchFamily="18" charset="0"/>
                <a:cs typeface="Times New Roman" pitchFamily="18" charset="0"/>
              </a:rPr>
              <a:t>hook</a:t>
            </a:r>
            <a:r>
              <a:rPr lang="fr-FR" sz="2800" dirty="0">
                <a:latin typeface="Times New Roman" pitchFamily="18" charset="0"/>
                <a:cs typeface="Times New Roman" pitchFamily="18" charset="0"/>
              </a:rPr>
              <a:t>)</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Ajouter des pages à ces menus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Afficher un menu dans le header.php</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Afficher  l’autre menu dans le footer.php</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52</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TP</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286280"/>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Nous avons déjà vu que le contenu du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se divisait en 3 parties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Post/Page/</a:t>
            </a:r>
            <a:r>
              <a:rPr lang="fr-FR" sz="2800" dirty="0" err="1">
                <a:latin typeface="Times New Roman" pitchFamily="18" charset="0"/>
                <a:cs typeface="Times New Roman" pitchFamily="18" charset="0"/>
              </a:rPr>
              <a:t>Attachment</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Dans un besoin spécifique, il est indispensable de créer un type de contenu personnalisé</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53</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928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type de contenus personnalisés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Text Box 4"/>
          <p:cNvSpPr txBox="1">
            <a:spLocks noChangeArrowheads="1"/>
          </p:cNvSpPr>
          <p:nvPr/>
        </p:nvSpPr>
        <p:spPr bwMode="auto">
          <a:xfrm>
            <a:off x="1285852" y="4000504"/>
            <a:ext cx="6215106" cy="2677656"/>
          </a:xfrm>
          <a:prstGeom prst="rect">
            <a:avLst/>
          </a:prstGeom>
          <a:solidFill>
            <a:srgbClr val="FFFFFF"/>
          </a:solidFill>
          <a:ln w="12700">
            <a:solidFill>
              <a:schemeClr val="hlink"/>
            </a:solidFill>
            <a:miter lim="800000"/>
            <a:headEnd/>
            <a:tailEnd/>
          </a:ln>
        </p:spPr>
        <p:txBody>
          <a:bodyPr wrap="square">
            <a:spAutoFit/>
          </a:bodyPr>
          <a:lstStyle/>
          <a:p>
            <a:pPr algn="l"/>
            <a:endParaRPr lang="fr-FR" sz="1200" dirty="0"/>
          </a:p>
          <a:p>
            <a:pPr algn="l"/>
            <a:r>
              <a:rPr lang="fr-FR" sz="1200" dirty="0" err="1"/>
              <a:t>add_action</a:t>
            </a:r>
            <a:r>
              <a:rPr lang="fr-FR" sz="1200" dirty="0"/>
              <a:t>('</a:t>
            </a:r>
            <a:r>
              <a:rPr lang="fr-FR" sz="1200" dirty="0" err="1"/>
              <a:t>init</a:t>
            </a:r>
            <a:r>
              <a:rPr lang="fr-FR" sz="1200" dirty="0"/>
              <a:t>', '</a:t>
            </a:r>
            <a:r>
              <a:rPr lang="fr-FR" sz="1200" dirty="0" err="1"/>
              <a:t>my_custom_init</a:t>
            </a:r>
            <a:r>
              <a:rPr lang="fr-FR" sz="1200" dirty="0"/>
              <a:t>');</a:t>
            </a:r>
          </a:p>
          <a:p>
            <a:pPr algn="l"/>
            <a:r>
              <a:rPr lang="fr-FR" sz="1200" dirty="0" err="1"/>
              <a:t>function</a:t>
            </a:r>
            <a:r>
              <a:rPr lang="fr-FR" sz="1200" dirty="0"/>
              <a:t> </a:t>
            </a:r>
            <a:r>
              <a:rPr lang="fr-FR" sz="1200" dirty="0" err="1"/>
              <a:t>my_custom_init</a:t>
            </a:r>
            <a:r>
              <a:rPr lang="fr-FR" sz="1200" dirty="0"/>
              <a:t>(){	</a:t>
            </a:r>
          </a:p>
          <a:p>
            <a:pPr algn="l"/>
            <a:r>
              <a:rPr lang="fr-FR" sz="1200" dirty="0"/>
              <a:t>	</a:t>
            </a:r>
            <a:r>
              <a:rPr lang="fr-FR" sz="1200" dirty="0" err="1"/>
              <a:t>register_post_type</a:t>
            </a:r>
            <a:r>
              <a:rPr lang="fr-FR" sz="1200" dirty="0"/>
              <a:t>('projet', </a:t>
            </a:r>
            <a:r>
              <a:rPr lang="fr-FR" sz="1200" dirty="0" err="1"/>
              <a:t>array</a:t>
            </a:r>
            <a:r>
              <a:rPr lang="fr-FR" sz="1200" dirty="0"/>
              <a:t>(  'label' =&gt; __('Projets'),	  		'</a:t>
            </a:r>
            <a:r>
              <a:rPr lang="fr-FR" sz="1200" dirty="0" err="1"/>
              <a:t>singular_label</a:t>
            </a:r>
            <a:r>
              <a:rPr lang="fr-FR" sz="1200" dirty="0"/>
              <a:t>' =&gt; __('Projet'),</a:t>
            </a:r>
          </a:p>
          <a:p>
            <a:pPr algn="l"/>
            <a:r>
              <a:rPr lang="fr-FR" sz="1200" dirty="0"/>
              <a:t>		  'public' =&gt; </a:t>
            </a:r>
            <a:r>
              <a:rPr lang="fr-FR" sz="1200" dirty="0" err="1"/>
              <a:t>true</a:t>
            </a:r>
            <a:r>
              <a:rPr lang="fr-FR" sz="1200" dirty="0"/>
              <a:t>,	</a:t>
            </a:r>
          </a:p>
          <a:p>
            <a:pPr algn="l"/>
            <a:r>
              <a:rPr lang="fr-FR" sz="1200" dirty="0"/>
              <a:t>		  '</a:t>
            </a:r>
            <a:r>
              <a:rPr lang="fr-FR" sz="1200" dirty="0" err="1"/>
              <a:t>show_ui</a:t>
            </a:r>
            <a:r>
              <a:rPr lang="fr-FR" sz="1200" dirty="0"/>
              <a:t>' =&gt; </a:t>
            </a:r>
            <a:r>
              <a:rPr lang="fr-FR" sz="1200" dirty="0" err="1"/>
              <a:t>true</a:t>
            </a:r>
            <a:r>
              <a:rPr lang="fr-FR" sz="1200" dirty="0"/>
              <a:t>,</a:t>
            </a:r>
          </a:p>
          <a:p>
            <a:pPr algn="l"/>
            <a:r>
              <a:rPr lang="fr-FR" sz="1200" dirty="0"/>
              <a:t>		  '</a:t>
            </a:r>
            <a:r>
              <a:rPr lang="fr-FR" sz="1200" dirty="0" err="1"/>
              <a:t>capability_type</a:t>
            </a:r>
            <a:r>
              <a:rPr lang="fr-FR" sz="1200" dirty="0"/>
              <a:t>' =&gt; 'post',</a:t>
            </a:r>
          </a:p>
          <a:p>
            <a:pPr algn="l"/>
            <a:r>
              <a:rPr lang="fr-FR" sz="1200" dirty="0"/>
              <a:t>		  '</a:t>
            </a:r>
            <a:r>
              <a:rPr lang="fr-FR" sz="1200" dirty="0" err="1"/>
              <a:t>hierarchical</a:t>
            </a:r>
            <a:r>
              <a:rPr lang="fr-FR" sz="1200" dirty="0"/>
              <a:t>' =&gt; false,	</a:t>
            </a:r>
          </a:p>
          <a:p>
            <a:pPr algn="l"/>
            <a:r>
              <a:rPr lang="fr-FR" sz="1200" dirty="0"/>
              <a:t>		  </a:t>
            </a:r>
            <a:r>
              <a:rPr lang="fr-FR" sz="1200" dirty="0">
                <a:solidFill>
                  <a:srgbClr val="00B0F0"/>
                </a:solidFill>
              </a:rPr>
              <a:t>'supports</a:t>
            </a:r>
            <a:r>
              <a:rPr lang="fr-FR" sz="1200" dirty="0"/>
              <a:t>' =&gt; </a:t>
            </a:r>
            <a:r>
              <a:rPr lang="fr-FR" sz="1200" dirty="0" err="1"/>
              <a:t>array</a:t>
            </a:r>
            <a:r>
              <a:rPr lang="fr-FR" sz="1200" dirty="0"/>
              <a:t>('</a:t>
            </a:r>
            <a:r>
              <a:rPr lang="fr-FR" sz="1200" dirty="0" err="1"/>
              <a:t>title</a:t>
            </a:r>
            <a:r>
              <a:rPr lang="fr-FR" sz="1200" dirty="0"/>
              <a:t>', '</a:t>
            </a:r>
            <a:r>
              <a:rPr lang="fr-FR" sz="1200" dirty="0" err="1"/>
              <a:t>excerpt</a:t>
            </a:r>
            <a:r>
              <a:rPr lang="fr-FR" sz="1200" dirty="0"/>
              <a:t>', '</a:t>
            </a:r>
            <a:r>
              <a:rPr lang="fr-FR" sz="1200" dirty="0" err="1"/>
              <a:t>thumbnail</a:t>
            </a:r>
            <a:r>
              <a:rPr lang="fr-FR" sz="1200" dirty="0"/>
              <a:t>')	</a:t>
            </a:r>
          </a:p>
          <a:p>
            <a:pPr algn="l"/>
            <a:r>
              <a:rPr lang="fr-FR" sz="1200" dirty="0"/>
              <a:t>	));</a:t>
            </a:r>
          </a:p>
          <a:p>
            <a:pPr algn="l"/>
            <a:r>
              <a:rPr lang="fr-FR" sz="12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78634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Nous avons déjà vu que le contenu du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se divisait en 3 parties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Post/Page/</a:t>
            </a:r>
            <a:r>
              <a:rPr lang="fr-FR" sz="2800" dirty="0" err="1">
                <a:latin typeface="Times New Roman" pitchFamily="18" charset="0"/>
                <a:cs typeface="Times New Roman" pitchFamily="18" charset="0"/>
              </a:rPr>
              <a:t>Attachment</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Dans un besoin spécifique, il est indispensable de créer un type de contenu personnalisé</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custom post types de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vont nous permettre de créer des types de contenus sur mesure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L’usage des custom post types est répandus pour des sites professionnels</a:t>
            </a: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54</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928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type de contenus personnalisés </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478634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un custom post type manuellement </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55</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928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type de contenus personnalisés </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Text Box 4"/>
          <p:cNvSpPr txBox="1">
            <a:spLocks noChangeArrowheads="1"/>
          </p:cNvSpPr>
          <p:nvPr/>
        </p:nvSpPr>
        <p:spPr bwMode="auto">
          <a:xfrm>
            <a:off x="1285852" y="2214554"/>
            <a:ext cx="6215106" cy="2677656"/>
          </a:xfrm>
          <a:prstGeom prst="rect">
            <a:avLst/>
          </a:prstGeom>
          <a:solidFill>
            <a:srgbClr val="FFFFFF"/>
          </a:solidFill>
          <a:ln w="12700">
            <a:solidFill>
              <a:schemeClr val="hlink"/>
            </a:solidFill>
            <a:miter lim="800000"/>
            <a:headEnd/>
            <a:tailEnd/>
          </a:ln>
        </p:spPr>
        <p:txBody>
          <a:bodyPr wrap="square">
            <a:spAutoFit/>
          </a:bodyPr>
          <a:lstStyle/>
          <a:p>
            <a:pPr algn="l"/>
            <a:endParaRPr lang="fr-FR" sz="1200" dirty="0"/>
          </a:p>
          <a:p>
            <a:pPr algn="l"/>
            <a:r>
              <a:rPr lang="fr-FR" sz="1200" dirty="0" err="1"/>
              <a:t>add_action</a:t>
            </a:r>
            <a:r>
              <a:rPr lang="fr-FR" sz="1200" dirty="0"/>
              <a:t>('</a:t>
            </a:r>
            <a:r>
              <a:rPr lang="fr-FR" sz="1200" dirty="0" err="1"/>
              <a:t>init</a:t>
            </a:r>
            <a:r>
              <a:rPr lang="fr-FR" sz="1200" dirty="0"/>
              <a:t>', '</a:t>
            </a:r>
            <a:r>
              <a:rPr lang="fr-FR" sz="1200" dirty="0" err="1"/>
              <a:t>my_custom_init</a:t>
            </a:r>
            <a:r>
              <a:rPr lang="fr-FR" sz="1200" dirty="0"/>
              <a:t>');</a:t>
            </a:r>
          </a:p>
          <a:p>
            <a:pPr algn="l"/>
            <a:r>
              <a:rPr lang="fr-FR" sz="1200" dirty="0" err="1"/>
              <a:t>function</a:t>
            </a:r>
            <a:r>
              <a:rPr lang="fr-FR" sz="1200" dirty="0"/>
              <a:t> </a:t>
            </a:r>
            <a:r>
              <a:rPr lang="fr-FR" sz="1200" dirty="0" err="1"/>
              <a:t>my_custom_init</a:t>
            </a:r>
            <a:r>
              <a:rPr lang="fr-FR" sz="1200" dirty="0"/>
              <a:t>(){	</a:t>
            </a:r>
          </a:p>
          <a:p>
            <a:pPr algn="l"/>
            <a:r>
              <a:rPr lang="fr-FR" sz="1200" dirty="0"/>
              <a:t>	</a:t>
            </a:r>
            <a:r>
              <a:rPr lang="fr-FR" sz="1200" dirty="0" err="1"/>
              <a:t>register_post_type</a:t>
            </a:r>
            <a:r>
              <a:rPr lang="fr-FR" sz="1200" dirty="0"/>
              <a:t>('projet', </a:t>
            </a:r>
            <a:r>
              <a:rPr lang="fr-FR" sz="1200" dirty="0" err="1"/>
              <a:t>array</a:t>
            </a:r>
            <a:r>
              <a:rPr lang="fr-FR" sz="1200" dirty="0"/>
              <a:t>(  'label' =&gt; __('Projets'),	  		'</a:t>
            </a:r>
            <a:r>
              <a:rPr lang="fr-FR" sz="1200" dirty="0" err="1"/>
              <a:t>singular_label</a:t>
            </a:r>
            <a:r>
              <a:rPr lang="fr-FR" sz="1200" dirty="0"/>
              <a:t>' =&gt; __('Projet'),</a:t>
            </a:r>
          </a:p>
          <a:p>
            <a:pPr algn="l"/>
            <a:r>
              <a:rPr lang="fr-FR" sz="1200" dirty="0"/>
              <a:t>		  'public' =&gt; </a:t>
            </a:r>
            <a:r>
              <a:rPr lang="fr-FR" sz="1200" dirty="0" err="1"/>
              <a:t>true</a:t>
            </a:r>
            <a:r>
              <a:rPr lang="fr-FR" sz="1200" dirty="0"/>
              <a:t>,	</a:t>
            </a:r>
          </a:p>
          <a:p>
            <a:pPr algn="l"/>
            <a:r>
              <a:rPr lang="fr-FR" sz="1200" dirty="0"/>
              <a:t>		  '</a:t>
            </a:r>
            <a:r>
              <a:rPr lang="fr-FR" sz="1200" dirty="0" err="1"/>
              <a:t>show_ui</a:t>
            </a:r>
            <a:r>
              <a:rPr lang="fr-FR" sz="1200" dirty="0"/>
              <a:t>' =&gt; </a:t>
            </a:r>
            <a:r>
              <a:rPr lang="fr-FR" sz="1200" dirty="0" err="1"/>
              <a:t>true</a:t>
            </a:r>
            <a:r>
              <a:rPr lang="fr-FR" sz="1200" dirty="0"/>
              <a:t>,</a:t>
            </a:r>
          </a:p>
          <a:p>
            <a:pPr algn="l"/>
            <a:r>
              <a:rPr lang="fr-FR" sz="1200" dirty="0"/>
              <a:t>		  '</a:t>
            </a:r>
            <a:r>
              <a:rPr lang="fr-FR" sz="1200" dirty="0" err="1"/>
              <a:t>capability_type</a:t>
            </a:r>
            <a:r>
              <a:rPr lang="fr-FR" sz="1200" dirty="0"/>
              <a:t>' =&gt; 'post',</a:t>
            </a:r>
          </a:p>
          <a:p>
            <a:pPr algn="l"/>
            <a:r>
              <a:rPr lang="fr-FR" sz="1200" dirty="0"/>
              <a:t>		  '</a:t>
            </a:r>
            <a:r>
              <a:rPr lang="fr-FR" sz="1200" dirty="0" err="1"/>
              <a:t>hierarchical</a:t>
            </a:r>
            <a:r>
              <a:rPr lang="fr-FR" sz="1200" dirty="0"/>
              <a:t>' =&gt; false,	</a:t>
            </a:r>
          </a:p>
          <a:p>
            <a:pPr algn="l"/>
            <a:r>
              <a:rPr lang="fr-FR" sz="1200" dirty="0"/>
              <a:t>		  </a:t>
            </a:r>
            <a:r>
              <a:rPr lang="fr-FR" sz="1200" dirty="0">
                <a:solidFill>
                  <a:srgbClr val="00B0F0"/>
                </a:solidFill>
              </a:rPr>
              <a:t>'supports</a:t>
            </a:r>
            <a:r>
              <a:rPr lang="fr-FR" sz="1200" dirty="0"/>
              <a:t>' =&gt; </a:t>
            </a:r>
            <a:r>
              <a:rPr lang="fr-FR" sz="1200" dirty="0" err="1"/>
              <a:t>array</a:t>
            </a:r>
            <a:r>
              <a:rPr lang="fr-FR" sz="1200" dirty="0"/>
              <a:t>('</a:t>
            </a:r>
            <a:r>
              <a:rPr lang="fr-FR" sz="1200" dirty="0" err="1"/>
              <a:t>title</a:t>
            </a:r>
            <a:r>
              <a:rPr lang="fr-FR" sz="1200" dirty="0"/>
              <a:t>', '</a:t>
            </a:r>
            <a:r>
              <a:rPr lang="fr-FR" sz="1200" dirty="0" err="1"/>
              <a:t>excerpt</a:t>
            </a:r>
            <a:r>
              <a:rPr lang="fr-FR" sz="1200" dirty="0"/>
              <a:t>', '</a:t>
            </a:r>
            <a:r>
              <a:rPr lang="fr-FR" sz="1200" dirty="0" err="1"/>
              <a:t>thumbnail</a:t>
            </a:r>
            <a:r>
              <a:rPr lang="fr-FR" sz="1200" dirty="0"/>
              <a:t>')	</a:t>
            </a:r>
          </a:p>
          <a:p>
            <a:pPr algn="l"/>
            <a:r>
              <a:rPr lang="fr-FR" sz="1200" dirty="0"/>
              <a:t>	));</a:t>
            </a:r>
          </a:p>
          <a:p>
            <a:pPr algn="l"/>
            <a:r>
              <a:rPr lang="fr-FR" sz="12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500174"/>
            <a:ext cx="7776220" cy="5072098"/>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La création d’un type de publication personnalisé est facile avec l’extension Types. Il vous suffit d’ajouter le nom et les paramètres.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différents étapes pour faire :</a:t>
            </a:r>
          </a:p>
          <a:p>
            <a:pPr marL="514350" indent="-514350" eaLnBrk="1" fontAlgn="auto" hangingPunct="1">
              <a:spcAft>
                <a:spcPts val="0"/>
              </a:spcAft>
              <a:buClr>
                <a:srgbClr val="C00000"/>
              </a:buClr>
              <a:buFont typeface="+mj-lt"/>
              <a:buAutoNum type="arabicPeriod"/>
              <a:defRPr/>
            </a:pPr>
            <a:r>
              <a:rPr lang="fr-FR" sz="2800" dirty="0">
                <a:latin typeface="Times New Roman" pitchFamily="18" charset="0"/>
                <a:cs typeface="Times New Roman" pitchFamily="18" charset="0"/>
              </a:rPr>
              <a:t>Nommez votre type de publication personnalisé </a:t>
            </a:r>
          </a:p>
          <a:p>
            <a:pPr marL="514350" indent="-514350" eaLnBrk="1" fontAlgn="auto" hangingPunct="1">
              <a:spcAft>
                <a:spcPts val="0"/>
              </a:spcAft>
              <a:buClr>
                <a:srgbClr val="C00000"/>
              </a:buClr>
              <a:defRPr/>
            </a:pPr>
            <a:r>
              <a:rPr lang="fr-FR" sz="2800" dirty="0">
                <a:latin typeface="Times New Roman" pitchFamily="18" charset="0"/>
                <a:cs typeface="Times New Roman" pitchFamily="18" charset="0"/>
              </a:rPr>
              <a:t>Accédez à Types &gt; Types et taxonomies personnalisés et cliquez sur « ajouter un type de publication personnalisé »</a:t>
            </a:r>
          </a:p>
          <a:p>
            <a:pPr marL="514350" indent="-514350" eaLnBrk="1" fontAlgn="auto" hangingPunct="1">
              <a:spcAft>
                <a:spcPts val="0"/>
              </a:spcAft>
              <a:buClr>
                <a:srgbClr val="C00000"/>
              </a:buCl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56</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928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type de contenus personnalisés </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pic>
        <p:nvPicPr>
          <p:cNvPr id="9" name="Picture 2" descr="C:\Users\OH\Desktop\types1.jpg"/>
          <p:cNvPicPr>
            <a:picLocks noChangeAspect="1" noChangeArrowheads="1"/>
          </p:cNvPicPr>
          <p:nvPr/>
        </p:nvPicPr>
        <p:blipFill>
          <a:blip r:embed="rId3"/>
          <a:srcRect/>
          <a:stretch>
            <a:fillRect/>
          </a:stretch>
        </p:blipFill>
        <p:spPr bwMode="auto">
          <a:xfrm>
            <a:off x="2428860" y="5429264"/>
            <a:ext cx="3819525" cy="9429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714348" y="1500174"/>
            <a:ext cx="7776220" cy="5072098"/>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En haut, ajoutez le nom et la description avec ligne-bloc(slug). Ce dernier permet d’identifier le type personnalisé au sein de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Exemple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Nom Pluriel : Voitures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Nom singulier : Voiture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Ligne-bloc : voiture</a:t>
            </a:r>
          </a:p>
          <a:p>
            <a:pPr marL="514350" indent="-514350" eaLnBrk="1" fontAlgn="auto" hangingPunct="1">
              <a:spcAft>
                <a:spcPts val="0"/>
              </a:spcAft>
              <a:buClr>
                <a:srgbClr val="C00000"/>
              </a:buCl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57</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8358246" cy="12144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type de contenus personnalisés </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714348" y="1500174"/>
            <a:ext cx="7776220" cy="5072098"/>
          </a:xfrm>
        </p:spPr>
        <p:txBody>
          <a:bodyPr rtlCol="0">
            <a:noAutofit/>
          </a:bodyPr>
          <a:lstStyle/>
          <a:p>
            <a:pPr marL="514350" indent="-514350" eaLnBrk="1" fontAlgn="auto" hangingPunct="1">
              <a:spcAft>
                <a:spcPts val="0"/>
              </a:spcAft>
              <a:buClr>
                <a:srgbClr val="C00000"/>
              </a:buCl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58</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928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type de contenus personnalisés </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pic>
        <p:nvPicPr>
          <p:cNvPr id="8" name="Picture 3" descr="C:\Users\OH\Desktop\Voitures.jpg"/>
          <p:cNvPicPr>
            <a:picLocks noChangeAspect="1" noChangeArrowheads="1"/>
          </p:cNvPicPr>
          <p:nvPr/>
        </p:nvPicPr>
        <p:blipFill>
          <a:blip r:embed="rId3"/>
          <a:srcRect/>
          <a:stretch>
            <a:fillRect/>
          </a:stretch>
        </p:blipFill>
        <p:spPr bwMode="auto">
          <a:xfrm>
            <a:off x="1000100" y="1928802"/>
            <a:ext cx="7370954" cy="2407448"/>
          </a:xfrm>
          <a:prstGeom prst="rect">
            <a:avLst/>
          </a:prstGeom>
          <a:noFill/>
          <a:ln w="9525">
            <a:noFill/>
            <a:miter lim="800000"/>
            <a:headEnd/>
            <a:tailEnd/>
          </a:ln>
        </p:spPr>
      </p:pic>
      <p:sp>
        <p:nvSpPr>
          <p:cNvPr id="9" name="Rectangle 3"/>
          <p:cNvSpPr txBox="1">
            <a:spLocks noChangeArrowheads="1"/>
          </p:cNvSpPr>
          <p:nvPr/>
        </p:nvSpPr>
        <p:spPr bwMode="auto">
          <a:xfrm>
            <a:off x="866748" y="4500570"/>
            <a:ext cx="7776220" cy="222410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r>
              <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Si le</a:t>
            </a:r>
            <a:r>
              <a:rPr kumimoji="0" lang="fr-FR" sz="2800"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nom du nouveau type de contenu est nommé par exemple </a:t>
            </a:r>
            <a:r>
              <a:rPr kumimoji="0" lang="fr-FR" sz="2800" b="0"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product</a:t>
            </a:r>
            <a:r>
              <a:rPr lang="fr-FR" sz="2800" b="0" dirty="0">
                <a:solidFill>
                  <a:schemeClr val="tx1"/>
                </a:solidFill>
                <a:latin typeface="Times New Roman" pitchFamily="18" charset="0"/>
                <a:ea typeface="+mj-ea"/>
                <a:cs typeface="Times New Roman" pitchFamily="18" charset="0"/>
              </a:rPr>
              <a:t>, alors  le </a:t>
            </a:r>
            <a:r>
              <a:rPr lang="fr-FR" sz="2800" b="0" dirty="0" err="1">
                <a:solidFill>
                  <a:schemeClr val="tx1"/>
                </a:solidFill>
                <a:latin typeface="Times New Roman" pitchFamily="18" charset="0"/>
                <a:ea typeface="+mj-ea"/>
                <a:cs typeface="Times New Roman" pitchFamily="18" charset="0"/>
              </a:rPr>
              <a:t>template</a:t>
            </a:r>
            <a:r>
              <a:rPr lang="fr-FR" sz="2800" b="0" dirty="0">
                <a:solidFill>
                  <a:schemeClr val="tx1"/>
                </a:solidFill>
                <a:latin typeface="Times New Roman" pitchFamily="18" charset="0"/>
                <a:ea typeface="+mj-ea"/>
                <a:cs typeface="Times New Roman" pitchFamily="18" charset="0"/>
              </a:rPr>
              <a:t> lié pour afficher le contenu d’un produit </a:t>
            </a:r>
            <a:r>
              <a:rPr lang="fr-FR" sz="2800" b="0">
                <a:solidFill>
                  <a:schemeClr val="tx1"/>
                </a:solidFill>
                <a:latin typeface="Times New Roman" pitchFamily="18" charset="0"/>
                <a:ea typeface="+mj-ea"/>
                <a:cs typeface="Times New Roman" pitchFamily="18" charset="0"/>
              </a:rPr>
              <a:t>est :</a:t>
            </a: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r>
              <a:rPr lang="fr-FR" sz="2800" b="0" dirty="0">
                <a:solidFill>
                  <a:schemeClr val="tx1"/>
                </a:solidFill>
                <a:latin typeface="Times New Roman" pitchFamily="18" charset="0"/>
                <a:ea typeface="+mj-ea"/>
                <a:cs typeface="Times New Roman" pitchFamily="18" charset="0"/>
              </a:rPr>
              <a:t>single-product.php</a:t>
            </a: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514350" marR="0" lvl="0" indent="-514350" algn="l" defTabSz="457200" rtl="0" eaLnBrk="1" fontAlgn="auto" latinLnBrk="0" hangingPunct="1">
              <a:lnSpc>
                <a:spcPct val="100000"/>
              </a:lnSpc>
              <a:spcBef>
                <a:spcPts val="1000"/>
              </a:spcBef>
              <a:spcAft>
                <a:spcPts val="0"/>
              </a:spcAft>
              <a:buClr>
                <a:srgbClr val="C00000"/>
              </a:buClr>
              <a:buSzPct val="80000"/>
              <a:buFont typeface="Wingdings 3" pitchFamily="18" charset="2"/>
              <a:buChar char=""/>
              <a:tabLst/>
              <a:defRPr/>
            </a:pP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714348" y="1500174"/>
            <a:ext cx="7776220" cy="5072098"/>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champs personnalisés sont des informations supplémentaires (connus sous le nom de </a:t>
            </a:r>
            <a:r>
              <a:rPr lang="fr-FR" sz="2800" dirty="0" err="1">
                <a:latin typeface="Times New Roman" pitchFamily="18" charset="0"/>
                <a:cs typeface="Times New Roman" pitchFamily="18" charset="0"/>
              </a:rPr>
              <a:t>méta-données</a:t>
            </a:r>
            <a:r>
              <a:rPr lang="fr-FR" sz="2800" dirty="0">
                <a:latin typeface="Times New Roman" pitchFamily="18" charset="0"/>
                <a:cs typeface="Times New Roman" pitchFamily="18" charset="0"/>
              </a:rPr>
              <a:t>) qui peuvent être attachées au type de publications.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Ces </a:t>
            </a:r>
            <a:r>
              <a:rPr lang="fr-FR" sz="2800" dirty="0" err="1">
                <a:latin typeface="Times New Roman" pitchFamily="18" charset="0"/>
                <a:cs typeface="Times New Roman" pitchFamily="18" charset="0"/>
              </a:rPr>
              <a:t>méta-données</a:t>
            </a:r>
            <a:r>
              <a:rPr lang="fr-FR" sz="2800" dirty="0">
                <a:latin typeface="Times New Roman" pitchFamily="18" charset="0"/>
                <a:cs typeface="Times New Roman" pitchFamily="18" charset="0"/>
              </a:rPr>
              <a:t>  sont prises en charge par des paires de clés/valeurs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On peut créer les champs personnalisés de Wordpress en les encodant avec PHP, sinon via l’extension types.</a:t>
            </a:r>
          </a:p>
          <a:p>
            <a:pPr marL="514350" indent="-514350" eaLnBrk="1" fontAlgn="auto" hangingPunct="1">
              <a:spcAft>
                <a:spcPts val="0"/>
              </a:spcAft>
              <a:buClr>
                <a:srgbClr val="C00000"/>
              </a:buCl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59</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8358246"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champs personnalisés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3500" dirty="0">
                <a:solidFill>
                  <a:schemeClr val="bg1">
                    <a:lumMod val="95000"/>
                    <a:lumOff val="5000"/>
                  </a:schemeClr>
                </a:solidFill>
                <a:latin typeface="Times New Roman" pitchFamily="18" charset="0"/>
                <a:cs typeface="Times New Roman" pitchFamily="18" charset="0"/>
              </a:rPr>
              <a:t>Séparation du contenu et du design</a:t>
            </a:r>
          </a:p>
          <a:p>
            <a:pPr eaLnBrk="1" fontAlgn="auto" hangingPunct="1">
              <a:spcAft>
                <a:spcPts val="0"/>
              </a:spcAft>
              <a:buClr>
                <a:srgbClr val="C00000"/>
              </a:buClr>
              <a:buFont typeface="Wingdings 3" charset="2"/>
              <a:buChar char=""/>
              <a:defRPr/>
            </a:pPr>
            <a:r>
              <a:rPr lang="fr-FR" sz="2500" dirty="0">
                <a:latin typeface="Times New Roman" pitchFamily="18" charset="0"/>
                <a:cs typeface="Times New Roman" pitchFamily="18" charset="0"/>
              </a:rPr>
              <a:t>Design : la présentation du contenu  est déterminée par le design d’un site </a:t>
            </a:r>
          </a:p>
          <a:p>
            <a:pPr eaLnBrk="1" fontAlgn="auto" hangingPunct="1">
              <a:spcAft>
                <a:spcPts val="0"/>
              </a:spcAft>
              <a:buClr>
                <a:srgbClr val="C00000"/>
              </a:buClr>
              <a:buFont typeface="Wingdings 3" charset="2"/>
              <a:buChar char=""/>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6</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a:solidFill>
                  <a:schemeClr val="tx2"/>
                </a:solidFill>
                <a:latin typeface="Times New Roman" pitchFamily="18" charset="0"/>
                <a:cs typeface="Times New Roman" pitchFamily="18" charset="0"/>
              </a:rPr>
              <a:t>Présentation CMS   </a:t>
            </a:r>
          </a:p>
        </p:txBody>
      </p:sp>
      <p:pic>
        <p:nvPicPr>
          <p:cNvPr id="8" name="Image 7" descr="design1.png"/>
          <p:cNvPicPr>
            <a:picLocks noChangeAspect="1"/>
          </p:cNvPicPr>
          <p:nvPr/>
        </p:nvPicPr>
        <p:blipFill>
          <a:blip r:embed="rId3" cstate="print"/>
          <a:stretch>
            <a:fillRect/>
          </a:stretch>
        </p:blipFill>
        <p:spPr>
          <a:xfrm>
            <a:off x="1357290" y="3357562"/>
            <a:ext cx="6357982" cy="257176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714348" y="1500174"/>
            <a:ext cx="7776220" cy="5072098"/>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Il n’est pas nécessaire de connaître PHP pour créer des champs personnalisés.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Coté organisation, Avant de créer des champs personnalisés, il est préférable de planifier le type de données que vous souhaitez associer à votre type de contenu.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Pour créer un champ personnalisé à l’aide de Types, allez à Types &gt; Champs personnalisés et cliquez sur « Ajouter un nouveau groupe »</a:t>
            </a:r>
          </a:p>
          <a:p>
            <a:pPr marL="514350" indent="-514350" eaLnBrk="1" fontAlgn="auto" hangingPunct="1">
              <a:spcAft>
                <a:spcPts val="0"/>
              </a:spcAft>
              <a:buClr>
                <a:srgbClr val="C00000"/>
              </a:buCl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60</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8358246"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champs personnalisés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pic>
        <p:nvPicPr>
          <p:cNvPr id="3074" name="Picture 2" descr="Cliquez sur &quot;Ajouter un groupe de champs personnalisés&quot;"/>
          <p:cNvPicPr>
            <a:picLocks noChangeAspect="1" noChangeArrowheads="1"/>
          </p:cNvPicPr>
          <p:nvPr/>
        </p:nvPicPr>
        <p:blipFill>
          <a:blip r:embed="rId3"/>
          <a:srcRect/>
          <a:stretch>
            <a:fillRect/>
          </a:stretch>
        </p:blipFill>
        <p:spPr bwMode="auto">
          <a:xfrm>
            <a:off x="2928926" y="5715016"/>
            <a:ext cx="3714776" cy="86677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714348" y="1500174"/>
            <a:ext cx="7776220" cy="5072098"/>
          </a:xfrm>
        </p:spPr>
        <p:txBody>
          <a:bodyPr rtlCol="0">
            <a:noAutofit/>
          </a:bodyPr>
          <a:lstStyle/>
          <a:p>
            <a:pPr marL="514350" indent="-514350"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61</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8358246"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champs personnalisés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pic>
        <p:nvPicPr>
          <p:cNvPr id="146434" name="Picture 2" descr="C:\Users\OH\Desktop\addavailablefield.jpg"/>
          <p:cNvPicPr>
            <a:picLocks noChangeAspect="1" noChangeArrowheads="1"/>
          </p:cNvPicPr>
          <p:nvPr/>
        </p:nvPicPr>
        <p:blipFill>
          <a:blip r:embed="rId3"/>
          <a:srcRect/>
          <a:stretch>
            <a:fillRect/>
          </a:stretch>
        </p:blipFill>
        <p:spPr bwMode="auto">
          <a:xfrm>
            <a:off x="1447800" y="1352550"/>
            <a:ext cx="6248400" cy="4152900"/>
          </a:xfrm>
          <a:prstGeom prst="rect">
            <a:avLst/>
          </a:prstGeom>
          <a:noFill/>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714348" y="1500174"/>
            <a:ext cx="7776220" cy="5072098"/>
          </a:xfrm>
        </p:spPr>
        <p:txBody>
          <a:bodyPr rtlCol="0">
            <a:noAutofit/>
          </a:bodyPr>
          <a:lstStyle/>
          <a:p>
            <a:pPr marL="514350" indent="-514350"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62</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8358246"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champs personnalisés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
        <p:nvSpPr>
          <p:cNvPr id="8" name="Rectangle 3"/>
          <p:cNvSpPr txBox="1">
            <a:spLocks noChangeArrowheads="1"/>
          </p:cNvSpPr>
          <p:nvPr/>
        </p:nvSpPr>
        <p:spPr bwMode="auto">
          <a:xfrm>
            <a:off x="857224" y="1428736"/>
            <a:ext cx="7776220" cy="50720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r>
              <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Associer un groupe de champs personnalisés </a:t>
            </a: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r>
              <a:rPr lang="fr-FR" sz="2800" b="0" dirty="0">
                <a:solidFill>
                  <a:schemeClr val="tx1"/>
                </a:solidFill>
                <a:latin typeface="Times New Roman" pitchFamily="18" charset="0"/>
                <a:ea typeface="+mj-ea"/>
                <a:cs typeface="Times New Roman" pitchFamily="18" charset="0"/>
              </a:rPr>
              <a:t>Vous pouvez associer votre groupe de champs personnalisés à n’importe quel type de publication. Cela inclut les types de publications par défaut de </a:t>
            </a:r>
            <a:r>
              <a:rPr lang="fr-FR" sz="2800" b="0" dirty="0" err="1">
                <a:solidFill>
                  <a:schemeClr val="tx1"/>
                </a:solidFill>
                <a:latin typeface="Times New Roman" pitchFamily="18" charset="0"/>
                <a:ea typeface="+mj-ea"/>
                <a:cs typeface="Times New Roman" pitchFamily="18" charset="0"/>
              </a:rPr>
              <a:t>Wordpress</a:t>
            </a:r>
            <a:r>
              <a:rPr lang="fr-FR" sz="2800" b="0" dirty="0">
                <a:solidFill>
                  <a:schemeClr val="tx1"/>
                </a:solidFill>
                <a:latin typeface="Times New Roman" pitchFamily="18" charset="0"/>
                <a:ea typeface="+mj-ea"/>
                <a:cs typeface="Times New Roman" pitchFamily="18" charset="0"/>
              </a:rPr>
              <a:t> (pages et </a:t>
            </a:r>
            <a:r>
              <a:rPr lang="fr-FR" sz="2800" b="0" dirty="0" err="1">
                <a:solidFill>
                  <a:schemeClr val="tx1"/>
                </a:solidFill>
                <a:latin typeface="Times New Roman" pitchFamily="18" charset="0"/>
                <a:ea typeface="+mj-ea"/>
                <a:cs typeface="Times New Roman" pitchFamily="18" charset="0"/>
              </a:rPr>
              <a:t>posts</a:t>
            </a:r>
            <a:r>
              <a:rPr lang="fr-FR" sz="2800" b="0" dirty="0">
                <a:solidFill>
                  <a:schemeClr val="tx1"/>
                </a:solidFill>
                <a:latin typeface="Times New Roman" pitchFamily="18" charset="0"/>
                <a:ea typeface="+mj-ea"/>
                <a:cs typeface="Times New Roman" pitchFamily="18" charset="0"/>
              </a:rPr>
              <a:t>) ou n’importe quel type de publications que vous avez créé.</a:t>
            </a: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514350" marR="0" lvl="0" indent="-514350" algn="l" defTabSz="457200" rtl="0" eaLnBrk="1" fontAlgn="auto" latinLnBrk="0" hangingPunct="1">
              <a:lnSpc>
                <a:spcPct val="100000"/>
              </a:lnSpc>
              <a:spcBef>
                <a:spcPts val="1000"/>
              </a:spcBef>
              <a:spcAft>
                <a:spcPts val="0"/>
              </a:spcAft>
              <a:buClr>
                <a:srgbClr val="C00000"/>
              </a:buClr>
              <a:buSzPct val="80000"/>
              <a:buFont typeface="Wingdings 3" pitchFamily="18" charset="2"/>
              <a:buChar char=""/>
              <a:tabLst/>
              <a:defRPr/>
            </a:pP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rgbClr val="C00000"/>
              </a:buClr>
              <a:buSzPct val="80000"/>
              <a:buFont typeface="Wingdings 3" charset="2"/>
              <a:buChar char=""/>
              <a:tabLst/>
              <a:defRPr/>
            </a:pPr>
            <a:endParaRPr kumimoji="0" lang="fr-FR"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714348" y="1500174"/>
            <a:ext cx="7776220" cy="5072098"/>
          </a:xfrm>
        </p:spPr>
        <p:txBody>
          <a:bodyPr rtlCol="0">
            <a:noAutofit/>
          </a:bodyPr>
          <a:lstStyle/>
          <a:p>
            <a:pPr marL="514350" indent="-514350"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63</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8358246"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Les champs personnalisés</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pic>
        <p:nvPicPr>
          <p:cNvPr id="148482" name="Picture 2" descr="C:\Users\OH\Desktop\displaycustomfields.jpg"/>
          <p:cNvPicPr>
            <a:picLocks noChangeAspect="1" noChangeArrowheads="1"/>
          </p:cNvPicPr>
          <p:nvPr/>
        </p:nvPicPr>
        <p:blipFill>
          <a:blip r:embed="rId3"/>
          <a:srcRect/>
          <a:stretch>
            <a:fillRect/>
          </a:stretch>
        </p:blipFill>
        <p:spPr bwMode="auto">
          <a:xfrm>
            <a:off x="862013" y="1571625"/>
            <a:ext cx="7419975" cy="3714750"/>
          </a:xfrm>
          <a:prstGeom prst="rect">
            <a:avLst/>
          </a:prstGeom>
          <a:noFill/>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357298"/>
            <a:ext cx="7776220" cy="4857784"/>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Via Le plugin Types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un nouveau type de contenu « voiture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Ajouter un groupe de champs à ce type de contenu </a:t>
            </a:r>
          </a:p>
          <a:p>
            <a:pPr marL="514350" indent="-514350" eaLnBrk="1" fontAlgn="auto" hangingPunct="1">
              <a:spcAft>
                <a:spcPts val="0"/>
              </a:spcAft>
              <a:buClr>
                <a:srgbClr val="C00000"/>
              </a:buClr>
              <a:buFont typeface="+mj-lt"/>
              <a:buAutoNum type="arabicPeriod"/>
              <a:defRPr/>
            </a:pPr>
            <a:r>
              <a:rPr lang="fr-FR" sz="2800" dirty="0">
                <a:latin typeface="Times New Roman" pitchFamily="18" charset="0"/>
                <a:cs typeface="Times New Roman" pitchFamily="18" charset="0"/>
              </a:rPr>
              <a:t>Marque : ligne de texte</a:t>
            </a:r>
          </a:p>
          <a:p>
            <a:pPr marL="514350" indent="-514350" eaLnBrk="1" fontAlgn="auto" hangingPunct="1">
              <a:spcAft>
                <a:spcPts val="0"/>
              </a:spcAft>
              <a:buClr>
                <a:srgbClr val="C00000"/>
              </a:buClr>
              <a:buFont typeface="+mj-lt"/>
              <a:buAutoNum type="arabicPeriod"/>
              <a:defRPr/>
            </a:pPr>
            <a:r>
              <a:rPr lang="fr-FR" sz="2800" dirty="0">
                <a:latin typeface="Times New Roman" pitchFamily="18" charset="0"/>
                <a:cs typeface="Times New Roman" pitchFamily="18" charset="0"/>
              </a:rPr>
              <a:t>Image : Image</a:t>
            </a:r>
          </a:p>
          <a:p>
            <a:pPr marL="514350" indent="-514350" eaLnBrk="1" fontAlgn="auto" hangingPunct="1">
              <a:spcAft>
                <a:spcPts val="0"/>
              </a:spcAft>
              <a:buClr>
                <a:srgbClr val="C00000"/>
              </a:buClr>
              <a:buFont typeface="+mj-lt"/>
              <a:buAutoNum type="arabicPeriod"/>
              <a:defRPr/>
            </a:pPr>
            <a:r>
              <a:rPr lang="fr-FR" sz="2800" dirty="0">
                <a:latin typeface="Times New Roman" pitchFamily="18" charset="0"/>
                <a:cs typeface="Times New Roman" pitchFamily="18" charset="0"/>
              </a:rPr>
              <a:t>Content : WYSIWYG</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quelques voitures depuis le BO</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Dans le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(accueil.php) créer dans le TP du </a:t>
            </a:r>
            <a:r>
              <a:rPr lang="fr-FR" sz="2800" dirty="0" err="1">
                <a:latin typeface="Times New Roman" pitchFamily="18" charset="0"/>
                <a:cs typeface="Times New Roman" pitchFamily="18" charset="0"/>
              </a:rPr>
              <a:t>slide</a:t>
            </a:r>
            <a:r>
              <a:rPr lang="fr-FR" sz="2800" dirty="0">
                <a:latin typeface="Times New Roman" pitchFamily="18" charset="0"/>
                <a:cs typeface="Times New Roman" pitchFamily="18" charset="0"/>
              </a:rPr>
              <a:t> 45, afficher aussi les voitures dans la liste</a:t>
            </a: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64</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TP</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9027">
                                            <p:txEl>
                                              <p:pRg st="7" end="7"/>
                                            </p:txEl>
                                          </p:spTgt>
                                        </p:tgtEl>
                                        <p:attrNameLst>
                                          <p:attrName>style.visibility</p:attrName>
                                        </p:attrNameLst>
                                      </p:cBhvr>
                                      <p:to>
                                        <p:strVal val="visible"/>
                                      </p:to>
                                    </p:set>
                                    <p:anim calcmode="lin" valueType="num">
                                      <p:cBhvr additive="base">
                                        <p:cTn id="49" dur="500" fill="hold"/>
                                        <p:tgtEl>
                                          <p:spTgt spid="1290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90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714348" y="1357298"/>
            <a:ext cx="7776220" cy="4857784"/>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Sur la liste afficher , ajouter des liens vers les articles et les voitures « </a:t>
            </a:r>
            <a:r>
              <a:rPr lang="fr-FR" sz="2800" dirty="0" err="1">
                <a:latin typeface="Times New Roman" pitchFamily="18" charset="0"/>
                <a:cs typeface="Times New Roman" pitchFamily="18" charset="0"/>
              </a:rPr>
              <a:t>the_pemalink</a:t>
            </a:r>
            <a:r>
              <a:rPr lang="fr-FR" sz="2800" dirty="0">
                <a:latin typeface="Times New Roman" pitchFamily="18" charset="0"/>
                <a:cs typeface="Times New Roman" pitchFamily="18" charset="0"/>
              </a:rPr>
              <a: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Dans le </a:t>
            </a:r>
            <a:r>
              <a:rPr lang="fr-FR" sz="2800" dirty="0" err="1">
                <a:latin typeface="Times New Roman" pitchFamily="18" charset="0"/>
                <a:cs typeface="Times New Roman" pitchFamily="18" charset="0"/>
              </a:rPr>
              <a:t>template</a:t>
            </a:r>
            <a:r>
              <a:rPr lang="fr-FR" sz="2800" dirty="0">
                <a:latin typeface="Times New Roman" pitchFamily="18" charset="0"/>
                <a:cs typeface="Times New Roman" pitchFamily="18" charset="0"/>
              </a:rPr>
              <a:t> dédié à une voiture , afficher les différents données  (marque</a:t>
            </a:r>
            <a:r>
              <a:rPr lang="fr-FR" sz="2800">
                <a:latin typeface="Times New Roman" pitchFamily="18" charset="0"/>
                <a:cs typeface="Times New Roman" pitchFamily="18" charset="0"/>
              </a:rPr>
              <a:t>, images, content)</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lvl="1" eaLnBrk="1" fontAlgn="auto" hangingPunct="1">
              <a:spcAft>
                <a:spcPts val="0"/>
              </a:spcAft>
              <a:buClr>
                <a:srgbClr val="C00000"/>
              </a:buClr>
              <a:buNone/>
              <a:defRPr/>
            </a:pPr>
            <a:endParaRPr lang="fr-FR" sz="20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None/>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endParaRPr lang="fr-FR" sz="28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65</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3500" b="0" dirty="0" err="1">
                <a:solidFill>
                  <a:schemeClr val="tx2"/>
                </a:solidFill>
                <a:latin typeface="Times New Roman" pitchFamily="18" charset="0"/>
                <a:cs typeface="Times New Roman" pitchFamily="18" charset="0"/>
              </a:rPr>
              <a:t>Wordpress</a:t>
            </a:r>
            <a:r>
              <a:rPr lang="fr-FR" sz="3500" b="0" dirty="0">
                <a:solidFill>
                  <a:schemeClr val="tx2"/>
                </a:solidFill>
                <a:latin typeface="Times New Roman" pitchFamily="18" charset="0"/>
                <a:cs typeface="Times New Roman" pitchFamily="18" charset="0"/>
              </a:rPr>
              <a:t> : TP (Suite)</a:t>
            </a:r>
          </a:p>
          <a:p>
            <a:pPr algn="l" defTabSz="457200" eaLnBrk="1" hangingPunct="1">
              <a:spcBef>
                <a:spcPct val="0"/>
              </a:spcBef>
              <a:buClrTx/>
            </a:pPr>
            <a:r>
              <a:rPr lang="fr-FR" sz="3500" b="0" dirty="0">
                <a:solidFill>
                  <a:schemeClr val="tx2"/>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5357826"/>
          </a:xfrm>
        </p:spPr>
        <p:txBody>
          <a:bodyPr rtlCol="0">
            <a:noAutofit/>
          </a:bodyPr>
          <a:lstStyle/>
          <a:p>
            <a:pPr eaLnBrk="1" fontAlgn="auto" hangingPunct="1">
              <a:spcAft>
                <a:spcPts val="0"/>
              </a:spcAft>
              <a:buClr>
                <a:srgbClr val="C00000"/>
              </a:buClr>
              <a:buFont typeface="Wingdings 3" charset="2"/>
              <a:buChar char=""/>
              <a:defRPr/>
            </a:pPr>
            <a:r>
              <a:rPr lang="fr-FR" sz="2800" b="1" dirty="0" err="1">
                <a:latin typeface="Times New Roman" pitchFamily="18" charset="0"/>
                <a:cs typeface="Times New Roman" pitchFamily="18" charset="0"/>
              </a:rPr>
              <a:t>Wordpress</a:t>
            </a:r>
            <a:r>
              <a:rPr lang="fr-FR" sz="2800" b="1" dirty="0">
                <a:latin typeface="Times New Roman" pitchFamily="18" charset="0"/>
                <a:cs typeface="Times New Roman" pitchFamily="18" charset="0"/>
              </a:rPr>
              <a:t> est un système de gestion de contenu qui permet de créer et gérer facilement l’ensemble d’un site web ou blog. </a:t>
            </a:r>
          </a:p>
          <a:p>
            <a:pPr eaLnBrk="1" fontAlgn="auto" hangingPunct="1">
              <a:spcAft>
                <a:spcPts val="0"/>
              </a:spcAft>
              <a:buClr>
                <a:srgbClr val="C00000"/>
              </a:buClr>
              <a:buFont typeface="Wingdings 3" charset="2"/>
              <a:buChar char=""/>
              <a:defRPr/>
            </a:pPr>
            <a:r>
              <a:rPr lang="fr-FR" sz="2800" b="1" dirty="0">
                <a:latin typeface="Times New Roman" pitchFamily="18" charset="0"/>
                <a:cs typeface="Times New Roman" pitchFamily="18" charset="0"/>
              </a:rPr>
              <a:t>C’est quoi exactement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Gratuit et open source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Respectueux des standards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Ergonomique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Rapide à installer</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Personnalisable grâce à de nombreux thèmes et extensions </a:t>
            </a:r>
          </a:p>
          <a:p>
            <a:pPr eaLnBrk="1" fontAlgn="auto" hangingPunct="1">
              <a:spcAft>
                <a:spcPts val="0"/>
              </a:spcAft>
              <a:buClr>
                <a:srgbClr val="C00000"/>
              </a:buClr>
              <a:buFont typeface="Wingdings 3" charset="2"/>
              <a:buChar char=""/>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7</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Présentation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Gestion des pages</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Les commentaires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Gestion d’utilisateurs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Protection d’article par mot de passe</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Importer du contenu depuis divers </a:t>
            </a:r>
            <a:r>
              <a:rPr lang="fr-FR" sz="2800">
                <a:latin typeface="Times New Roman" pitchFamily="18" charset="0"/>
                <a:cs typeface="Times New Roman" pitchFamily="18" charset="0"/>
              </a:rPr>
              <a:t>plateformes </a:t>
            </a:r>
            <a:endParaRPr lang="fr-FR" sz="2800" dirty="0">
              <a:latin typeface="Times New Roman" pitchFamily="18" charset="0"/>
              <a:cs typeface="Times New Roman" pitchFamily="18" charset="0"/>
            </a:endParaRP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Bibliothèque de média (images, fichier vidéo…)</a:t>
            </a:r>
          </a:p>
          <a:p>
            <a:pPr eaLnBrk="1" fontAlgn="auto" hangingPunct="1">
              <a:spcAft>
                <a:spcPts val="0"/>
              </a:spcAft>
              <a:buClr>
                <a:srgbClr val="C00000"/>
              </a:buClr>
              <a:buFont typeface="Wingdings 3" charset="2"/>
              <a:buChar char=""/>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8</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Présentation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857224" y="1500174"/>
            <a:ext cx="7633344" cy="4411786"/>
          </a:xfrm>
        </p:spPr>
        <p:txBody>
          <a:bodyPr rtlCol="0">
            <a:noAutofit/>
          </a:bodyPr>
          <a:lstStyle/>
          <a:p>
            <a:pPr eaLnBrk="1" fontAlgn="auto" hangingPunct="1">
              <a:spcAft>
                <a:spcPts val="0"/>
              </a:spcAft>
              <a:buClr>
                <a:srgbClr val="C00000"/>
              </a:buClr>
              <a:buFont typeface="Wingdings 3" charset="2"/>
              <a:buChar char=""/>
              <a:defRPr/>
            </a:pP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est célèbre pour être installé et prêt à publier en 5 minutes, voici comment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Télécharger et décompressez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Créer une base de données  pour </a:t>
            </a:r>
            <a:r>
              <a:rPr lang="fr-FR" sz="2800" dirty="0" err="1">
                <a:latin typeface="Times New Roman" pitchFamily="18" charset="0"/>
                <a:cs typeface="Times New Roman" pitchFamily="18" charset="0"/>
              </a:rPr>
              <a:t>Wordpress</a:t>
            </a:r>
            <a:r>
              <a:rPr lang="fr-FR" sz="2800" dirty="0">
                <a:latin typeface="Times New Roman" pitchFamily="18" charset="0"/>
                <a:cs typeface="Times New Roman" pitchFamily="18" charset="0"/>
              </a:rPr>
              <a:t> sur votre serveur web</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Renommez le fichier wp-config-sample.php en wp-config.php </a:t>
            </a:r>
          </a:p>
          <a:p>
            <a:pPr eaLnBrk="1" fontAlgn="auto" hangingPunct="1">
              <a:spcAft>
                <a:spcPts val="0"/>
              </a:spcAft>
              <a:buClr>
                <a:srgbClr val="C00000"/>
              </a:buClr>
              <a:buFont typeface="Wingdings 3" charset="2"/>
              <a:buChar char=""/>
              <a:defRPr/>
            </a:pPr>
            <a:r>
              <a:rPr lang="fr-FR" sz="2800" dirty="0">
                <a:latin typeface="Times New Roman" pitchFamily="18" charset="0"/>
                <a:cs typeface="Times New Roman" pitchFamily="18" charset="0"/>
              </a:rPr>
              <a:t>Ouvrez  le fichier wp-config.php et complétez les informations de la base de données </a:t>
            </a:r>
          </a:p>
          <a:p>
            <a:pPr eaLnBrk="1" fontAlgn="auto" hangingPunct="1">
              <a:spcAft>
                <a:spcPts val="0"/>
              </a:spcAft>
              <a:buClr>
                <a:srgbClr val="C00000"/>
              </a:buClr>
              <a:buNone/>
              <a:defRPr/>
            </a:pPr>
            <a:endParaRPr lang="fr-FR"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pPr>
              <a:defRPr/>
            </a:pPr>
            <a:fld id="{82849743-0A75-4886-9405-BEE827D08F67}" type="slidenum">
              <a:rPr lang="fr-FR"/>
              <a:pPr>
                <a:defRPr/>
              </a:pPr>
              <a:t>9</a:t>
            </a:fld>
            <a:endParaRPr lang="fr-FR"/>
          </a:p>
        </p:txBody>
      </p:sp>
      <p:sp>
        <p:nvSpPr>
          <p:cNvPr id="5" name="Rectangle 4"/>
          <p:cNvSpPr/>
          <p:nvPr/>
        </p:nvSpPr>
        <p:spPr>
          <a:xfrm>
            <a:off x="0" y="1142984"/>
            <a:ext cx="91440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txBox="1">
            <a:spLocks noChangeArrowheads="1"/>
          </p:cNvSpPr>
          <p:nvPr/>
        </p:nvSpPr>
        <p:spPr bwMode="auto">
          <a:xfrm>
            <a:off x="285720" y="214290"/>
            <a:ext cx="7053262" cy="833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457200" eaLnBrk="1" hangingPunct="1">
              <a:spcBef>
                <a:spcPct val="0"/>
              </a:spcBef>
              <a:buClrTx/>
            </a:pPr>
            <a:r>
              <a:rPr lang="fr-FR" sz="4200" b="0" dirty="0" err="1">
                <a:solidFill>
                  <a:schemeClr val="tx2"/>
                </a:solidFill>
                <a:latin typeface="Times New Roman" pitchFamily="18" charset="0"/>
                <a:cs typeface="Times New Roman" pitchFamily="18" charset="0"/>
              </a:rPr>
              <a:t>Wordpress</a:t>
            </a:r>
            <a:r>
              <a:rPr lang="fr-FR" sz="4200" b="0" dirty="0">
                <a:solidFill>
                  <a:schemeClr val="tx2"/>
                </a:solidFill>
                <a:latin typeface="Times New Roman" pitchFamily="18" charset="0"/>
                <a:cs typeface="Times New Roman" pitchFamily="18" charset="0"/>
              </a:rPr>
              <a:t> : Installation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21313</TotalTime>
  <Words>5000</Words>
  <Application>Microsoft Office PowerPoint</Application>
  <PresentationFormat>Affichage à l'écran (4:3)</PresentationFormat>
  <Paragraphs>804</Paragraphs>
  <Slides>65</Slides>
  <Notes>64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65</vt:i4>
      </vt:variant>
    </vt:vector>
  </HeadingPairs>
  <TitlesOfParts>
    <vt:vector size="71" baseType="lpstr">
      <vt:lpstr>Arial</vt:lpstr>
      <vt:lpstr>Arial Unicode MS</vt:lpstr>
      <vt:lpstr>Times New Roman</vt:lpstr>
      <vt:lpstr>Trebuchet MS</vt:lpstr>
      <vt:lpstr>Wingdings 3</vt:lpstr>
      <vt:lpstr>Facette</vt:lpstr>
      <vt:lpstr>Introduction au CMS Wordpress</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SQLI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Eric Daspet</dc:creator>
  <cp:lastModifiedBy>Delacroix Guillaume</cp:lastModifiedBy>
  <cp:revision>1107</cp:revision>
  <dcterms:created xsi:type="dcterms:W3CDTF">2002-04-10T14:17:30Z</dcterms:created>
  <dcterms:modified xsi:type="dcterms:W3CDTF">2022-09-19T06:49:13Z</dcterms:modified>
</cp:coreProperties>
</file>