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18" r:id="rId2"/>
    <p:sldId id="504" r:id="rId3"/>
    <p:sldId id="543" r:id="rId4"/>
    <p:sldId id="535" r:id="rId5"/>
    <p:sldId id="538" r:id="rId6"/>
    <p:sldId id="539" r:id="rId7"/>
    <p:sldId id="540" r:id="rId8"/>
    <p:sldId id="541" r:id="rId9"/>
    <p:sldId id="542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77529" autoAdjust="0"/>
  </p:normalViewPr>
  <p:slideViewPr>
    <p:cSldViewPr>
      <p:cViewPr varScale="1">
        <p:scale>
          <a:sx n="60" d="100"/>
          <a:sy n="60" d="100"/>
        </p:scale>
        <p:origin x="1518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9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这就是所谓的动态分派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看下实现代码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62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重载（</a:t>
            </a:r>
            <a:r>
              <a:rPr lang="en-US" altLang="zh-CN" dirty="0"/>
              <a:t>overload</a:t>
            </a:r>
            <a:r>
              <a:rPr lang="zh-CN" altLang="en-US" dirty="0"/>
              <a:t>）其实是一个编译期的概念， 对</a:t>
            </a:r>
            <a:r>
              <a:rPr lang="en-US" altLang="zh-CN" dirty="0"/>
              <a:t>Java</a:t>
            </a:r>
            <a:r>
              <a:rPr lang="zh-CN" altLang="en-US" dirty="0"/>
              <a:t>来讲， 在编译期间就能确定程序到底调用那一个函数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1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dog </a:t>
            </a:r>
            <a:r>
              <a:rPr lang="zh-CN" altLang="en-US" dirty="0"/>
              <a:t>这个变量来讲， </a:t>
            </a:r>
            <a:r>
              <a:rPr lang="en-US" altLang="zh-CN" dirty="0"/>
              <a:t>Animal </a:t>
            </a:r>
            <a:r>
              <a:rPr lang="zh-CN" altLang="en-US" dirty="0"/>
              <a:t>是静态类型，或者叫外观类型， </a:t>
            </a:r>
            <a:r>
              <a:rPr lang="en-US" altLang="zh-CN" dirty="0"/>
              <a:t>Dog </a:t>
            </a:r>
            <a:r>
              <a:rPr lang="zh-CN" altLang="en-US" dirty="0"/>
              <a:t>是实际类型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在编译期间， 编译器会用外观类型去找对应的方法， 而不是实际类型，  这就是所谓的静态分派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8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7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91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71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68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7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5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00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9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4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7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2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5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4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分支、循环、多态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93204"/>
            <a:ext cx="8229600" cy="952500"/>
          </a:xfrm>
        </p:spPr>
        <p:txBody>
          <a:bodyPr/>
          <a:lstStyle/>
          <a:p>
            <a:pPr algn="l"/>
            <a:r>
              <a:rPr lang="zh-CN" altLang="en-US" dirty="0"/>
              <a:t>多态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5332"/>
            <a:ext cx="7315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93204"/>
            <a:ext cx="8229600" cy="952500"/>
          </a:xfrm>
        </p:spPr>
        <p:txBody>
          <a:bodyPr/>
          <a:lstStyle/>
          <a:p>
            <a:pPr algn="l"/>
            <a:r>
              <a:rPr lang="zh-CN" altLang="en-US" dirty="0"/>
              <a:t>多态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73324"/>
            <a:ext cx="7153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0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57" y="105730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0: new             #1     // class com/</a:t>
            </a:r>
            <a:r>
              <a:rPr lang="en-US" altLang="zh-CN" dirty="0" err="1"/>
              <a:t>coderising</a:t>
            </a:r>
            <a:r>
              <a:rPr lang="en-US" altLang="zh-CN" dirty="0"/>
              <a:t>/</a:t>
            </a:r>
            <a:r>
              <a:rPr lang="en-US" altLang="zh-CN" dirty="0" err="1"/>
              <a:t>jvm</a:t>
            </a:r>
            <a:r>
              <a:rPr lang="en-US" altLang="zh-CN" dirty="0"/>
              <a:t>/test/</a:t>
            </a:r>
            <a:r>
              <a:rPr lang="en-US" altLang="zh-CN" dirty="0" err="1"/>
              <a:t>HourlyEmployee</a:t>
            </a:r>
            <a:endParaRPr lang="en-US" altLang="zh-CN" dirty="0"/>
          </a:p>
          <a:p>
            <a:r>
              <a:rPr lang="en-US" altLang="zh-CN" dirty="0"/>
              <a:t> 3: dup</a:t>
            </a:r>
          </a:p>
          <a:p>
            <a:r>
              <a:rPr lang="en-US" altLang="zh-CN" dirty="0"/>
              <a:t> 4: </a:t>
            </a:r>
            <a:r>
              <a:rPr lang="en-US" altLang="zh-CN" dirty="0" err="1"/>
              <a:t>ldc</a:t>
            </a:r>
            <a:r>
              <a:rPr lang="en-US" altLang="zh-CN" dirty="0"/>
              <a:t>               #40    // String Lisa</a:t>
            </a:r>
          </a:p>
          <a:p>
            <a:r>
              <a:rPr lang="en-US" altLang="zh-CN" dirty="0"/>
              <a:t> 6: </a:t>
            </a:r>
            <a:r>
              <a:rPr lang="en-US" altLang="zh-CN" dirty="0" err="1"/>
              <a:t>bipush</a:t>
            </a:r>
            <a:r>
              <a:rPr lang="en-US" altLang="zh-CN" dirty="0"/>
              <a:t>        20</a:t>
            </a:r>
          </a:p>
          <a:p>
            <a:r>
              <a:rPr lang="en-US" altLang="zh-CN" dirty="0"/>
              <a:t> 8: </a:t>
            </a:r>
            <a:r>
              <a:rPr lang="en-US" altLang="zh-CN" dirty="0" err="1"/>
              <a:t>bipush</a:t>
            </a:r>
            <a:r>
              <a:rPr lang="en-US" altLang="zh-CN" dirty="0"/>
              <a:t>        40</a:t>
            </a:r>
          </a:p>
          <a:p>
            <a:r>
              <a:rPr lang="en-US" altLang="zh-CN" dirty="0"/>
              <a:t>10: </a:t>
            </a:r>
            <a:r>
              <a:rPr lang="en-US" altLang="zh-CN" dirty="0" err="1"/>
              <a:t>invokespecial</a:t>
            </a:r>
            <a:r>
              <a:rPr lang="en-US" altLang="zh-CN" dirty="0"/>
              <a:t> #42    // Method "&lt;</a:t>
            </a:r>
            <a:r>
              <a:rPr lang="en-US" altLang="zh-CN" dirty="0" err="1"/>
              <a:t>init</a:t>
            </a:r>
            <a:r>
              <a:rPr lang="en-US" altLang="zh-CN" dirty="0"/>
              <a:t>&gt;":(</a:t>
            </a:r>
            <a:r>
              <a:rPr lang="en-US" altLang="zh-CN" dirty="0" err="1"/>
              <a:t>Ljava</a:t>
            </a:r>
            <a:r>
              <a:rPr lang="en-US" altLang="zh-CN" dirty="0"/>
              <a:t>/</a:t>
            </a:r>
            <a:r>
              <a:rPr lang="en-US" altLang="zh-CN" dirty="0" err="1"/>
              <a:t>lang</a:t>
            </a:r>
            <a:r>
              <a:rPr lang="en-US" altLang="zh-CN" dirty="0"/>
              <a:t>/</a:t>
            </a:r>
            <a:r>
              <a:rPr lang="en-US" altLang="zh-CN" dirty="0" err="1"/>
              <a:t>String;II</a:t>
            </a:r>
            <a:r>
              <a:rPr lang="en-US" altLang="zh-CN" dirty="0"/>
              <a:t>)V</a:t>
            </a:r>
          </a:p>
          <a:p>
            <a:r>
              <a:rPr lang="en-US" altLang="zh-CN" dirty="0"/>
              <a:t>13: astore_1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14: aload_1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15: </a:t>
            </a:r>
            <a:r>
              <a:rPr lang="en-US" altLang="zh-CN" dirty="0" err="1">
                <a:solidFill>
                  <a:srgbClr val="00B0F0"/>
                </a:solidFill>
              </a:rPr>
              <a:t>invokevirtual</a:t>
            </a:r>
            <a:r>
              <a:rPr lang="en-US" altLang="zh-CN" dirty="0">
                <a:solidFill>
                  <a:srgbClr val="00B0F0"/>
                </a:solidFill>
              </a:rPr>
              <a:t> #44    // Method com/</a:t>
            </a:r>
            <a:r>
              <a:rPr lang="en-US" altLang="zh-CN" dirty="0" err="1">
                <a:solidFill>
                  <a:srgbClr val="00B0F0"/>
                </a:solidFill>
              </a:rPr>
              <a:t>coderising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jvm</a:t>
            </a:r>
            <a:r>
              <a:rPr lang="en-US" altLang="zh-CN" dirty="0">
                <a:solidFill>
                  <a:srgbClr val="00B0F0"/>
                </a:solidFill>
              </a:rPr>
              <a:t>/test/EmployeeV2.sayHello:()V</a:t>
            </a:r>
          </a:p>
          <a:p>
            <a:r>
              <a:rPr lang="en-US" altLang="zh-CN" dirty="0"/>
              <a:t>18: return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030" y="193204"/>
            <a:ext cx="524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EmployeeV2 e = new </a:t>
            </a:r>
            <a:r>
              <a:rPr lang="en-US" altLang="zh-CN" b="1" dirty="0" err="1"/>
              <a:t>HourlyEmployee</a:t>
            </a:r>
            <a:r>
              <a:rPr lang="en-US" altLang="zh-CN" b="1" dirty="0"/>
              <a:t>("Lisa", 20, 40);</a:t>
            </a:r>
          </a:p>
          <a:p>
            <a:r>
              <a:rPr lang="en-US" altLang="zh-CN" b="1" dirty="0" err="1"/>
              <a:t>e.sayHello</a:t>
            </a:r>
            <a:r>
              <a:rPr lang="en-US" altLang="zh-CN" b="1" dirty="0"/>
              <a:t>();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28184" y="413738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调用的是父类的方法吗？</a:t>
            </a: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H="1" flipV="1">
            <a:off x="7236296" y="3705339"/>
            <a:ext cx="3538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0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3204"/>
            <a:ext cx="5256584" cy="22062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5556" y="2785492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Invokevirtual</a:t>
            </a:r>
            <a:r>
              <a:rPr lang="en-US" altLang="zh-CN" dirty="0"/>
              <a:t> </a:t>
            </a:r>
            <a:r>
              <a:rPr lang="zh-CN" altLang="en-US" dirty="0"/>
              <a:t>执行的步骤：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找到</a:t>
            </a:r>
            <a:r>
              <a:rPr lang="en-US" altLang="zh-CN" dirty="0" err="1"/>
              <a:t>objref</a:t>
            </a:r>
            <a:r>
              <a:rPr lang="zh-CN" altLang="en-US" dirty="0"/>
              <a:t>的实际类型 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B0F0"/>
                </a:solidFill>
              </a:rPr>
              <a:t>HourlyEmployee</a:t>
            </a:r>
            <a:r>
              <a:rPr lang="en-US" altLang="zh-CN" dirty="0"/>
              <a:t> , </a:t>
            </a:r>
            <a:r>
              <a:rPr lang="zh-CN" altLang="en-US" dirty="0"/>
              <a:t>不是</a:t>
            </a:r>
            <a:r>
              <a:rPr lang="en-US" altLang="zh-CN" dirty="0">
                <a:solidFill>
                  <a:srgbClr val="00B0F0"/>
                </a:solidFill>
              </a:rPr>
              <a:t>EmployeeV2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HourlyEmployee</a:t>
            </a:r>
            <a:r>
              <a:rPr lang="zh-CN" altLang="en-US" dirty="0"/>
              <a:t>中查找与常量中描述符和名称都相符的方法， 如果能找到，并且权限没有问题，则执行该方法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B0F0"/>
                </a:solidFill>
              </a:rPr>
              <a:t>sayHello</a:t>
            </a:r>
            <a:r>
              <a:rPr lang="en-US" altLang="zh-CN" dirty="0">
                <a:solidFill>
                  <a:srgbClr val="00B0F0"/>
                </a:solidFill>
              </a:rPr>
              <a:t>:()V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否则，按照继承关系从下往上依次寻找（与第二步类似）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如果最终没有找到，抛出异常</a:t>
            </a:r>
          </a:p>
        </p:txBody>
      </p:sp>
    </p:spTree>
    <p:extLst>
      <p:ext uri="{BB962C8B-B14F-4D97-AF65-F5344CB8AC3E}">
        <p14:creationId xmlns:p14="http://schemas.microsoft.com/office/powerpoint/2010/main" val="399616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1600" y="0"/>
            <a:ext cx="8229600" cy="952500"/>
          </a:xfrm>
        </p:spPr>
        <p:txBody>
          <a:bodyPr/>
          <a:lstStyle/>
          <a:p>
            <a:pPr algn="l"/>
            <a:r>
              <a:rPr lang="zh-CN" altLang="en-US" dirty="0"/>
              <a:t>再来看看重载</a:t>
            </a:r>
            <a:r>
              <a:rPr lang="en-US" altLang="zh-CN" dirty="0"/>
              <a:t>(Overload)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40" y="841276"/>
            <a:ext cx="4680520" cy="26224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63757"/>
            <a:ext cx="7745238" cy="20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7220"/>
            <a:ext cx="5660086" cy="4147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" y="4657700"/>
            <a:ext cx="9144000" cy="6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9" y="913284"/>
            <a:ext cx="8073751" cy="1296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929508"/>
            <a:ext cx="767600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33" y="625252"/>
            <a:ext cx="8424936" cy="158067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45740"/>
              </p:ext>
            </p:extLst>
          </p:nvPr>
        </p:nvGraphicFramePr>
        <p:xfrm>
          <a:off x="0" y="2929508"/>
          <a:ext cx="9324528" cy="98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5" imgW="8354085" imgH="881687" progId="Visio.Drawing.11">
                  <p:embed/>
                </p:oleObj>
              </mc:Choice>
              <mc:Fallback>
                <p:oleObj name="Visio" r:id="rId5" imgW="8354085" imgH="881687" progId="Visio.Drawing.11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929508"/>
                        <a:ext cx="9324528" cy="98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14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53244"/>
            <a:ext cx="2883173" cy="18450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063" y="193204"/>
            <a:ext cx="5827543" cy="2520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292" y="2857500"/>
            <a:ext cx="59940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1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0"/>
            <a:ext cx="6408712" cy="2842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98" y="3097163"/>
            <a:ext cx="620629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59632" y="12119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/>
              <a:t>条件语句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7380"/>
            <a:ext cx="7916860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4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625252"/>
            <a:ext cx="61891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7300"/>
            <a:ext cx="9106473" cy="3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3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21396"/>
            <a:ext cx="8439894" cy="24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7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1520" y="23971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/>
              <a:t>条件语句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520" y="1273324"/>
            <a:ext cx="82361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0: aload_0</a:t>
            </a:r>
          </a:p>
          <a:p>
            <a:r>
              <a:rPr lang="en-US" altLang="zh-CN" dirty="0"/>
              <a:t> 1: </a:t>
            </a:r>
            <a:r>
              <a:rPr lang="en-US" altLang="zh-CN" dirty="0" err="1"/>
              <a:t>getfield</a:t>
            </a:r>
            <a:r>
              <a:rPr lang="en-US" altLang="zh-CN" dirty="0"/>
              <a:t>      #21                 // Field </a:t>
            </a:r>
            <a:r>
              <a:rPr lang="en-US" altLang="zh-CN" dirty="0" err="1"/>
              <a:t>age:I</a:t>
            </a:r>
            <a:endParaRPr lang="en-US" altLang="zh-CN" dirty="0"/>
          </a:p>
          <a:p>
            <a:r>
              <a:rPr lang="en-US" altLang="zh-CN" dirty="0"/>
              <a:t> 4: </a:t>
            </a:r>
            <a:r>
              <a:rPr lang="en-US" altLang="zh-CN" dirty="0" err="1"/>
              <a:t>bipush</a:t>
            </a:r>
            <a:r>
              <a:rPr lang="en-US" altLang="zh-CN" dirty="0"/>
              <a:t>        40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6: </a:t>
            </a:r>
            <a:r>
              <a:rPr lang="en-US" altLang="zh-CN" dirty="0" err="1">
                <a:solidFill>
                  <a:srgbClr val="00B050"/>
                </a:solidFill>
              </a:rPr>
              <a:t>if_icmpge</a:t>
            </a:r>
            <a:r>
              <a:rPr lang="en-US" altLang="zh-CN" dirty="0">
                <a:solidFill>
                  <a:srgbClr val="00B050"/>
                </a:solidFill>
              </a:rPr>
              <a:t>     20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 9: </a:t>
            </a:r>
            <a:r>
              <a:rPr lang="en-US" altLang="zh-CN" dirty="0" err="1">
                <a:solidFill>
                  <a:schemeClr val="accent4"/>
                </a:solidFill>
              </a:rPr>
              <a:t>getstatic</a:t>
            </a:r>
            <a:r>
              <a:rPr lang="en-US" altLang="zh-CN" dirty="0">
                <a:solidFill>
                  <a:schemeClr val="accent4"/>
                </a:solidFill>
              </a:rPr>
              <a:t>     #32                // Field java/</a:t>
            </a:r>
            <a:r>
              <a:rPr lang="en-US" altLang="zh-CN" dirty="0" err="1">
                <a:solidFill>
                  <a:schemeClr val="accent4"/>
                </a:solidFill>
              </a:rPr>
              <a:t>lang</a:t>
            </a:r>
            <a:r>
              <a:rPr lang="en-US" altLang="zh-CN" dirty="0">
                <a:solidFill>
                  <a:schemeClr val="accent4"/>
                </a:solidFill>
              </a:rPr>
              <a:t>/</a:t>
            </a:r>
            <a:r>
              <a:rPr lang="en-US" altLang="zh-CN" dirty="0" err="1">
                <a:solidFill>
                  <a:schemeClr val="accent4"/>
                </a:solidFill>
              </a:rPr>
              <a:t>System.out:Ljava</a:t>
            </a:r>
            <a:r>
              <a:rPr lang="en-US" altLang="zh-CN" dirty="0">
                <a:solidFill>
                  <a:schemeClr val="accent4"/>
                </a:solidFill>
              </a:rPr>
              <a:t>/</a:t>
            </a:r>
            <a:r>
              <a:rPr lang="en-US" altLang="zh-CN" dirty="0" err="1">
                <a:solidFill>
                  <a:schemeClr val="accent4"/>
                </a:solidFill>
              </a:rPr>
              <a:t>io</a:t>
            </a:r>
            <a:r>
              <a:rPr lang="en-US" altLang="zh-CN" dirty="0">
                <a:solidFill>
                  <a:schemeClr val="accent4"/>
                </a:solidFill>
              </a:rPr>
              <a:t>/</a:t>
            </a:r>
            <a:r>
              <a:rPr lang="en-US" altLang="zh-CN" dirty="0" err="1">
                <a:solidFill>
                  <a:schemeClr val="accent4"/>
                </a:solidFill>
              </a:rPr>
              <a:t>PrintStream</a:t>
            </a:r>
            <a:r>
              <a:rPr lang="en-US" altLang="zh-CN" dirty="0">
                <a:solidFill>
                  <a:schemeClr val="accent4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12: </a:t>
            </a:r>
            <a:r>
              <a:rPr lang="en-US" altLang="zh-CN" dirty="0" err="1">
                <a:solidFill>
                  <a:schemeClr val="accent4"/>
                </a:solidFill>
              </a:rPr>
              <a:t>ldc</a:t>
            </a:r>
            <a:r>
              <a:rPr lang="en-US" altLang="zh-CN" dirty="0">
                <a:solidFill>
                  <a:schemeClr val="accent4"/>
                </a:solidFill>
              </a:rPr>
              <a:t>           #46                  // String You're still young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14: </a:t>
            </a:r>
            <a:r>
              <a:rPr lang="en-US" altLang="zh-CN" dirty="0" err="1">
                <a:solidFill>
                  <a:schemeClr val="accent4"/>
                </a:solidFill>
              </a:rPr>
              <a:t>invokevirtual</a:t>
            </a:r>
            <a:r>
              <a:rPr lang="en-US" altLang="zh-CN" dirty="0">
                <a:solidFill>
                  <a:schemeClr val="accent4"/>
                </a:solidFill>
              </a:rPr>
              <a:t> #40          // Method java/</a:t>
            </a:r>
            <a:r>
              <a:rPr lang="en-US" altLang="zh-CN" dirty="0" err="1">
                <a:solidFill>
                  <a:schemeClr val="accent4"/>
                </a:solidFill>
              </a:rPr>
              <a:t>io</a:t>
            </a:r>
            <a:r>
              <a:rPr lang="en-US" altLang="zh-CN" dirty="0">
                <a:solidFill>
                  <a:schemeClr val="accent4"/>
                </a:solidFill>
              </a:rPr>
              <a:t>/</a:t>
            </a:r>
            <a:r>
              <a:rPr lang="en-US" altLang="zh-CN" dirty="0" err="1">
                <a:solidFill>
                  <a:schemeClr val="accent4"/>
                </a:solidFill>
              </a:rPr>
              <a:t>PrintStream.println</a:t>
            </a:r>
            <a:r>
              <a:rPr lang="en-US" altLang="zh-CN" dirty="0">
                <a:solidFill>
                  <a:schemeClr val="accent4"/>
                </a:solidFill>
              </a:rPr>
              <a:t>:(</a:t>
            </a:r>
            <a:r>
              <a:rPr lang="en-US" altLang="zh-CN" dirty="0" err="1">
                <a:solidFill>
                  <a:schemeClr val="accent4"/>
                </a:solidFill>
              </a:rPr>
              <a:t>Ljava</a:t>
            </a:r>
            <a:r>
              <a:rPr lang="en-US" altLang="zh-CN" dirty="0">
                <a:solidFill>
                  <a:schemeClr val="accent4"/>
                </a:solidFill>
              </a:rPr>
              <a:t>/</a:t>
            </a:r>
            <a:r>
              <a:rPr lang="en-US" altLang="zh-CN" dirty="0" err="1">
                <a:solidFill>
                  <a:schemeClr val="accent4"/>
                </a:solidFill>
              </a:rPr>
              <a:t>lang</a:t>
            </a:r>
            <a:r>
              <a:rPr lang="en-US" altLang="zh-CN" dirty="0">
                <a:solidFill>
                  <a:schemeClr val="accent4"/>
                </a:solidFill>
              </a:rPr>
              <a:t>/String;)V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17: </a:t>
            </a:r>
            <a:r>
              <a:rPr lang="en-US" altLang="zh-CN" dirty="0" err="1">
                <a:solidFill>
                  <a:schemeClr val="accent4"/>
                </a:solidFill>
              </a:rPr>
              <a:t>goto</a:t>
            </a:r>
            <a:r>
              <a:rPr lang="en-US" altLang="zh-CN" dirty="0">
                <a:solidFill>
                  <a:schemeClr val="accent4"/>
                </a:solidFill>
              </a:rPr>
              <a:t>          28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20: </a:t>
            </a:r>
            <a:r>
              <a:rPr lang="en-US" altLang="zh-CN" dirty="0" err="1">
                <a:solidFill>
                  <a:srgbClr val="00B0F0"/>
                </a:solidFill>
              </a:rPr>
              <a:t>getstatic</a:t>
            </a:r>
            <a:r>
              <a:rPr lang="en-US" altLang="zh-CN" dirty="0">
                <a:solidFill>
                  <a:srgbClr val="00B0F0"/>
                </a:solidFill>
              </a:rPr>
              <a:t>     #32             // Field java/</a:t>
            </a:r>
            <a:r>
              <a:rPr lang="en-US" altLang="zh-CN" dirty="0" err="1">
                <a:solidFill>
                  <a:srgbClr val="00B0F0"/>
                </a:solidFill>
              </a:rPr>
              <a:t>lang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System.out:Ljava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io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PrintStream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23: </a:t>
            </a:r>
            <a:r>
              <a:rPr lang="en-US" altLang="zh-CN" dirty="0" err="1">
                <a:solidFill>
                  <a:srgbClr val="00B0F0"/>
                </a:solidFill>
              </a:rPr>
              <a:t>ldc</a:t>
            </a:r>
            <a:r>
              <a:rPr lang="en-US" altLang="zh-CN" dirty="0">
                <a:solidFill>
                  <a:srgbClr val="00B0F0"/>
                </a:solidFill>
              </a:rPr>
              <a:t>           #48                 // String You're old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25: </a:t>
            </a:r>
            <a:r>
              <a:rPr lang="en-US" altLang="zh-CN" dirty="0" err="1">
                <a:solidFill>
                  <a:srgbClr val="00B0F0"/>
                </a:solidFill>
              </a:rPr>
              <a:t>invokevirtual</a:t>
            </a:r>
            <a:r>
              <a:rPr lang="en-US" altLang="zh-CN" dirty="0">
                <a:solidFill>
                  <a:srgbClr val="00B0F0"/>
                </a:solidFill>
              </a:rPr>
              <a:t> #40         // Method java/</a:t>
            </a:r>
            <a:r>
              <a:rPr lang="en-US" altLang="zh-CN" dirty="0" err="1">
                <a:solidFill>
                  <a:srgbClr val="00B0F0"/>
                </a:solidFill>
              </a:rPr>
              <a:t>io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PrintStream.println</a:t>
            </a:r>
            <a:r>
              <a:rPr lang="en-US" altLang="zh-CN" dirty="0">
                <a:solidFill>
                  <a:srgbClr val="00B0F0"/>
                </a:solidFill>
              </a:rPr>
              <a:t>:(</a:t>
            </a:r>
            <a:r>
              <a:rPr lang="en-US" altLang="zh-CN" dirty="0" err="1">
                <a:solidFill>
                  <a:srgbClr val="00B0F0"/>
                </a:solidFill>
              </a:rPr>
              <a:t>Ljava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lang</a:t>
            </a:r>
            <a:r>
              <a:rPr lang="en-US" altLang="zh-CN" dirty="0">
                <a:solidFill>
                  <a:srgbClr val="00B0F0"/>
                </a:solidFill>
              </a:rPr>
              <a:t>/String;)V</a:t>
            </a:r>
          </a:p>
          <a:p>
            <a:r>
              <a:rPr lang="en-US" altLang="zh-CN" dirty="0"/>
              <a:t>28: 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1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/>
              <a:t>循环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76" y="1141463"/>
            <a:ext cx="6697059" cy="30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23528" y="1395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/>
              <a:t>循环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2" y="1567852"/>
            <a:ext cx="4419402" cy="20097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42" y="193204"/>
            <a:ext cx="3493216" cy="53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37220"/>
            <a:ext cx="5088285" cy="2465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28" y="3001516"/>
            <a:ext cx="3395400" cy="2520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26" y="337220"/>
            <a:ext cx="2520280" cy="38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1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6" y="337220"/>
            <a:ext cx="2520280" cy="3877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859" y="1371305"/>
            <a:ext cx="5638890" cy="28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6" y="337220"/>
            <a:ext cx="2520280" cy="38777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375" y="27062"/>
            <a:ext cx="5581706" cy="2520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707" y="2579315"/>
            <a:ext cx="3250459" cy="30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6" y="337220"/>
            <a:ext cx="2520280" cy="38777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85" y="841276"/>
            <a:ext cx="571148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15423</TotalTime>
  <Words>484</Words>
  <Application>Microsoft Office PowerPoint</Application>
  <PresentationFormat>全屏显示(16:10)</PresentationFormat>
  <Paragraphs>79</Paragraphs>
  <Slides>22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Office 主题​​</vt:lpstr>
      <vt:lpstr>Visio</vt:lpstr>
      <vt:lpstr>Java 虚拟机-分支、循环、多态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多态</vt:lpstr>
      <vt:lpstr>多态</vt:lpstr>
      <vt:lpstr>PowerPoint 演示文稿</vt:lpstr>
      <vt:lpstr>PowerPoint 演示文稿</vt:lpstr>
      <vt:lpstr>再来看看重载(Overload)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liuxin</cp:lastModifiedBy>
  <cp:revision>1600</cp:revision>
  <dcterms:created xsi:type="dcterms:W3CDTF">2012-07-25T13:29:00Z</dcterms:created>
  <dcterms:modified xsi:type="dcterms:W3CDTF">2017-05-10T14:22:04Z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