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8" r:id="rId2"/>
    <p:sldId id="498" r:id="rId3"/>
    <p:sldId id="504" r:id="rId4"/>
    <p:sldId id="482" r:id="rId5"/>
    <p:sldId id="488" r:id="rId6"/>
    <p:sldId id="489" r:id="rId7"/>
    <p:sldId id="484" r:id="rId8"/>
    <p:sldId id="490" r:id="rId9"/>
    <p:sldId id="485" r:id="rId10"/>
    <p:sldId id="487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9" r:id="rId19"/>
    <p:sldId id="500" r:id="rId20"/>
    <p:sldId id="501" r:id="rId21"/>
    <p:sldId id="502" r:id="rId22"/>
    <p:sldId id="503" r:id="rId2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75529" autoAdjust="0"/>
  </p:normalViewPr>
  <p:slideViewPr>
    <p:cSldViewPr>
      <p:cViewPr varScale="1">
        <p:scale>
          <a:sx n="102" d="100"/>
          <a:sy n="102" d="100"/>
        </p:scale>
        <p:origin x="195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栈的最大深度</a:t>
            </a:r>
            <a:r>
              <a:rPr lang="en-US" altLang="zh-CN" dirty="0"/>
              <a:t>—</a:t>
            </a:r>
            <a:r>
              <a:rPr lang="zh-CN" altLang="en-US" dirty="0"/>
              <a:t>这个有意思， 在编译时已经确定了！，编译器是怎么确定的？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异常长度为</a:t>
            </a:r>
            <a:r>
              <a:rPr lang="en-US" altLang="zh-CN" dirty="0"/>
              <a:t>0 </a:t>
            </a:r>
            <a:r>
              <a:rPr lang="zh-CN" altLang="en-US" dirty="0"/>
              <a:t>，因为我们没有设置异常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真正的字节码我们放在这儿，下一周再做解析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6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0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2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3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7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看代码实现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2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9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2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2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70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这个过程需要一直持续到运算符栈为空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注意：操作数的</a:t>
            </a:r>
            <a:r>
              <a:rPr lang="zh-CN" altLang="en-US"/>
              <a:t>次序 ， </a:t>
            </a:r>
            <a:r>
              <a:rPr lang="en-US" altLang="zh-CN"/>
              <a:t>2 </a:t>
            </a:r>
            <a:r>
              <a:rPr lang="zh-CN" altLang="en-US" dirty="0"/>
              <a:t>是第一个操作数， </a:t>
            </a:r>
            <a:r>
              <a:rPr lang="en-US" altLang="zh-CN" dirty="0"/>
              <a:t>17 </a:t>
            </a:r>
            <a:r>
              <a:rPr lang="zh-CN" altLang="en-US" dirty="0"/>
              <a:t>是第二个操作数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当运算符栈空的时候， 留在运算数栈的值就是结果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问题，如果有两个值怎么办？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看测试用例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常量池和我本地的</a:t>
            </a:r>
            <a:r>
              <a:rPr lang="zh-CN" altLang="en-US"/>
              <a:t>次序不同，怎么办？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3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9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方法的参数是对象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方法有多个参数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7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注意，我们只展示一个方法， 其他的格式都是一样的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我们自己的迷你</a:t>
            </a:r>
            <a:r>
              <a:rPr lang="en-US" altLang="zh-CN" dirty="0"/>
              <a:t>JVM</a:t>
            </a:r>
            <a:r>
              <a:rPr lang="zh-CN" altLang="en-US" dirty="0"/>
              <a:t>只关注蓝色字体的属性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5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字段和方法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10480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Code</a:t>
            </a:r>
            <a:r>
              <a:rPr lang="zh-CN" altLang="en-US" sz="2800" dirty="0"/>
              <a:t>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250180" y="913284"/>
            <a:ext cx="75702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Code_attribute {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attribute_name_index;  </a:t>
            </a:r>
            <a:r>
              <a:rPr lang="en-US" altLang="zh-CN" dirty="0"/>
              <a:t>//</a:t>
            </a:r>
            <a:r>
              <a:rPr lang="zh-CN" altLang="en-US" dirty="0"/>
              <a:t>指向常量池，应该是</a:t>
            </a:r>
            <a:r>
              <a:rPr lang="en-US" altLang="zh-CN" dirty="0"/>
              <a:t>UTF8Info ,</a:t>
            </a:r>
            <a:r>
              <a:rPr lang="zh-CN" altLang="en-US" dirty="0"/>
              <a:t>值为</a:t>
            </a:r>
            <a:r>
              <a:rPr lang="en-US" altLang="zh-CN" dirty="0"/>
              <a:t>”Code”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u4 attribute_length;             </a:t>
            </a:r>
            <a:r>
              <a:rPr lang="en-US" altLang="zh-CN" dirty="0"/>
              <a:t>//</a:t>
            </a:r>
            <a:r>
              <a:rPr lang="zh-CN" altLang="en-US" dirty="0"/>
              <a:t>属性长度， 不包括开始的</a:t>
            </a:r>
            <a:r>
              <a:rPr lang="en-US" altLang="zh-CN" dirty="0"/>
              <a:t>6</a:t>
            </a:r>
            <a:r>
              <a:rPr lang="zh-CN" altLang="en-US" dirty="0"/>
              <a:t>个字节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max_stack;                       </a:t>
            </a:r>
            <a:r>
              <a:rPr lang="en-US" altLang="zh-CN" dirty="0"/>
              <a:t>// </a:t>
            </a:r>
            <a:r>
              <a:rPr lang="zh-CN" altLang="en-US" dirty="0"/>
              <a:t>操作数栈的最大深度（注：编译时已经确定）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max_locals;                      </a:t>
            </a:r>
            <a:r>
              <a:rPr lang="en-US" altLang="zh-CN" dirty="0"/>
              <a:t>// </a:t>
            </a:r>
            <a:r>
              <a:rPr lang="zh-CN" altLang="en-US" dirty="0"/>
              <a:t>最大局部变量表个数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u4 code_length;                    </a:t>
            </a:r>
            <a:r>
              <a:rPr lang="en-US" altLang="zh-CN" dirty="0"/>
              <a:t>// </a:t>
            </a:r>
            <a:r>
              <a:rPr lang="zh-CN" altLang="en-US" dirty="0"/>
              <a:t>该方法的代码长度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u1 code[code_length];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真正的字节码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</a:t>
            </a:r>
            <a:r>
              <a:rPr lang="zh-CN" altLang="en-US" dirty="0"/>
              <a:t>u2 exception_table_length;  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{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start_pc;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end_pc;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handler_pc;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catch_type;  </a:t>
            </a:r>
            <a:endParaRPr lang="en-US" altLang="zh-CN" dirty="0"/>
          </a:p>
          <a:p>
            <a:r>
              <a:rPr lang="zh-CN" altLang="en-US" dirty="0"/>
              <a:t>} exception_table[exception_table_length];  </a:t>
            </a:r>
            <a:endParaRPr lang="en-US" altLang="zh-CN" dirty="0"/>
          </a:p>
          <a:p>
            <a:r>
              <a:rPr lang="zh-CN" altLang="en-US" dirty="0"/>
              <a:t>  u2 attributes_count;  </a:t>
            </a:r>
            <a:endParaRPr lang="en-US" altLang="zh-CN" dirty="0"/>
          </a:p>
          <a:p>
            <a:r>
              <a:rPr lang="zh-CN" altLang="en-US" dirty="0"/>
              <a:t>  attribute_info attributes[attributes_count]; </a:t>
            </a:r>
            <a:endParaRPr lang="en-US" altLang="zh-CN" dirty="0"/>
          </a:p>
          <a:p>
            <a:r>
              <a:rPr lang="zh-CN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640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9228"/>
            <a:ext cx="8503199" cy="33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10480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 err="1"/>
              <a:t>LineNumberTable</a:t>
            </a:r>
            <a:r>
              <a:rPr lang="zh-CN" altLang="en-US" sz="2800" dirty="0"/>
              <a:t>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250180" y="913284"/>
            <a:ext cx="7570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LineNumberTable_attribute</a:t>
            </a:r>
            <a:r>
              <a:rPr lang="en-US" altLang="zh-CN" dirty="0"/>
              <a:t> {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指向常量池，一定得是“</a:t>
            </a:r>
            <a:r>
              <a:rPr lang="en-US" altLang="zh-CN" dirty="0" err="1">
                <a:solidFill>
                  <a:srgbClr val="00B050"/>
                </a:solidFill>
              </a:rPr>
              <a:t>LineNumberTable</a:t>
            </a:r>
            <a:r>
              <a:rPr lang="zh-CN" altLang="en-US" dirty="0">
                <a:solidFill>
                  <a:srgbClr val="00B050"/>
                </a:solidFill>
              </a:rPr>
              <a:t>”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当前属性的长度，不包括开始的 </a:t>
            </a:r>
            <a:r>
              <a:rPr lang="en-US" altLang="zh-CN" dirty="0">
                <a:solidFill>
                  <a:srgbClr val="00B050"/>
                </a:solidFill>
              </a:rPr>
              <a:t>6 </a:t>
            </a:r>
            <a:r>
              <a:rPr lang="zh-CN" altLang="en-US" dirty="0">
                <a:solidFill>
                  <a:srgbClr val="00B050"/>
                </a:solidFill>
              </a:rPr>
              <a:t>个字节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u4 </a:t>
            </a:r>
            <a:r>
              <a:rPr lang="en-US" altLang="zh-CN" dirty="0" err="1"/>
              <a:t>attribute_length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给出了下面 </a:t>
            </a:r>
            <a:r>
              <a:rPr lang="en-US" altLang="zh-CN" dirty="0" err="1">
                <a:solidFill>
                  <a:srgbClr val="00B050"/>
                </a:solidFill>
              </a:rPr>
              <a:t>line_number_table</a:t>
            </a:r>
            <a:r>
              <a:rPr lang="en-US" altLang="zh-CN" dirty="0">
                <a:solidFill>
                  <a:srgbClr val="00B050"/>
                </a:solidFill>
              </a:rPr>
              <a:t>[]</a:t>
            </a:r>
            <a:r>
              <a:rPr lang="zh-CN" altLang="en-US" dirty="0">
                <a:solidFill>
                  <a:srgbClr val="00B050"/>
                </a:solidFill>
              </a:rPr>
              <a:t>数组的成员个数</a:t>
            </a:r>
            <a:endParaRPr lang="en-US" altLang="zh-CN" dirty="0"/>
          </a:p>
          <a:p>
            <a:r>
              <a:rPr lang="en-US" altLang="zh-CN" dirty="0"/>
              <a:t>	u2 </a:t>
            </a:r>
            <a:r>
              <a:rPr lang="en-US" altLang="zh-CN" dirty="0" err="1"/>
              <a:t>line_number_table_length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	 { 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 err="1">
                <a:solidFill>
                  <a:srgbClr val="00B050"/>
                </a:solidFill>
              </a:rPr>
              <a:t>start_pc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项的值必须是 </a:t>
            </a:r>
            <a:r>
              <a:rPr lang="en-US" altLang="zh-CN" dirty="0">
                <a:solidFill>
                  <a:srgbClr val="00B050"/>
                </a:solidFill>
              </a:rPr>
              <a:t>code[]</a:t>
            </a:r>
            <a:r>
              <a:rPr lang="zh-CN" altLang="en-US" dirty="0">
                <a:solidFill>
                  <a:srgbClr val="00B050"/>
                </a:solidFill>
              </a:rPr>
              <a:t>数组的一个索引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               u2 </a:t>
            </a:r>
            <a:r>
              <a:rPr lang="en-US" altLang="zh-CN" dirty="0" err="1"/>
              <a:t>start_pc</a:t>
            </a:r>
            <a:r>
              <a:rPr lang="en-US" altLang="zh-CN" dirty="0"/>
              <a:t>;    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源文件的行号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               u2 </a:t>
            </a:r>
            <a:r>
              <a:rPr lang="en-US" altLang="zh-CN" dirty="0" err="1"/>
              <a:t>line_number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              }  </a:t>
            </a:r>
            <a:r>
              <a:rPr lang="en-US" altLang="zh-CN" dirty="0" err="1"/>
              <a:t>line_number_table</a:t>
            </a:r>
            <a:r>
              <a:rPr lang="en-US" altLang="zh-CN" dirty="0"/>
              <a:t>[</a:t>
            </a:r>
            <a:r>
              <a:rPr lang="en-US" altLang="zh-CN" dirty="0" err="1"/>
              <a:t>line_number_table_length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311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310"/>
            <a:ext cx="8496944" cy="54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/>
              <a:t>LineVariableTable</a:t>
            </a:r>
            <a:r>
              <a:rPr lang="zh-CN" altLang="en-US" sz="2800" dirty="0"/>
              <a:t>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242181" y="825774"/>
            <a:ext cx="7570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LocalVariableTable_attribute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</a:rPr>
              <a:t>对常量池的索引，必须是</a:t>
            </a:r>
            <a:r>
              <a:rPr lang="en-US" altLang="zh-CN" sz="2000" dirty="0" err="1">
                <a:solidFill>
                  <a:srgbClr val="00B050"/>
                </a:solidFill>
              </a:rPr>
              <a:t>LocalVariableTable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u2 </a:t>
            </a:r>
            <a:r>
              <a:rPr lang="en-US" altLang="zh-CN" sz="2000" dirty="0" err="1"/>
              <a:t>attribute_name_index</a:t>
            </a:r>
            <a:r>
              <a:rPr lang="en-US" altLang="zh-CN" sz="2000" dirty="0"/>
              <a:t>;  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属性的长度，不包括开始的 </a:t>
            </a:r>
            <a:r>
              <a:rPr lang="en-US" altLang="zh-CN" sz="2000" dirty="0">
                <a:solidFill>
                  <a:srgbClr val="00B050"/>
                </a:solidFill>
              </a:rPr>
              <a:t>6 </a:t>
            </a:r>
            <a:r>
              <a:rPr lang="zh-CN" altLang="en-US" sz="2000" dirty="0">
                <a:solidFill>
                  <a:srgbClr val="00B050"/>
                </a:solidFill>
              </a:rPr>
              <a:t>个字节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u4 </a:t>
            </a:r>
            <a:r>
              <a:rPr lang="en-US" altLang="zh-CN" sz="2000" dirty="0" err="1"/>
              <a:t>attribute_length</a:t>
            </a:r>
            <a:r>
              <a:rPr lang="en-US" altLang="zh-CN" sz="2000" dirty="0"/>
              <a:t>; 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给出了下面 </a:t>
            </a:r>
            <a:r>
              <a:rPr lang="en-US" altLang="zh-CN" sz="2000" dirty="0" err="1">
                <a:solidFill>
                  <a:srgbClr val="00B050"/>
                </a:solidFill>
              </a:rPr>
              <a:t>local_variable_table</a:t>
            </a:r>
            <a:r>
              <a:rPr lang="en-US" altLang="zh-CN" sz="2000" dirty="0">
                <a:solidFill>
                  <a:srgbClr val="00B050"/>
                </a:solidFill>
              </a:rPr>
              <a:t>[]</a:t>
            </a:r>
            <a:r>
              <a:rPr lang="zh-CN" altLang="en-US" sz="2000" dirty="0">
                <a:solidFill>
                  <a:srgbClr val="00B050"/>
                </a:solidFill>
              </a:rPr>
              <a:t>数组的成员的数量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u2 </a:t>
            </a:r>
            <a:r>
              <a:rPr lang="en-US" altLang="zh-CN" sz="2000" dirty="0" err="1"/>
              <a:t>local_variable_table_length</a:t>
            </a:r>
            <a:r>
              <a:rPr lang="en-US" altLang="zh-CN" sz="2000" dirty="0"/>
              <a:t>;  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{ </a:t>
            </a:r>
          </a:p>
          <a:p>
            <a:r>
              <a:rPr lang="en-US" altLang="zh-CN" sz="2000" dirty="0"/>
              <a:t>        u2 </a:t>
            </a:r>
            <a:r>
              <a:rPr lang="en-US" altLang="zh-CN" sz="2000" dirty="0" err="1"/>
              <a:t>start_pc</a:t>
            </a:r>
            <a:r>
              <a:rPr lang="en-US" altLang="zh-CN" sz="2000" dirty="0"/>
              <a:t>;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局部变量的索引都在范围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start_pc</a:t>
            </a:r>
            <a:r>
              <a:rPr lang="en-US" altLang="zh-CN" sz="2000" dirty="0">
                <a:solidFill>
                  <a:srgbClr val="00B050"/>
                </a:solidFill>
              </a:rPr>
              <a:t>, </a:t>
            </a:r>
          </a:p>
          <a:p>
            <a:r>
              <a:rPr lang="en-US" altLang="zh-CN" sz="2000" dirty="0"/>
              <a:t>        u2 length;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start_pc+length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>
                <a:solidFill>
                  <a:srgbClr val="00B050"/>
                </a:solidFill>
              </a:rPr>
              <a:t>中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      u2 </a:t>
            </a:r>
            <a:r>
              <a:rPr lang="en-US" altLang="zh-CN" sz="2000" dirty="0" err="1"/>
              <a:t>name_index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变量名索引  （在常量池中）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      u2 </a:t>
            </a:r>
            <a:r>
              <a:rPr lang="en-US" altLang="zh-CN" sz="2000" dirty="0" err="1"/>
              <a:t>descriptor_index</a:t>
            </a:r>
            <a:r>
              <a:rPr lang="en-US" altLang="zh-CN" sz="2000" dirty="0"/>
              <a:t>;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变量描述索引（常量池中）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      u2 index;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此局部变量在当前栈帧的局部变量表中的索引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 } </a:t>
            </a:r>
            <a:r>
              <a:rPr lang="en-US" altLang="zh-CN" sz="2000" dirty="0" err="1"/>
              <a:t>local_variable_table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local_variable_table_length</a:t>
            </a:r>
            <a:r>
              <a:rPr lang="en-US" altLang="zh-CN" sz="2000" dirty="0"/>
              <a:t>]; </a:t>
            </a:r>
          </a:p>
          <a:p>
            <a:r>
              <a:rPr lang="en-US" altLang="zh-CN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7842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513"/>
            <a:ext cx="7272808" cy="57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2" y="409228"/>
            <a:ext cx="827814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9284"/>
            <a:ext cx="8397838" cy="50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3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数据结构作业：中序表达式求值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03648" y="1070616"/>
            <a:ext cx="7307909" cy="4307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只支持 加减乘除， 不支持括号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表达式中只支持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（ 但是计算的结果可能是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dirty="0" err="1"/>
              <a:t>InfixExpr</a:t>
            </a:r>
            <a:r>
              <a:rPr lang="en-US" altLang="zh-CN" dirty="0"/>
              <a:t> expr = </a:t>
            </a:r>
            <a:r>
              <a:rPr lang="en-US" altLang="zh-CN" b="1" dirty="0"/>
              <a:t>new </a:t>
            </a:r>
            <a:r>
              <a:rPr lang="en-US" altLang="zh-CN" b="1" dirty="0" err="1"/>
              <a:t>InfixExpr</a:t>
            </a:r>
            <a:r>
              <a:rPr lang="en-US" altLang="zh-CN" b="1" dirty="0"/>
              <a:t>("2+3*4+5");</a:t>
            </a:r>
          </a:p>
          <a:p>
            <a:pPr lvl="1"/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(19, </a:t>
            </a:r>
            <a:r>
              <a:rPr lang="en-US" altLang="zh-CN" i="1" dirty="0" err="1"/>
              <a:t>expr.evaluate</a:t>
            </a:r>
            <a:r>
              <a:rPr lang="en-US" altLang="zh-CN" i="1" dirty="0"/>
              <a:t>(), 0.001f);</a:t>
            </a:r>
          </a:p>
          <a:p>
            <a:endParaRPr lang="en-US" altLang="zh-CN" i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要求：用两个栈来实现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56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示例： </a:t>
            </a:r>
            <a:r>
              <a:rPr lang="en-US" altLang="zh-CN" sz="2800" dirty="0"/>
              <a:t>2+3*4+5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28844"/>
            <a:ext cx="7751781" cy="41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547664" y="1993404"/>
            <a:ext cx="7072362" cy="95250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5400" dirty="0"/>
              <a:t>真正了不起的程序员对自己的程序的每一个字节都了如指掌</a:t>
            </a:r>
          </a:p>
        </p:txBody>
      </p:sp>
    </p:spTree>
    <p:extLst>
      <p:ext uri="{BB962C8B-B14F-4D97-AF65-F5344CB8AC3E}">
        <p14:creationId xmlns:p14="http://schemas.microsoft.com/office/powerpoint/2010/main" val="306304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84" y="769268"/>
            <a:ext cx="8085115" cy="40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28" y="769268"/>
            <a:ext cx="8042067" cy="4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06" y="193204"/>
            <a:ext cx="645918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14450"/>
            <a:ext cx="8043242" cy="30861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954109" y="658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上节课的反馈</a:t>
            </a:r>
          </a:p>
        </p:txBody>
      </p:sp>
    </p:spTree>
    <p:extLst>
      <p:ext uri="{BB962C8B-B14F-4D97-AF65-F5344CB8AC3E}">
        <p14:creationId xmlns:p14="http://schemas.microsoft.com/office/powerpoint/2010/main" val="362408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4541"/>
            <a:ext cx="6280803" cy="55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954109" y="658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字段</a:t>
            </a:r>
            <a:r>
              <a:rPr lang="en-US" altLang="zh-CN" sz="2800" dirty="0"/>
              <a:t>(Field) </a:t>
            </a:r>
            <a:r>
              <a:rPr lang="zh-CN" altLang="en-US" sz="2800" dirty="0"/>
              <a:t>的结构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1561356"/>
            <a:ext cx="6657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u2 </a:t>
            </a:r>
            <a:r>
              <a:rPr lang="en-US" altLang="zh-CN" sz="2000" dirty="0" err="1"/>
              <a:t>fields_count</a:t>
            </a:r>
            <a:r>
              <a:rPr lang="en-US" altLang="zh-CN" sz="2000" dirty="0"/>
              <a:t>;   // </a:t>
            </a:r>
            <a:r>
              <a:rPr lang="zh-CN" altLang="en-US" sz="2000" dirty="0"/>
              <a:t>有多少个字段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field_info {  </a:t>
            </a:r>
            <a:endParaRPr lang="en-US" altLang="zh-CN" sz="2000" dirty="0"/>
          </a:p>
          <a:p>
            <a:r>
              <a:rPr lang="zh-CN" altLang="en-US" sz="2000" dirty="0"/>
              <a:t>    u2 access_flags;   </a:t>
            </a:r>
            <a:r>
              <a:rPr lang="en-US" altLang="zh-CN" sz="2000" dirty="0"/>
              <a:t>// </a:t>
            </a:r>
            <a:r>
              <a:rPr lang="zh-CN" altLang="en-US" sz="2000" dirty="0"/>
              <a:t>例如是</a:t>
            </a:r>
            <a:r>
              <a:rPr lang="en-US" altLang="zh-CN" sz="2000" dirty="0"/>
              <a:t>public , private </a:t>
            </a:r>
            <a:r>
              <a:rPr lang="zh-CN" altLang="en-US" sz="2000" dirty="0"/>
              <a:t>等等</a:t>
            </a:r>
            <a:endParaRPr lang="en-US" altLang="zh-CN" sz="2000" dirty="0"/>
          </a:p>
          <a:p>
            <a:r>
              <a:rPr lang="zh-CN" altLang="en-US" sz="2000" dirty="0"/>
              <a:t>    u2 name_index;   </a:t>
            </a:r>
            <a:r>
              <a:rPr lang="en-US" altLang="zh-CN" sz="2000" dirty="0"/>
              <a:t>// </a:t>
            </a:r>
            <a:r>
              <a:rPr lang="zh-CN" altLang="en-US" sz="2000" dirty="0"/>
              <a:t>指向常量池的入口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u2 descriptor_index;   </a:t>
            </a:r>
            <a:r>
              <a:rPr lang="en-US" altLang="zh-CN" sz="2000" dirty="0"/>
              <a:t>//</a:t>
            </a:r>
            <a:r>
              <a:rPr lang="zh-CN" altLang="en-US" sz="2000" dirty="0"/>
              <a:t>指向常量池的入口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u2 attributes_count;   </a:t>
            </a:r>
            <a:r>
              <a:rPr lang="en-US" altLang="zh-CN" sz="2000" dirty="0"/>
              <a:t>// </a:t>
            </a:r>
            <a:r>
              <a:rPr lang="zh-CN" altLang="en-US" sz="2000" dirty="0"/>
              <a:t>该字段的属性有多少个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attribute_info attributes[attributes_count];  </a:t>
            </a:r>
            <a:r>
              <a:rPr lang="en-US" altLang="zh-CN" sz="2000" dirty="0"/>
              <a:t>//</a:t>
            </a:r>
            <a:r>
              <a:rPr lang="zh-CN" altLang="en-US" sz="2000" dirty="0"/>
              <a:t>属性信息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" y="0"/>
            <a:ext cx="8925201" cy="56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954109" y="658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方法</a:t>
            </a:r>
            <a:r>
              <a:rPr lang="en-US" altLang="zh-CN" sz="2800" dirty="0"/>
              <a:t>(method)</a:t>
            </a:r>
            <a:r>
              <a:rPr lang="zh-CN" altLang="en-US" sz="2800" dirty="0"/>
              <a:t>的结构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1194143" y="1018382"/>
            <a:ext cx="66578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u2 </a:t>
            </a:r>
            <a:r>
              <a:rPr lang="en-US" altLang="zh-CN" sz="2400" dirty="0" err="1"/>
              <a:t>methods_count</a:t>
            </a:r>
            <a:r>
              <a:rPr lang="en-US" altLang="zh-CN" sz="2400" dirty="0"/>
              <a:t>;   // </a:t>
            </a:r>
            <a:r>
              <a:rPr lang="zh-CN" altLang="en-US" sz="2400" dirty="0"/>
              <a:t>有多少个方法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method_info</a:t>
            </a:r>
            <a:r>
              <a:rPr lang="en-US" altLang="zh-CN" sz="2400" dirty="0"/>
              <a:t> {  </a:t>
            </a:r>
          </a:p>
          <a:p>
            <a:r>
              <a:rPr lang="en-US" altLang="zh-CN" sz="2400" dirty="0"/>
              <a:t>    u2 </a:t>
            </a:r>
            <a:r>
              <a:rPr lang="en-US" altLang="zh-CN" sz="2400" dirty="0" err="1"/>
              <a:t>access_flags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u2 </a:t>
            </a:r>
            <a:r>
              <a:rPr lang="en-US" altLang="zh-CN" sz="2400" dirty="0" err="1"/>
              <a:t>name_index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u2 </a:t>
            </a:r>
            <a:r>
              <a:rPr lang="en-US" altLang="zh-CN" sz="2400" dirty="0" err="1"/>
              <a:t>descriptor_index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u2 </a:t>
            </a:r>
            <a:r>
              <a:rPr lang="en-US" altLang="zh-CN" sz="2400" dirty="0" err="1"/>
              <a:t>attributes_count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attribute_info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     attributes[</a:t>
            </a:r>
            <a:r>
              <a:rPr lang="en-US" altLang="zh-CN" sz="2400" dirty="0" err="1"/>
              <a:t>attributes_count</a:t>
            </a:r>
            <a:r>
              <a:rPr lang="en-US" altLang="zh-CN" sz="2400" dirty="0"/>
              <a:t>]; </a:t>
            </a:r>
          </a:p>
          <a:p>
            <a:r>
              <a:rPr lang="en-US" altLang="zh-CN" sz="2400" dirty="0"/>
              <a:t>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67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5211"/>
            <a:ext cx="8352928" cy="54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10480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属性（</a:t>
            </a:r>
            <a:r>
              <a:rPr lang="en-US" altLang="zh-CN" sz="2800" dirty="0"/>
              <a:t>class </a:t>
            </a:r>
            <a:r>
              <a:rPr lang="zh-CN" altLang="en-US" sz="2800" dirty="0"/>
              <a:t>文件中最复杂的部分）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03648" y="1070616"/>
            <a:ext cx="7307909" cy="358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截至</a:t>
            </a:r>
            <a:r>
              <a:rPr lang="en-US" altLang="zh-CN" dirty="0">
                <a:latin typeface="+mn-ea"/>
              </a:rPr>
              <a:t>Java SE7, </a:t>
            </a:r>
            <a:r>
              <a:rPr lang="zh-CN" altLang="en-US" dirty="0">
                <a:latin typeface="+mn-ea"/>
              </a:rPr>
              <a:t>已经有</a:t>
            </a:r>
            <a:r>
              <a:rPr lang="en-US" altLang="zh-CN" dirty="0">
                <a:latin typeface="+mn-ea"/>
              </a:rPr>
              <a:t>21</a:t>
            </a:r>
            <a:r>
              <a:rPr lang="zh-CN" altLang="en-US" dirty="0">
                <a:latin typeface="+mn-ea"/>
              </a:rPr>
              <a:t>个属性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方法和字段都可能有属性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例如：方法中有</a:t>
            </a:r>
            <a:r>
              <a:rPr lang="en-US" altLang="zh-CN" dirty="0">
                <a:solidFill>
                  <a:srgbClr val="00B0F0"/>
                </a:solidFill>
                <a:latin typeface="+mn-ea"/>
              </a:rPr>
              <a:t>Code</a:t>
            </a:r>
            <a:r>
              <a:rPr lang="zh-CN" altLang="en-US" dirty="0">
                <a:latin typeface="+mn-ea"/>
              </a:rPr>
              <a:t>属性， 字段有</a:t>
            </a:r>
            <a:r>
              <a:rPr lang="en-US" altLang="zh-CN" dirty="0">
                <a:solidFill>
                  <a:srgbClr val="00B0F0"/>
                </a:solidFill>
                <a:latin typeface="+mn-ea"/>
              </a:rPr>
              <a:t>Constant Value</a:t>
            </a:r>
            <a:r>
              <a:rPr lang="zh-CN" altLang="en-US" dirty="0">
                <a:latin typeface="+mn-ea"/>
              </a:rPr>
              <a:t>属性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属性中可能有嵌套属性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Code</a:t>
            </a:r>
            <a:r>
              <a:rPr lang="zh-CN" altLang="en-US" dirty="0"/>
              <a:t>属性中还有</a:t>
            </a:r>
            <a:r>
              <a:rPr lang="en-US" altLang="zh-CN" dirty="0">
                <a:solidFill>
                  <a:srgbClr val="00B0F0"/>
                </a:solidFill>
              </a:rPr>
              <a:t>Line Number Table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F0"/>
                </a:solidFill>
              </a:rPr>
              <a:t>Local Variable Table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Stack Map Table </a:t>
            </a:r>
            <a:r>
              <a:rPr lang="zh-CN" altLang="en-US" dirty="0"/>
              <a:t>等属性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可以自定义属性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64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13242</TotalTime>
  <Words>859</Words>
  <Application>Microsoft Office PowerPoint</Application>
  <PresentationFormat>全屏显示(16:10)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Office 主题​​</vt:lpstr>
      <vt:lpstr>Java 虚拟机-字段和方法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liuxin</cp:lastModifiedBy>
  <cp:revision>1311</cp:revision>
  <dcterms:created xsi:type="dcterms:W3CDTF">2012-07-25T13:29:00Z</dcterms:created>
  <dcterms:modified xsi:type="dcterms:W3CDTF">2017-04-09T13:35:39Z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