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18" r:id="rId2"/>
    <p:sldId id="531" r:id="rId3"/>
    <p:sldId id="487" r:id="rId4"/>
    <p:sldId id="491" r:id="rId5"/>
    <p:sldId id="49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516" r:id="rId20"/>
    <p:sldId id="517" r:id="rId21"/>
    <p:sldId id="518" r:id="rId22"/>
    <p:sldId id="502" r:id="rId23"/>
    <p:sldId id="494" r:id="rId24"/>
    <p:sldId id="519" r:id="rId25"/>
    <p:sldId id="520" r:id="rId26"/>
    <p:sldId id="521" r:id="rId27"/>
    <p:sldId id="496" r:id="rId28"/>
    <p:sldId id="498" r:id="rId29"/>
    <p:sldId id="499" r:id="rId30"/>
    <p:sldId id="529" r:id="rId31"/>
    <p:sldId id="530" r:id="rId32"/>
    <p:sldId id="522" r:id="rId33"/>
    <p:sldId id="523" r:id="rId34"/>
    <p:sldId id="524" r:id="rId35"/>
    <p:sldId id="525" r:id="rId36"/>
    <p:sldId id="526" r:id="rId37"/>
    <p:sldId id="527" r:id="rId3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C6"/>
    <a:srgbClr val="3782C5"/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75529" autoAdjust="0"/>
  </p:normalViewPr>
  <p:slideViewPr>
    <p:cSldViewPr>
      <p:cViewPr varScale="1">
        <p:scale>
          <a:sx n="61" d="100"/>
          <a:sy n="61" d="100"/>
        </p:scale>
        <p:origin x="1492" y="2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36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值的注意的是， 这个字符串在</a:t>
            </a:r>
            <a:r>
              <a:rPr lang="en-US" altLang="zh-CN" b="1" dirty="0"/>
              <a:t>.class</a:t>
            </a:r>
            <a:r>
              <a:rPr lang="zh-CN" altLang="en-US" b="1" dirty="0"/>
              <a:t>文件中已经存在了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031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18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也就是说，这个</a:t>
            </a:r>
            <a:r>
              <a:rPr lang="en-US" altLang="zh-CN" b="1" dirty="0"/>
              <a:t>byte </a:t>
            </a:r>
            <a:r>
              <a:rPr lang="zh-CN" altLang="en-US" b="1" dirty="0"/>
              <a:t>可能是一个负数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39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59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527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注意， 参数已经消失了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0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47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89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883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6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26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06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25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561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19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647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856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998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995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616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5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815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261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071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107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061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153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805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0612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Class name , minor version, major version , flags </a:t>
            </a:r>
            <a:r>
              <a:rPr lang="zh-CN" altLang="en-US" b="1" dirty="0"/>
              <a:t>这是很容易搞定的</a:t>
            </a:r>
            <a:r>
              <a:rPr lang="en-US" altLang="zh-CN" b="1" dirty="0"/>
              <a:t>– </a:t>
            </a:r>
            <a:r>
              <a:rPr lang="zh-CN" altLang="en-US" b="1" dirty="0"/>
              <a:t>看下代码</a:t>
            </a:r>
            <a:endParaRPr lang="en-US" altLang="zh-CN" b="1" dirty="0"/>
          </a:p>
          <a:p>
            <a:r>
              <a:rPr lang="zh-CN" altLang="en-US" b="1" dirty="0"/>
              <a:t>但是这个常量池的显示， 尤其是格式化， 不</a:t>
            </a:r>
            <a:r>
              <a:rPr lang="zh-CN" altLang="en-US" b="1"/>
              <a:t>容易实现</a:t>
            </a: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84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66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问题： 依据什么进行分解？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2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4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00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请大家谨记， </a:t>
            </a:r>
            <a:r>
              <a:rPr lang="en-US" altLang="zh-CN" b="1" dirty="0"/>
              <a:t>java </a:t>
            </a:r>
            <a:r>
              <a:rPr lang="zh-CN" altLang="en-US" b="1" dirty="0"/>
              <a:t>是一个基于栈的虚拟机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4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4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0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2017/4/17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字节码指令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群：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536010527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1596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 err="1"/>
              <a:t>ldc</a:t>
            </a:r>
            <a:r>
              <a:rPr lang="en-US" altLang="zh-CN" sz="2800" b="1" dirty="0"/>
              <a:t> index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53927" y="55324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操作：从运行时常量池中提取数据压入栈中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>
                <a:latin typeface="+mn-ea"/>
              </a:rPr>
              <a:t>Ldc</a:t>
            </a:r>
            <a:r>
              <a:rPr lang="en-US" altLang="zh-CN" sz="2200" dirty="0">
                <a:latin typeface="+mn-ea"/>
              </a:rPr>
              <a:t> #43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#43</a:t>
            </a:r>
            <a:r>
              <a:rPr lang="zh-CN" altLang="en-US" sz="2000" dirty="0">
                <a:latin typeface="+mn-ea"/>
              </a:rPr>
              <a:t>在常量池的值为字符串</a:t>
            </a:r>
            <a:r>
              <a:rPr lang="en-US" altLang="zh-CN" sz="2000" dirty="0">
                <a:latin typeface="+mn-ea"/>
              </a:rPr>
              <a:t>”Andy”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616" y="2935717"/>
            <a:ext cx="3456384" cy="27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5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 err="1"/>
              <a:t>ldc</a:t>
            </a:r>
            <a:r>
              <a:rPr lang="en-US" altLang="zh-CN" sz="2800" b="1" dirty="0"/>
              <a:t> index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900" y="1489348"/>
            <a:ext cx="5852514" cy="374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 err="1"/>
              <a:t>Bipush</a:t>
            </a:r>
            <a:r>
              <a:rPr lang="en-US" altLang="zh-CN" sz="2800" b="1" dirty="0"/>
              <a:t> byte 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09197" y="67884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操作：将 </a:t>
            </a:r>
            <a:r>
              <a:rPr lang="en-US" altLang="zh-CN" sz="2200" dirty="0">
                <a:latin typeface="+mn-ea"/>
              </a:rPr>
              <a:t>byte </a:t>
            </a:r>
            <a:r>
              <a:rPr lang="zh-CN" altLang="en-US" sz="2200" dirty="0">
                <a:latin typeface="+mn-ea"/>
              </a:rPr>
              <a:t>带符号扩展为一个 </a:t>
            </a:r>
            <a:r>
              <a:rPr lang="en-US" altLang="zh-CN" sz="2200" dirty="0" err="1">
                <a:latin typeface="+mn-ea"/>
              </a:rPr>
              <a:t>int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en-US" sz="2200" dirty="0">
                <a:latin typeface="+mn-ea"/>
              </a:rPr>
              <a:t>类型的值 </a:t>
            </a:r>
            <a:r>
              <a:rPr lang="en-US" altLang="zh-CN" sz="2200" dirty="0">
                <a:latin typeface="+mn-ea"/>
              </a:rPr>
              <a:t>value</a:t>
            </a:r>
            <a:r>
              <a:rPr lang="zh-CN" altLang="en-US" sz="2200" dirty="0">
                <a:latin typeface="+mn-ea"/>
              </a:rPr>
              <a:t>，然后将 </a:t>
            </a:r>
            <a:r>
              <a:rPr lang="en-US" altLang="zh-CN" sz="2200" dirty="0">
                <a:latin typeface="+mn-ea"/>
              </a:rPr>
              <a:t>value </a:t>
            </a:r>
            <a:r>
              <a:rPr lang="zh-CN" altLang="en-US" sz="2200" dirty="0">
                <a:latin typeface="+mn-ea"/>
              </a:rPr>
              <a:t>压入到操作数栈中。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>
                <a:latin typeface="+mn-ea"/>
              </a:rPr>
              <a:t>Bipush</a:t>
            </a:r>
            <a:r>
              <a:rPr lang="en-US" altLang="zh-CN" sz="2200" dirty="0">
                <a:latin typeface="+mn-ea"/>
              </a:rPr>
              <a:t> 29</a:t>
            </a: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注意：</a:t>
            </a:r>
            <a:r>
              <a:rPr lang="en-US" altLang="zh-CN" sz="2200" dirty="0">
                <a:latin typeface="+mn-ea"/>
              </a:rPr>
              <a:t>29</a:t>
            </a:r>
            <a:r>
              <a:rPr lang="zh-CN" altLang="en-US" sz="2200" dirty="0">
                <a:latin typeface="+mn-ea"/>
              </a:rPr>
              <a:t>不是对常量池的引用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而是一个实际的数（立即数）</a:t>
            </a:r>
            <a:endParaRPr lang="en-US" altLang="zh-CN" sz="22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616" y="2935717"/>
            <a:ext cx="3456384" cy="27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0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 err="1"/>
              <a:t>Bipush</a:t>
            </a:r>
            <a:r>
              <a:rPr lang="en-US" altLang="zh-CN" sz="2800" b="1" dirty="0"/>
              <a:t> byte 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698" y="1189870"/>
            <a:ext cx="6227986" cy="41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81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 err="1"/>
              <a:t>invokespecial</a:t>
            </a:r>
            <a:r>
              <a:rPr lang="en-US" altLang="zh-CN" sz="2800" b="1" dirty="0"/>
              <a:t>  indexbyte1 indexbyte2 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09197" y="67884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操作：对一个对象进行初始化， 父类的初始化， 调用私有方法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indexbyte1 &lt;&lt; 8</a:t>
            </a:r>
            <a:r>
              <a:rPr lang="zh-CN" altLang="en-US" sz="2200" dirty="0">
                <a:latin typeface="+mn-ea"/>
              </a:rPr>
              <a:t>）</a:t>
            </a:r>
            <a:r>
              <a:rPr lang="en-US" altLang="zh-CN" sz="2200" dirty="0">
                <a:latin typeface="+mn-ea"/>
              </a:rPr>
              <a:t>| indexbyte2 </a:t>
            </a:r>
            <a:r>
              <a:rPr lang="zh-CN" altLang="en-US" sz="2200" dirty="0">
                <a:latin typeface="+mn-ea"/>
              </a:rPr>
              <a:t>得到一个指向常量池的索引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>
                <a:latin typeface="+mn-ea"/>
              </a:rPr>
              <a:t>Invokespecial</a:t>
            </a:r>
            <a:r>
              <a:rPr lang="en-US" altLang="zh-CN" sz="2200" dirty="0">
                <a:latin typeface="+mn-ea"/>
              </a:rPr>
              <a:t> #45 </a:t>
            </a:r>
          </a:p>
          <a:p>
            <a:pPr>
              <a:lnSpc>
                <a:spcPct val="150000"/>
              </a:lnSpc>
            </a:pPr>
            <a:r>
              <a:rPr lang="nn-NO" altLang="zh-CN" sz="2200" dirty="0">
                <a:latin typeface="+mn-ea"/>
              </a:rPr>
              <a:t>"&lt;init&gt;":(Ljava/lang/String;I)V</a:t>
            </a:r>
            <a:endParaRPr lang="en-US" altLang="zh-CN" sz="22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966" y="3361555"/>
            <a:ext cx="2917034" cy="23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08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 err="1"/>
              <a:t>Invokespecial</a:t>
            </a:r>
            <a:r>
              <a:rPr lang="en-US" altLang="zh-CN" sz="2800" b="1" dirty="0"/>
              <a:t>  indexbyte1 indexbyte2 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515" y="1561356"/>
            <a:ext cx="692658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37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 err="1"/>
              <a:t>astore_n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09197" y="67884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操作：将栈顶的</a:t>
            </a:r>
            <a:r>
              <a:rPr lang="en-US" altLang="zh-CN" sz="2200" dirty="0">
                <a:latin typeface="+mn-ea"/>
              </a:rPr>
              <a:t>reference </a:t>
            </a:r>
            <a:r>
              <a:rPr lang="zh-CN" altLang="en-US" sz="2200" dirty="0">
                <a:latin typeface="+mn-ea"/>
              </a:rPr>
              <a:t>类型数据保存到局部变量表中 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astore_0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astore_1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astore_2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astore_3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501" y="3362049"/>
            <a:ext cx="2917034" cy="23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/>
              <a:t>astore_1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561356"/>
            <a:ext cx="6758450" cy="34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53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 err="1"/>
              <a:t>aload_n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09197" y="67884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操作：从局部变量表加载一个 </a:t>
            </a:r>
            <a:r>
              <a:rPr lang="en-US" altLang="zh-CN" sz="2200" dirty="0">
                <a:latin typeface="+mn-ea"/>
              </a:rPr>
              <a:t>reference </a:t>
            </a:r>
            <a:r>
              <a:rPr lang="zh-CN" altLang="en-US" sz="2200" dirty="0">
                <a:latin typeface="+mn-ea"/>
              </a:rPr>
              <a:t>类型值到操作数栈中 </a:t>
            </a: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aload_0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aload_1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aload_2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aload_3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163124"/>
            <a:ext cx="2917034" cy="23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85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/>
              <a:t>aload_1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633364"/>
            <a:ext cx="6456578" cy="324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8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3144" y="3647255"/>
            <a:ext cx="621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22871"/>
            <a:ext cx="618350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1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 err="1"/>
              <a:t>Invokevirtual</a:t>
            </a:r>
            <a:r>
              <a:rPr lang="en-US" altLang="zh-CN" sz="2800" b="1" dirty="0"/>
              <a:t> indexbyte1 indexbyte2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09197" y="678848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操作：调用实例方法，依据实例的类型进行分派 </a:t>
            </a:r>
            <a:r>
              <a:rPr lang="en-US" altLang="zh-CN" sz="2200" dirty="0">
                <a:latin typeface="+mn-ea"/>
              </a:rPr>
              <a:t>(</a:t>
            </a:r>
            <a:r>
              <a:rPr lang="zh-CN" altLang="en-US" sz="2200" b="1" dirty="0">
                <a:solidFill>
                  <a:srgbClr val="FFC000"/>
                </a:solidFill>
                <a:latin typeface="+mn-ea"/>
              </a:rPr>
              <a:t>多态！！</a:t>
            </a:r>
            <a:r>
              <a:rPr lang="en-US" altLang="zh-CN" sz="22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indexbyte1 &lt;&lt; 8</a:t>
            </a:r>
            <a:r>
              <a:rPr lang="zh-CN" altLang="en-US" sz="2200" dirty="0">
                <a:latin typeface="+mn-ea"/>
              </a:rPr>
              <a:t>）</a:t>
            </a:r>
            <a:r>
              <a:rPr lang="en-US" altLang="zh-CN" sz="2200" dirty="0">
                <a:latin typeface="+mn-ea"/>
              </a:rPr>
              <a:t>| indexbyte2 </a:t>
            </a:r>
            <a:r>
              <a:rPr lang="zh-CN" altLang="en-US" sz="2200" dirty="0">
                <a:latin typeface="+mn-ea"/>
              </a:rPr>
              <a:t>得到一个指向常量池的索引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err="1">
                <a:latin typeface="+mn-ea"/>
              </a:rPr>
              <a:t>invokevirtual</a:t>
            </a:r>
            <a:r>
              <a:rPr lang="en-US" altLang="zh-CN" sz="2200" dirty="0">
                <a:latin typeface="+mn-ea"/>
              </a:rPr>
              <a:t> #47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+mn-ea"/>
              </a:rPr>
              <a:t>sayHello</a:t>
            </a:r>
            <a:r>
              <a:rPr lang="en-US" altLang="zh-CN" sz="2000" dirty="0">
                <a:latin typeface="+mn-ea"/>
              </a:rPr>
              <a:t>:    ()V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也需要形成新的栈帧， 细节留到</a:t>
            </a:r>
            <a:endParaRPr lang="en-US" altLang="zh-CN" sz="22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latin typeface="+mn-ea"/>
              </a:rPr>
              <a:t>    </a:t>
            </a:r>
            <a:r>
              <a:rPr lang="zh-CN" altLang="en-US" sz="2200" dirty="0">
                <a:latin typeface="+mn-ea"/>
              </a:rPr>
              <a:t>下节课实现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411881"/>
            <a:ext cx="2917034" cy="23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35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58256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/>
              <a:t>return 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907429" y="26521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操作：方法返回，从当前函数栈帧退出，  无返回值</a:t>
            </a: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434176"/>
            <a:ext cx="728940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09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9" name="标题 1"/>
          <p:cNvSpPr txBox="1"/>
          <p:nvPr/>
        </p:nvSpPr>
        <p:spPr>
          <a:xfrm>
            <a:off x="107504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&lt;</a:t>
            </a:r>
            <a:r>
              <a:rPr lang="en-US" altLang="zh-CN" sz="2800" dirty="0" err="1"/>
              <a:t>init</a:t>
            </a:r>
            <a:r>
              <a:rPr lang="en-US" altLang="zh-CN" sz="2800" dirty="0"/>
              <a:t>&gt;</a:t>
            </a:r>
            <a:r>
              <a:rPr lang="zh-CN" altLang="en-US" sz="2800" dirty="0"/>
              <a:t>函数的指令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5" y="1317929"/>
            <a:ext cx="889496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34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字节码指令 ： </a:t>
            </a:r>
            <a:r>
              <a:rPr lang="en-US" altLang="zh-CN" sz="2800" b="1" dirty="0"/>
              <a:t>2A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助记符： </a:t>
            </a:r>
            <a:r>
              <a:rPr lang="en-US" altLang="zh-CN" sz="2200" dirty="0">
                <a:latin typeface="+mn-ea"/>
              </a:rPr>
              <a:t>aload_0</a:t>
            </a: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操作：从</a:t>
            </a:r>
            <a:r>
              <a:rPr lang="zh-CN" altLang="en-US" sz="2200" b="1" dirty="0">
                <a:latin typeface="+mn-ea"/>
              </a:rPr>
              <a:t>局部变量表</a:t>
            </a:r>
            <a:r>
              <a:rPr lang="zh-CN" altLang="en-US" sz="2200" dirty="0">
                <a:latin typeface="+mn-ea"/>
              </a:rPr>
              <a:t>中把</a:t>
            </a:r>
            <a:r>
              <a:rPr lang="en-US" altLang="zh-CN" sz="2200" dirty="0">
                <a:latin typeface="+mn-ea"/>
              </a:rPr>
              <a:t>index</a:t>
            </a:r>
            <a:r>
              <a:rPr lang="zh-CN" altLang="en-US" sz="2200" dirty="0">
                <a:latin typeface="+mn-ea"/>
              </a:rPr>
              <a:t>为</a:t>
            </a:r>
            <a:r>
              <a:rPr lang="en-US" altLang="zh-CN" sz="2200" dirty="0">
                <a:latin typeface="+mn-ea"/>
              </a:rPr>
              <a:t>0</a:t>
            </a:r>
            <a:r>
              <a:rPr lang="zh-CN" altLang="en-US" sz="2200" dirty="0">
                <a:latin typeface="+mn-ea"/>
              </a:rPr>
              <a:t>的</a:t>
            </a:r>
            <a:r>
              <a:rPr lang="en-US" altLang="zh-CN" sz="2200" dirty="0">
                <a:latin typeface="+mn-ea"/>
              </a:rPr>
              <a:t>reference </a:t>
            </a:r>
            <a:r>
              <a:rPr lang="zh-CN" altLang="en-US" sz="2200" dirty="0">
                <a:latin typeface="+mn-ea"/>
              </a:rPr>
              <a:t>类型值加载到到</a:t>
            </a:r>
            <a:r>
              <a:rPr lang="zh-CN" altLang="en-US" sz="2200" b="1" dirty="0">
                <a:latin typeface="+mn-ea"/>
              </a:rPr>
              <a:t>操作数栈</a:t>
            </a:r>
            <a:r>
              <a:rPr lang="zh-CN" altLang="en-US" sz="2200" dirty="0">
                <a:latin typeface="+mn-ea"/>
              </a:rPr>
              <a:t>中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922677"/>
            <a:ext cx="3275461" cy="25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76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aload_0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173035"/>
            <a:ext cx="5904656" cy="36711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2976" y="5161756"/>
            <a:ext cx="515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问题： </a:t>
            </a:r>
            <a:r>
              <a:rPr lang="en-US" altLang="zh-CN" dirty="0" err="1"/>
              <a:t>init</a:t>
            </a:r>
            <a:r>
              <a:rPr lang="zh-CN" altLang="en-US" dirty="0"/>
              <a:t>函数栈的 </a:t>
            </a:r>
            <a:r>
              <a:rPr lang="en-US" altLang="zh-CN" dirty="0"/>
              <a:t>this, Andy ,29 </a:t>
            </a:r>
            <a:r>
              <a:rPr lang="zh-CN" altLang="en-US" dirty="0"/>
              <a:t>是从哪里来的？</a:t>
            </a:r>
          </a:p>
        </p:txBody>
      </p:sp>
    </p:spTree>
    <p:extLst>
      <p:ext uri="{BB962C8B-B14F-4D97-AF65-F5344CB8AC3E}">
        <p14:creationId xmlns:p14="http://schemas.microsoft.com/office/powerpoint/2010/main" val="934599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字节码指令 ： </a:t>
            </a:r>
            <a:r>
              <a:rPr lang="en-US" altLang="zh-CN" sz="2800" b="1" dirty="0"/>
              <a:t>2B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助记符： </a:t>
            </a:r>
            <a:r>
              <a:rPr lang="en-US" altLang="zh-CN" sz="2200" dirty="0">
                <a:latin typeface="+mn-ea"/>
              </a:rPr>
              <a:t>aload_1</a:t>
            </a: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操作：从</a:t>
            </a:r>
            <a:r>
              <a:rPr lang="zh-CN" altLang="en-US" sz="2200" b="1" dirty="0">
                <a:latin typeface="+mn-ea"/>
              </a:rPr>
              <a:t>局部变量表</a:t>
            </a:r>
            <a:r>
              <a:rPr lang="zh-CN" altLang="en-US" sz="2200" dirty="0">
                <a:latin typeface="+mn-ea"/>
              </a:rPr>
              <a:t>中把</a:t>
            </a:r>
            <a:r>
              <a:rPr lang="en-US" altLang="zh-CN" sz="2200" dirty="0">
                <a:latin typeface="+mn-ea"/>
              </a:rPr>
              <a:t>index</a:t>
            </a:r>
            <a:r>
              <a:rPr lang="zh-CN" altLang="en-US" sz="2200" dirty="0">
                <a:latin typeface="+mn-ea"/>
              </a:rPr>
              <a:t>为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的</a:t>
            </a:r>
            <a:r>
              <a:rPr lang="en-US" altLang="zh-CN" sz="2200" dirty="0">
                <a:latin typeface="+mn-ea"/>
              </a:rPr>
              <a:t>reference </a:t>
            </a:r>
            <a:r>
              <a:rPr lang="zh-CN" altLang="en-US" sz="2200" dirty="0">
                <a:latin typeface="+mn-ea"/>
              </a:rPr>
              <a:t>类型值加载到到</a:t>
            </a:r>
            <a:r>
              <a:rPr lang="zh-CN" altLang="en-US" sz="2200" b="1" dirty="0">
                <a:latin typeface="+mn-ea"/>
              </a:rPr>
              <a:t>操作数栈</a:t>
            </a:r>
            <a:r>
              <a:rPr lang="zh-CN" altLang="en-US" sz="2200" dirty="0">
                <a:latin typeface="+mn-ea"/>
              </a:rPr>
              <a:t>中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922677"/>
            <a:ext cx="3275461" cy="25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88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aload1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49" y="1352399"/>
            <a:ext cx="6581699" cy="388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6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字节码指令 ： </a:t>
            </a:r>
            <a:r>
              <a:rPr lang="en-US" altLang="zh-CN" sz="2800" b="1" dirty="0"/>
              <a:t>B5  indexbyte1  indexbyte2 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助记符： </a:t>
            </a:r>
            <a:r>
              <a:rPr lang="en-US" altLang="zh-CN" sz="2200" dirty="0" err="1">
                <a:latin typeface="+mn-ea"/>
              </a:rPr>
              <a:t>putfield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操作：给一个对象的字段赋值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indexbyte1 &lt;&lt; 8</a:t>
            </a:r>
            <a:r>
              <a:rPr lang="zh-CN" altLang="en-US" sz="2200" dirty="0">
                <a:latin typeface="+mn-ea"/>
              </a:rPr>
              <a:t>）</a:t>
            </a:r>
            <a:r>
              <a:rPr lang="en-US" altLang="zh-CN" sz="2200" dirty="0">
                <a:latin typeface="+mn-ea"/>
              </a:rPr>
              <a:t>| indexbyte2 </a:t>
            </a:r>
            <a:r>
              <a:rPr lang="zh-CN" altLang="en-US" sz="2200" dirty="0">
                <a:latin typeface="+mn-ea"/>
              </a:rPr>
              <a:t>得到一个指向常量池的索引 ，  这个索引应该是一个字段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例子： </a:t>
            </a:r>
            <a:r>
              <a:rPr lang="en-US" altLang="zh-CN" sz="2200" dirty="0">
                <a:latin typeface="+mn-ea"/>
              </a:rPr>
              <a:t>B5 00 0F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+mn-ea"/>
              </a:rPr>
              <a:t>putfield</a:t>
            </a:r>
            <a:r>
              <a:rPr lang="en-US" altLang="zh-CN" sz="2000" dirty="0">
                <a:latin typeface="+mn-ea"/>
              </a:rPr>
              <a:t>  #15                 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对应的字段是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name</a:t>
            </a:r>
            <a:r>
              <a:rPr lang="en-US" altLang="zh-CN" sz="2000" dirty="0" err="1">
                <a:latin typeface="+mn-ea"/>
              </a:rPr>
              <a:t>:Ljava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lang</a:t>
            </a:r>
            <a:r>
              <a:rPr lang="en-US" altLang="zh-CN" sz="2000" dirty="0">
                <a:latin typeface="+mn-ea"/>
              </a:rPr>
              <a:t>/String;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23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 err="1"/>
              <a:t>putfield</a:t>
            </a:r>
            <a:r>
              <a:rPr lang="en-US" altLang="zh-CN" sz="2800" b="1" dirty="0"/>
              <a:t> #15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45332"/>
            <a:ext cx="6408353" cy="39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07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字节码指令 ： </a:t>
            </a:r>
            <a:r>
              <a:rPr lang="en-US" altLang="zh-CN" sz="2800" b="1" dirty="0"/>
              <a:t>2A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助记符： </a:t>
            </a:r>
            <a:r>
              <a:rPr lang="en-US" altLang="zh-CN" sz="2200" dirty="0">
                <a:latin typeface="+mn-ea"/>
              </a:rPr>
              <a:t>aload_0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操作：从</a:t>
            </a:r>
            <a:r>
              <a:rPr lang="zh-CN" altLang="en-US" sz="2200" b="1" dirty="0">
                <a:latin typeface="+mn-ea"/>
              </a:rPr>
              <a:t>局部变量表</a:t>
            </a:r>
            <a:r>
              <a:rPr lang="zh-CN" altLang="en-US" sz="2200" dirty="0">
                <a:latin typeface="+mn-ea"/>
              </a:rPr>
              <a:t>中把</a:t>
            </a:r>
            <a:r>
              <a:rPr lang="en-US" altLang="zh-CN" sz="2200" dirty="0">
                <a:latin typeface="+mn-ea"/>
              </a:rPr>
              <a:t>index</a:t>
            </a:r>
            <a:r>
              <a:rPr lang="zh-CN" altLang="en-US" sz="2200" dirty="0">
                <a:latin typeface="+mn-ea"/>
              </a:rPr>
              <a:t>为</a:t>
            </a:r>
            <a:r>
              <a:rPr lang="en-US" altLang="zh-CN" sz="2200" dirty="0">
                <a:latin typeface="+mn-ea"/>
              </a:rPr>
              <a:t>0</a:t>
            </a:r>
            <a:r>
              <a:rPr lang="zh-CN" altLang="en-US" sz="2200" dirty="0">
                <a:latin typeface="+mn-ea"/>
              </a:rPr>
              <a:t>的</a:t>
            </a:r>
            <a:r>
              <a:rPr lang="en-US" altLang="zh-CN" sz="2200" b="1" dirty="0">
                <a:latin typeface="+mn-ea"/>
              </a:rPr>
              <a:t>reference</a:t>
            </a:r>
            <a:r>
              <a:rPr lang="zh-CN" altLang="en-US" sz="2200" dirty="0">
                <a:latin typeface="+mn-ea"/>
              </a:rPr>
              <a:t>的值加载到到</a:t>
            </a:r>
            <a:r>
              <a:rPr lang="zh-CN" altLang="en-US" sz="2200" b="1" dirty="0">
                <a:latin typeface="+mn-ea"/>
              </a:rPr>
              <a:t>操作数栈</a:t>
            </a:r>
            <a:r>
              <a:rPr lang="zh-CN" altLang="en-US" sz="2200" dirty="0">
                <a:latin typeface="+mn-ea"/>
              </a:rPr>
              <a:t>中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877" y="2929508"/>
            <a:ext cx="3275461" cy="25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2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9" name="标题 1"/>
          <p:cNvSpPr txBox="1"/>
          <p:nvPr/>
        </p:nvSpPr>
        <p:spPr>
          <a:xfrm>
            <a:off x="1259632" y="10480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Code</a:t>
            </a:r>
            <a:r>
              <a:rPr lang="zh-CN" altLang="en-US" sz="2800" dirty="0"/>
              <a:t>属性</a:t>
            </a:r>
          </a:p>
        </p:txBody>
      </p:sp>
      <p:sp>
        <p:nvSpPr>
          <p:cNvPr id="2" name="矩形 1"/>
          <p:cNvSpPr/>
          <p:nvPr/>
        </p:nvSpPr>
        <p:spPr>
          <a:xfrm>
            <a:off x="1250180" y="913284"/>
            <a:ext cx="75702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Code_attribute {  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u2 attribute_name_index;  </a:t>
            </a:r>
            <a:r>
              <a:rPr lang="en-US" altLang="zh-CN" dirty="0"/>
              <a:t>//</a:t>
            </a:r>
            <a:r>
              <a:rPr lang="zh-CN" altLang="en-US" dirty="0"/>
              <a:t>指向常量池，应该是</a:t>
            </a:r>
            <a:r>
              <a:rPr lang="en-US" altLang="zh-CN" dirty="0"/>
              <a:t>UTF8Info ,</a:t>
            </a:r>
            <a:r>
              <a:rPr lang="zh-CN" altLang="en-US" dirty="0"/>
              <a:t>值为</a:t>
            </a:r>
            <a:r>
              <a:rPr lang="en-US" altLang="zh-CN" dirty="0"/>
              <a:t>”Code”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u4 attribute_length;             </a:t>
            </a:r>
            <a:r>
              <a:rPr lang="en-US" altLang="zh-CN" dirty="0"/>
              <a:t>//</a:t>
            </a:r>
            <a:r>
              <a:rPr lang="zh-CN" altLang="en-US" dirty="0"/>
              <a:t>属性长度， 不包括开始的</a:t>
            </a:r>
            <a:r>
              <a:rPr lang="en-US" altLang="zh-CN" dirty="0"/>
              <a:t>6</a:t>
            </a:r>
            <a:r>
              <a:rPr lang="zh-CN" altLang="en-US" dirty="0"/>
              <a:t>个字节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u2 max_stack;                       </a:t>
            </a:r>
            <a:r>
              <a:rPr lang="en-US" altLang="zh-CN" dirty="0"/>
              <a:t>// </a:t>
            </a:r>
            <a:r>
              <a:rPr lang="zh-CN" altLang="en-US" dirty="0"/>
              <a:t>操作数栈的最大深度（注：编译时已经确定）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u2 max_locals;                      </a:t>
            </a:r>
            <a:r>
              <a:rPr lang="en-US" altLang="zh-CN" dirty="0"/>
              <a:t>// </a:t>
            </a:r>
            <a:r>
              <a:rPr lang="zh-CN" altLang="en-US" dirty="0"/>
              <a:t>最大局部变量表个数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u4 code_length;                    </a:t>
            </a:r>
            <a:r>
              <a:rPr lang="en-US" altLang="zh-CN" dirty="0"/>
              <a:t>// </a:t>
            </a:r>
            <a:r>
              <a:rPr lang="zh-CN" altLang="en-US" dirty="0"/>
              <a:t>该方法的代码长度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>
                <a:solidFill>
                  <a:srgbClr val="00B050"/>
                </a:solidFill>
              </a:rPr>
              <a:t>u1 code[code_length];      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真正的字节码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  </a:t>
            </a:r>
            <a:r>
              <a:rPr lang="zh-CN" altLang="en-US" dirty="0"/>
              <a:t>u2 exception_table_length;    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{ 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u2 start_pc;   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u2 end_pc;   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u2 handler_pc;   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u2 catch_type;  </a:t>
            </a:r>
            <a:endParaRPr lang="en-US" altLang="zh-CN" dirty="0"/>
          </a:p>
          <a:p>
            <a:r>
              <a:rPr lang="zh-CN" altLang="en-US" dirty="0"/>
              <a:t>} exception_table[exception_table_length];  </a:t>
            </a:r>
            <a:endParaRPr lang="en-US" altLang="zh-CN" dirty="0"/>
          </a:p>
          <a:p>
            <a:r>
              <a:rPr lang="zh-CN" altLang="en-US" dirty="0"/>
              <a:t>  u2 attributes_count;  </a:t>
            </a:r>
            <a:endParaRPr lang="en-US" altLang="zh-CN" dirty="0"/>
          </a:p>
          <a:p>
            <a:r>
              <a:rPr lang="zh-CN" altLang="en-US" dirty="0"/>
              <a:t>  attribute_info attributes[attributes_count]; </a:t>
            </a:r>
            <a:endParaRPr lang="en-US" altLang="zh-CN" dirty="0"/>
          </a:p>
          <a:p>
            <a:r>
              <a:rPr lang="zh-CN" alt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46400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字节码指令 ： </a:t>
            </a:r>
            <a:r>
              <a:rPr lang="en-US" altLang="zh-CN" sz="2800" b="1" dirty="0"/>
              <a:t>1C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助记符： </a:t>
            </a:r>
            <a:r>
              <a:rPr lang="en-US" altLang="zh-CN" sz="2200" dirty="0">
                <a:latin typeface="+mn-ea"/>
              </a:rPr>
              <a:t>iload_2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操作：从</a:t>
            </a:r>
            <a:r>
              <a:rPr lang="zh-CN" altLang="en-US" sz="2200" b="1" dirty="0">
                <a:latin typeface="+mn-ea"/>
              </a:rPr>
              <a:t>局部变量表</a:t>
            </a:r>
            <a:r>
              <a:rPr lang="zh-CN" altLang="en-US" sz="2200" dirty="0">
                <a:latin typeface="+mn-ea"/>
              </a:rPr>
              <a:t>中把</a:t>
            </a:r>
            <a:r>
              <a:rPr lang="en-US" altLang="zh-CN" sz="2200" dirty="0">
                <a:latin typeface="+mn-ea"/>
              </a:rPr>
              <a:t>index</a:t>
            </a:r>
            <a:r>
              <a:rPr lang="zh-CN" altLang="en-US" sz="2200" dirty="0">
                <a:latin typeface="+mn-ea"/>
              </a:rPr>
              <a:t>为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en-US" sz="2200" dirty="0">
                <a:latin typeface="+mn-ea"/>
              </a:rPr>
              <a:t>的</a:t>
            </a:r>
            <a:r>
              <a:rPr lang="en-US" altLang="zh-CN" sz="2200" b="1" dirty="0" err="1">
                <a:latin typeface="+mn-ea"/>
              </a:rPr>
              <a:t>int</a:t>
            </a:r>
            <a:r>
              <a:rPr lang="zh-CN" altLang="en-US" sz="2200" b="1" dirty="0">
                <a:latin typeface="+mn-ea"/>
              </a:rPr>
              <a:t>类型</a:t>
            </a:r>
            <a:r>
              <a:rPr lang="zh-CN" altLang="en-US" sz="2200" dirty="0">
                <a:latin typeface="+mn-ea"/>
              </a:rPr>
              <a:t>的值加载到到</a:t>
            </a:r>
            <a:r>
              <a:rPr lang="zh-CN" altLang="en-US" sz="2200" b="1" dirty="0">
                <a:latin typeface="+mn-ea"/>
              </a:rPr>
              <a:t>操作数栈</a:t>
            </a:r>
            <a:r>
              <a:rPr lang="zh-CN" altLang="en-US" sz="2200" dirty="0">
                <a:latin typeface="+mn-ea"/>
              </a:rPr>
              <a:t>中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877" y="2929508"/>
            <a:ext cx="3275461" cy="25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34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字节码指令 ： </a:t>
            </a:r>
            <a:r>
              <a:rPr lang="en-US" altLang="zh-CN" sz="2800" b="1" dirty="0"/>
              <a:t>iload_2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706" y="1937792"/>
            <a:ext cx="696884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59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 err="1"/>
              <a:t>Putfield</a:t>
            </a:r>
            <a:r>
              <a:rPr lang="en-US" altLang="zh-CN" sz="2800" dirty="0"/>
              <a:t> #17 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273324"/>
            <a:ext cx="6201380" cy="407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33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具体的实现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把每个字节码指令都解析为</a:t>
            </a:r>
            <a:r>
              <a:rPr lang="en-US" altLang="zh-CN" sz="2200" dirty="0">
                <a:latin typeface="+mn-ea"/>
              </a:rPr>
              <a:t>Command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操作数的个数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0    e.g. dup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1    e.g.  </a:t>
            </a:r>
            <a:r>
              <a:rPr lang="en-US" altLang="zh-CN" sz="2000" dirty="0" err="1">
                <a:latin typeface="+mn-ea"/>
              </a:rPr>
              <a:t>bipush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2    e.g. </a:t>
            </a:r>
            <a:r>
              <a:rPr lang="en-US" altLang="zh-CN" sz="2000" dirty="0" err="1">
                <a:latin typeface="+mn-ea"/>
              </a:rPr>
              <a:t>invokespecial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501" y="3362049"/>
            <a:ext cx="2917034" cy="23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62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163638"/>
            <a:ext cx="6813550" cy="496728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97260"/>
            <a:ext cx="821455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31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163638"/>
            <a:ext cx="6813550" cy="496728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697260"/>
            <a:ext cx="812708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65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561356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虚拟机</a:t>
            </a:r>
            <a:b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实现类似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Javap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的命令</a:t>
            </a:r>
          </a:p>
        </p:txBody>
      </p:sp>
    </p:spTree>
    <p:extLst>
      <p:ext uri="{BB962C8B-B14F-4D97-AF65-F5344CB8AC3E}">
        <p14:creationId xmlns:p14="http://schemas.microsoft.com/office/powerpoint/2010/main" val="297626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163638"/>
            <a:ext cx="6813550" cy="496728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612"/>
            <a:ext cx="9144000" cy="439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2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09228"/>
            <a:ext cx="8503199" cy="335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6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9" name="标题 1"/>
          <p:cNvSpPr txBox="1"/>
          <p:nvPr/>
        </p:nvSpPr>
        <p:spPr>
          <a:xfrm>
            <a:off x="107504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main</a:t>
            </a:r>
            <a:r>
              <a:rPr lang="zh-CN" altLang="en-US" sz="2800" dirty="0"/>
              <a:t>函数的字节码， 先来断句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44" y="1417340"/>
            <a:ext cx="8530911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4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1259632" y="1057300"/>
            <a:ext cx="6624736" cy="4553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9" name="标题 1"/>
          <p:cNvSpPr txBox="1"/>
          <p:nvPr/>
        </p:nvSpPr>
        <p:spPr>
          <a:xfrm>
            <a:off x="107504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翻译成稍微能看懂的指令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129308"/>
            <a:ext cx="5112568" cy="40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0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/>
              <a:t>new  indexbyte1, indexbyte2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操作：创建一个对象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indexbyte1 &lt;&lt; 8</a:t>
            </a:r>
            <a:r>
              <a:rPr lang="zh-CN" altLang="en-US" sz="2200" dirty="0">
                <a:latin typeface="+mn-ea"/>
              </a:rPr>
              <a:t>）</a:t>
            </a:r>
            <a:r>
              <a:rPr lang="en-US" altLang="zh-CN" sz="2200" dirty="0">
                <a:latin typeface="+mn-ea"/>
              </a:rPr>
              <a:t>| indexbyte2 </a:t>
            </a:r>
            <a:r>
              <a:rPr lang="zh-CN" altLang="en-US" sz="2200" dirty="0">
                <a:latin typeface="+mn-ea"/>
              </a:rPr>
              <a:t>得到一个指向常量池的索引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BB 00 01  -&gt;  new      #1                 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对应的类是</a:t>
            </a:r>
            <a:r>
              <a:rPr lang="en-US" altLang="zh-CN" sz="2000" dirty="0">
                <a:latin typeface="+mn-ea"/>
              </a:rPr>
              <a:t> com/</a:t>
            </a:r>
            <a:r>
              <a:rPr lang="en-US" altLang="zh-CN" sz="2000" dirty="0" err="1">
                <a:latin typeface="+mn-ea"/>
              </a:rPr>
              <a:t>coderising</a:t>
            </a:r>
            <a:r>
              <a:rPr lang="en-US" altLang="zh-CN" sz="2000" dirty="0">
                <a:latin typeface="+mn-ea"/>
              </a:rPr>
              <a:t>/</a:t>
            </a:r>
            <a:r>
              <a:rPr lang="en-US" altLang="zh-CN" sz="2000" dirty="0" err="1">
                <a:latin typeface="+mn-ea"/>
              </a:rPr>
              <a:t>jvm</a:t>
            </a:r>
            <a:r>
              <a:rPr lang="en-US" altLang="zh-CN" sz="2000" dirty="0">
                <a:latin typeface="+mn-ea"/>
              </a:rPr>
              <a:t>/test/EmployeeV1</a:t>
            </a:r>
          </a:p>
        </p:txBody>
      </p:sp>
    </p:spTree>
    <p:extLst>
      <p:ext uri="{BB962C8B-B14F-4D97-AF65-F5344CB8AC3E}">
        <p14:creationId xmlns:p14="http://schemas.microsoft.com/office/powerpoint/2010/main" val="65364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/>
              <a:t>new indexbyte1, indexbyte2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86408"/>
            <a:ext cx="7214996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0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/>
              <a:t>字节码指令： </a:t>
            </a:r>
            <a:r>
              <a:rPr lang="en-US" altLang="zh-CN" sz="2800" b="1" dirty="0"/>
              <a:t>dup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操作：复制操作数栈栈顶的值，并压入到栈顶 </a:t>
            </a:r>
            <a:endParaRPr lang="en-US" altLang="zh-CN" sz="22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281436"/>
            <a:ext cx="4824536" cy="32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6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13772</TotalTime>
  <Words>949</Words>
  <Application>Microsoft Office PowerPoint</Application>
  <PresentationFormat>全屏显示(16:10)</PresentationFormat>
  <Paragraphs>193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宋体</vt:lpstr>
      <vt:lpstr>微软雅黑</vt:lpstr>
      <vt:lpstr>Arial</vt:lpstr>
      <vt:lpstr>Calibri</vt:lpstr>
      <vt:lpstr>Office 主题​​</vt:lpstr>
      <vt:lpstr>Java 虚拟机-字节码指令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 虚拟机 实现类似Javap的命令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liuxin</cp:lastModifiedBy>
  <cp:revision>1492</cp:revision>
  <dcterms:created xsi:type="dcterms:W3CDTF">2012-07-25T13:29:00Z</dcterms:created>
  <dcterms:modified xsi:type="dcterms:W3CDTF">2017-04-17T00:02:51Z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