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18" r:id="rId2"/>
    <p:sldId id="478" r:id="rId3"/>
    <p:sldId id="476" r:id="rId4"/>
    <p:sldId id="481" r:id="rId5"/>
    <p:sldId id="479" r:id="rId6"/>
    <p:sldId id="480" r:id="rId7"/>
    <p:sldId id="475" r:id="rId8"/>
    <p:sldId id="474" r:id="rId9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3C6"/>
    <a:srgbClr val="3782C5"/>
    <a:srgbClr val="285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4" autoAdjust="0"/>
    <p:restoredTop sz="75529" autoAdjust="0"/>
  </p:normalViewPr>
  <p:slideViewPr>
    <p:cSldViewPr>
      <p:cViewPr varScale="1">
        <p:scale>
          <a:sx n="102" d="100"/>
          <a:sy n="102" d="100"/>
        </p:scale>
        <p:origin x="1956" y="7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60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85617-E155-42B9-84DE-B6F08CC38C33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7D96C-E990-4993-938B-CFA77FEA92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36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请大家注意：详情请参见</a:t>
            </a:r>
            <a:r>
              <a:rPr lang="en-US" altLang="zh-CN" dirty="0"/>
              <a:t>《java</a:t>
            </a:r>
            <a:r>
              <a:rPr lang="zh-CN" altLang="en-US" dirty="0"/>
              <a:t>虚拟机规范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952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908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请大家注意：详情请参见</a:t>
            </a:r>
            <a:r>
              <a:rPr lang="en-US" altLang="zh-CN" dirty="0"/>
              <a:t>《java</a:t>
            </a:r>
            <a:r>
              <a:rPr lang="zh-CN" altLang="en-US" dirty="0"/>
              <a:t>虚拟机规范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516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972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196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969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96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>
            <a:fillRect/>
          </a:stretch>
        </p:blipFill>
        <p:spPr>
          <a:xfrm>
            <a:off x="-1" y="0"/>
            <a:ext cx="9171769" cy="5715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55510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>
            <a:fillRect/>
          </a:stretch>
        </p:blipFill>
        <p:spPr>
          <a:xfrm>
            <a:off x="-1" y="0"/>
            <a:ext cx="9171769" cy="5715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971600" y="0"/>
            <a:ext cx="8200168" cy="5715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1396"/>
            <a:ext cx="7385510" cy="37606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37E3A-73D9-4AC5-8448-3312727E0F5B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553244"/>
            <a:ext cx="7772400" cy="12250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虚拟机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常量池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1422010"/>
            <a:ext cx="6400800" cy="27363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刘欣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QQ: 3340792577    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微信：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liuxinlehan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微信公众号：码农翻身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coderising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码农翻身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群：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536010527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721596"/>
            <a:ext cx="1588765" cy="158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4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59632" y="1057300"/>
            <a:ext cx="6624736" cy="4553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sp>
        <p:nvSpPr>
          <p:cNvPr id="9" name="标题 1"/>
          <p:cNvSpPr txBox="1"/>
          <p:nvPr/>
        </p:nvSpPr>
        <p:spPr>
          <a:xfrm>
            <a:off x="1547664" y="19934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5400" dirty="0"/>
              <a:t>真正了不起的程序员对自己的程序的每一个字节都了如指掌</a:t>
            </a:r>
          </a:p>
        </p:txBody>
      </p:sp>
    </p:spTree>
    <p:extLst>
      <p:ext uri="{BB962C8B-B14F-4D97-AF65-F5344CB8AC3E}">
        <p14:creationId xmlns:p14="http://schemas.microsoft.com/office/powerpoint/2010/main" val="306304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59632" y="1057300"/>
            <a:ext cx="6624736" cy="4553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79" y="193204"/>
            <a:ext cx="8886663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8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59632" y="1057300"/>
            <a:ext cx="6624736" cy="4553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sp>
        <p:nvSpPr>
          <p:cNvPr id="4" name="矩形 3"/>
          <p:cNvSpPr/>
          <p:nvPr/>
        </p:nvSpPr>
        <p:spPr>
          <a:xfrm>
            <a:off x="1295157" y="890320"/>
            <a:ext cx="32768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CONSTANT_</a:t>
            </a:r>
            <a:r>
              <a:rPr lang="en-US" altLang="zh-CN" dirty="0" err="1">
                <a:solidFill>
                  <a:srgbClr val="00B050"/>
                </a:solidFill>
              </a:rPr>
              <a:t>Class</a:t>
            </a:r>
            <a:r>
              <a:rPr lang="en-US" altLang="zh-CN" dirty="0" err="1"/>
              <a:t>_info</a:t>
            </a:r>
            <a:r>
              <a:rPr lang="en-US" altLang="zh-CN" dirty="0"/>
              <a:t> {  </a:t>
            </a:r>
          </a:p>
          <a:p>
            <a:r>
              <a:rPr lang="en-US" altLang="zh-CN" dirty="0"/>
              <a:t>    u1 tag;  // </a:t>
            </a:r>
            <a:r>
              <a:rPr lang="zh-CN" altLang="en-US" dirty="0"/>
              <a:t>值为</a:t>
            </a:r>
            <a:r>
              <a:rPr lang="en-US" altLang="zh-CN" dirty="0"/>
              <a:t>7</a:t>
            </a:r>
          </a:p>
          <a:p>
            <a:r>
              <a:rPr lang="en-US" altLang="zh-CN" dirty="0"/>
              <a:t>    u2 </a:t>
            </a:r>
            <a:r>
              <a:rPr lang="en-US" altLang="zh-CN" dirty="0" err="1"/>
              <a:t>name_index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67022" y="2574686"/>
            <a:ext cx="31511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CONSTANT_</a:t>
            </a:r>
            <a:r>
              <a:rPr lang="zh-CN" altLang="en-US" dirty="0">
                <a:solidFill>
                  <a:srgbClr val="00B050"/>
                </a:solidFill>
              </a:rPr>
              <a:t>Utf8</a:t>
            </a:r>
            <a:r>
              <a:rPr lang="zh-CN" altLang="en-US" dirty="0"/>
              <a:t>_info { 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u1 tag;   </a:t>
            </a:r>
            <a:r>
              <a:rPr lang="en-US" altLang="zh-CN" dirty="0"/>
              <a:t>//</a:t>
            </a:r>
            <a:r>
              <a:rPr lang="zh-CN" altLang="en-US" dirty="0"/>
              <a:t>值为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    u2 length;  </a:t>
            </a:r>
            <a:endParaRPr lang="en-US" altLang="zh-CN" dirty="0"/>
          </a:p>
          <a:p>
            <a:r>
              <a:rPr lang="zh-CN" altLang="en-US" dirty="0"/>
              <a:t>    u1 bytes[length]; </a:t>
            </a:r>
            <a:endParaRPr lang="en-US" altLang="zh-CN" dirty="0"/>
          </a:p>
          <a:p>
            <a:r>
              <a:rPr lang="zh-CN" altLang="en-US" dirty="0"/>
              <a:t>}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2174" y="4126237"/>
            <a:ext cx="33598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CONSTANT_</a:t>
            </a:r>
            <a:r>
              <a:rPr lang="en-US" altLang="zh-CN" dirty="0" err="1">
                <a:solidFill>
                  <a:srgbClr val="00B050"/>
                </a:solidFill>
              </a:rPr>
              <a:t>String</a:t>
            </a:r>
            <a:r>
              <a:rPr lang="en-US" altLang="zh-CN" dirty="0" err="1"/>
              <a:t>_info</a:t>
            </a:r>
            <a:r>
              <a:rPr lang="en-US" altLang="zh-CN" dirty="0"/>
              <a:t> {  </a:t>
            </a:r>
          </a:p>
          <a:p>
            <a:r>
              <a:rPr lang="en-US" altLang="zh-CN" dirty="0"/>
              <a:t>    u1 tag;  </a:t>
            </a:r>
          </a:p>
          <a:p>
            <a:r>
              <a:rPr lang="en-US" altLang="zh-CN" dirty="0"/>
              <a:t>    u2 </a:t>
            </a:r>
            <a:r>
              <a:rPr lang="en-US" altLang="zh-CN" dirty="0" err="1"/>
              <a:t>string_index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标题 1"/>
          <p:cNvSpPr txBox="1"/>
          <p:nvPr/>
        </p:nvSpPr>
        <p:spPr>
          <a:xfrm>
            <a:off x="1142976" y="43792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几种最常见常量池结构</a:t>
            </a:r>
          </a:p>
        </p:txBody>
      </p:sp>
      <p:sp>
        <p:nvSpPr>
          <p:cNvPr id="10" name="矩形 9"/>
          <p:cNvSpPr/>
          <p:nvPr/>
        </p:nvSpPr>
        <p:spPr>
          <a:xfrm>
            <a:off x="5090676" y="871995"/>
            <a:ext cx="32768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CONSTANT_</a:t>
            </a:r>
            <a:r>
              <a:rPr lang="en-US" altLang="zh-CN" dirty="0" err="1">
                <a:solidFill>
                  <a:srgbClr val="00B050"/>
                </a:solidFill>
              </a:rPr>
              <a:t>Fieldref</a:t>
            </a:r>
            <a:r>
              <a:rPr lang="en-US" altLang="zh-CN" dirty="0" err="1"/>
              <a:t>_info</a:t>
            </a:r>
            <a:r>
              <a:rPr lang="en-US" altLang="zh-CN" dirty="0"/>
              <a:t> {       </a:t>
            </a:r>
          </a:p>
          <a:p>
            <a:r>
              <a:rPr lang="en-US" altLang="zh-CN" dirty="0"/>
              <a:t>    u1 tag;       //</a:t>
            </a:r>
            <a:r>
              <a:rPr lang="zh-CN" altLang="en-US" dirty="0"/>
              <a:t>值为</a:t>
            </a:r>
            <a:r>
              <a:rPr lang="en-US" altLang="zh-CN" dirty="0"/>
              <a:t>9</a:t>
            </a:r>
          </a:p>
          <a:p>
            <a:r>
              <a:rPr lang="en-US" altLang="zh-CN" dirty="0"/>
              <a:t>    u2 </a:t>
            </a:r>
            <a:r>
              <a:rPr lang="en-US" altLang="zh-CN" dirty="0" err="1"/>
              <a:t>class_index</a:t>
            </a:r>
            <a:r>
              <a:rPr lang="en-US" altLang="zh-CN" dirty="0"/>
              <a:t>;       </a:t>
            </a:r>
          </a:p>
          <a:p>
            <a:r>
              <a:rPr lang="en-US" altLang="zh-CN" dirty="0"/>
              <a:t>    u2 </a:t>
            </a:r>
            <a:r>
              <a:rPr lang="en-US" altLang="zh-CN" dirty="0" err="1"/>
              <a:t>name_and_type_index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}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062541" y="2556361"/>
            <a:ext cx="31511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CONSTANT_</a:t>
            </a:r>
            <a:r>
              <a:rPr lang="zh-CN" altLang="en-US" dirty="0">
                <a:solidFill>
                  <a:srgbClr val="00B050"/>
                </a:solidFill>
              </a:rPr>
              <a:t>Methodref</a:t>
            </a:r>
            <a:r>
              <a:rPr lang="zh-CN" altLang="en-US" dirty="0"/>
              <a:t>_info {    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u1 tag;         </a:t>
            </a:r>
            <a:r>
              <a:rPr lang="en-US" altLang="zh-CN" dirty="0"/>
              <a:t>//</a:t>
            </a:r>
            <a:r>
              <a:rPr lang="zh-CN" altLang="en-US" dirty="0"/>
              <a:t>值为</a:t>
            </a:r>
            <a:r>
              <a:rPr lang="en-US" altLang="zh-CN" dirty="0"/>
              <a:t>10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u2 class_index;       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u2 name_and_type_index; </a:t>
            </a:r>
            <a:endParaRPr lang="en-US" altLang="zh-CN" dirty="0"/>
          </a:p>
          <a:p>
            <a:r>
              <a:rPr lang="zh-CN" altLang="en-US" dirty="0"/>
              <a:t>}</a:t>
            </a:r>
          </a:p>
        </p:txBody>
      </p:sp>
      <p:sp>
        <p:nvSpPr>
          <p:cNvPr id="12" name="矩形 11"/>
          <p:cNvSpPr/>
          <p:nvPr/>
        </p:nvSpPr>
        <p:spPr>
          <a:xfrm>
            <a:off x="5007693" y="4107912"/>
            <a:ext cx="33598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CONSTANT_</a:t>
            </a:r>
            <a:r>
              <a:rPr lang="zh-CN" altLang="en-US" dirty="0">
                <a:solidFill>
                  <a:srgbClr val="00B050"/>
                </a:solidFill>
              </a:rPr>
              <a:t>NameAndType</a:t>
            </a:r>
            <a:r>
              <a:rPr lang="zh-CN" altLang="en-US" dirty="0"/>
              <a:t>_info {  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u1 tag;     </a:t>
            </a:r>
            <a:r>
              <a:rPr lang="en-US" altLang="zh-CN" dirty="0"/>
              <a:t>//</a:t>
            </a:r>
            <a:r>
              <a:rPr lang="zh-CN" altLang="en-US" dirty="0"/>
              <a:t>值为</a:t>
            </a:r>
            <a:r>
              <a:rPr lang="en-US" altLang="zh-CN" dirty="0"/>
              <a:t>12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u2 name_index;  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u2 descriptor_index; </a:t>
            </a:r>
            <a:endParaRPr lang="en-US" altLang="zh-CN" dirty="0"/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0161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1259632" y="1057300"/>
            <a:ext cx="6624736" cy="4553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sp>
        <p:nvSpPr>
          <p:cNvPr id="9" name="标题 1"/>
          <p:cNvSpPr txBox="1"/>
          <p:nvPr/>
        </p:nvSpPr>
        <p:spPr>
          <a:xfrm>
            <a:off x="1142976" y="43792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访问标志</a:t>
            </a:r>
            <a:r>
              <a:rPr lang="en-US" altLang="zh-CN" sz="2800" dirty="0"/>
              <a:t>(Access Flags) : U2</a:t>
            </a:r>
            <a:endParaRPr lang="zh-CN" altLang="en-US" sz="28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1331640" y="1109113"/>
          <a:ext cx="7488832" cy="3606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1711576859"/>
                    </a:ext>
                  </a:extLst>
                </a:gridCol>
                <a:gridCol w="1063444">
                  <a:extLst>
                    <a:ext uri="{9D8B030D-6E8A-4147-A177-3AD203B41FA5}">
                      <a16:colId xmlns:a16="http://schemas.microsoft.com/office/drawing/2014/main" val="4203682467"/>
                    </a:ext>
                  </a:extLst>
                </a:gridCol>
                <a:gridCol w="4481172">
                  <a:extLst>
                    <a:ext uri="{9D8B030D-6E8A-4147-A177-3AD203B41FA5}">
                      <a16:colId xmlns:a16="http://schemas.microsoft.com/office/drawing/2014/main" val="786021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标志名称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标志值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99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ACC_PUBLIC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public</a:t>
                      </a:r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05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ACC_FINAL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声明为</a:t>
                      </a:r>
                      <a:r>
                        <a:rPr lang="en-US" altLang="zh-CN" dirty="0"/>
                        <a:t>final</a:t>
                      </a:r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17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ACC_SUPER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0x0020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是否允许使用</a:t>
                      </a:r>
                      <a:r>
                        <a:rPr lang="en-US" altLang="zh-CN" dirty="0" err="1"/>
                        <a:t>invokespecial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字节码指令的新语意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19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ACC_INTERFACE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声明为接口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448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ACC_ABSTRACT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0x0400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Abstract</a:t>
                      </a:r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840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ACC_SYNTHETIC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这个类并非由用户代码产生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98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ACC_ANNOTATION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0x2000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这是一个注解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701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ACC_ENUM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0x4000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这是一个枚举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696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23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1259632" y="1057300"/>
            <a:ext cx="6624736" cy="4553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sp>
        <p:nvSpPr>
          <p:cNvPr id="9" name="标题 1"/>
          <p:cNvSpPr txBox="1"/>
          <p:nvPr/>
        </p:nvSpPr>
        <p:spPr>
          <a:xfrm>
            <a:off x="1142976" y="43792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类索引</a:t>
            </a:r>
            <a:r>
              <a:rPr lang="en-US" altLang="zh-CN" sz="2800" dirty="0"/>
              <a:t>(U2) </a:t>
            </a:r>
            <a:r>
              <a:rPr lang="zh-CN" altLang="en-US" sz="2800" dirty="0"/>
              <a:t>、父类索引</a:t>
            </a:r>
            <a:r>
              <a:rPr lang="en-US" altLang="zh-CN" sz="2800" dirty="0"/>
              <a:t>(U2)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129308"/>
            <a:ext cx="6952006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39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类图</a:t>
            </a:r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3144" y="3647255"/>
            <a:ext cx="621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015440"/>
            <a:ext cx="6840760" cy="437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14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类图</a:t>
            </a:r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3144" y="3647255"/>
            <a:ext cx="621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489348"/>
            <a:ext cx="7274987" cy="34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9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自定义 8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11933</TotalTime>
  <Words>349</Words>
  <Application>Microsoft Office PowerPoint</Application>
  <PresentationFormat>全屏显示(16:10)</PresentationFormat>
  <Paragraphs>83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Office 主题​​</vt:lpstr>
      <vt:lpstr>Java 虚拟机-常量池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PowerPoint Template ]</dc:title>
  <dc:creator>王琳</dc:creator>
  <cp:lastModifiedBy>liuxin</cp:lastModifiedBy>
  <cp:revision>1222</cp:revision>
  <dcterms:created xsi:type="dcterms:W3CDTF">2012-07-25T13:29:00Z</dcterms:created>
  <dcterms:modified xsi:type="dcterms:W3CDTF">2017-04-05T13:42:41Z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