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0" y="-1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4/7/14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4/7/14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4/7/14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4/7/14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4/7/14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4/7/14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4/7/14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4/7/14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4/7/14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4/7/14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4/7/14</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4/7/14</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hartleybrody.com/https-certificat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croogled.com/mail" TargetMode="External"/><Relationship Id="rId4" Type="http://schemas.openxmlformats.org/officeDocument/2006/relationships/hyperlink" Target="http://www.digitaltrends.com/computing/microsoft-pledges-to-stop-reading-customer-emails/%23!C6uxt" TargetMode="External"/><Relationship Id="rId5" Type="http://schemas.openxmlformats.org/officeDocument/2006/relationships/hyperlink" Target="http://www.cnet.com/news/encrypted-yahoo-messenger-on-its-way/" TargetMode="External"/><Relationship Id="rId1" Type="http://schemas.openxmlformats.org/officeDocument/2006/relationships/slideLayout" Target="../slideLayouts/slideLayout2.xml"/><Relationship Id="rId2" Type="http://schemas.openxmlformats.org/officeDocument/2006/relationships/hyperlink" Target="http://arstechnica.com/information-technology/2013/11/googlers-say-f-you-to-nsa-company-encrypts-internal-networ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and User Authentication</a:t>
            </a:r>
            <a:endParaRPr lang="en-US" dirty="0"/>
          </a:p>
        </p:txBody>
      </p:sp>
      <p:sp>
        <p:nvSpPr>
          <p:cNvPr id="3" name="Subtitle 2"/>
          <p:cNvSpPr>
            <a:spLocks noGrp="1"/>
          </p:cNvSpPr>
          <p:nvPr>
            <p:ph type="subTitle" idx="1"/>
          </p:nvPr>
        </p:nvSpPr>
        <p:spPr/>
        <p:txBody>
          <a:bodyPr/>
          <a:lstStyle/>
          <a:p>
            <a:r>
              <a:rPr lang="en-US" dirty="0" smtClean="0"/>
              <a:t>Basics of internet security and user authentication</a:t>
            </a:r>
            <a:endParaRPr lang="en-US" dirty="0"/>
          </a:p>
        </p:txBody>
      </p:sp>
    </p:spTree>
    <p:extLst>
      <p:ext uri="{BB962C8B-B14F-4D97-AF65-F5344CB8AC3E}">
        <p14:creationId xmlns:p14="http://schemas.microsoft.com/office/powerpoint/2010/main" val="42643836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 Explained</a:t>
            </a:r>
            <a:endParaRPr lang="en-US" dirty="0"/>
          </a:p>
        </p:txBody>
      </p:sp>
      <p:sp>
        <p:nvSpPr>
          <p:cNvPr id="3" name="Content Placeholder 2"/>
          <p:cNvSpPr>
            <a:spLocks noGrp="1"/>
          </p:cNvSpPr>
          <p:nvPr>
            <p:ph idx="1"/>
          </p:nvPr>
        </p:nvSpPr>
        <p:spPr/>
        <p:txBody>
          <a:bodyPr/>
          <a:lstStyle/>
          <a:p>
            <a:r>
              <a:rPr lang="en-US" dirty="0" smtClean="0"/>
              <a:t>Understanding the problem…</a:t>
            </a:r>
          </a:p>
          <a:p>
            <a:pPr lvl="1"/>
            <a:r>
              <a:rPr lang="en-US" dirty="0" smtClean="0"/>
              <a:t>Whenever we make http requests, it must pass through many different networks</a:t>
            </a:r>
          </a:p>
          <a:p>
            <a:pPr lvl="1"/>
            <a:endParaRPr lang="en-US" dirty="0"/>
          </a:p>
        </p:txBody>
      </p:sp>
      <p:pic>
        <p:nvPicPr>
          <p:cNvPr id="5" name="Picture 4"/>
          <p:cNvPicPr>
            <a:picLocks noChangeAspect="1"/>
          </p:cNvPicPr>
          <p:nvPr/>
        </p:nvPicPr>
        <p:blipFill>
          <a:blip r:embed="rId2"/>
          <a:stretch>
            <a:fillRect/>
          </a:stretch>
        </p:blipFill>
        <p:spPr>
          <a:xfrm>
            <a:off x="1646817" y="3419405"/>
            <a:ext cx="5832063" cy="3326940"/>
          </a:xfrm>
          <a:prstGeom prst="rect">
            <a:avLst/>
          </a:prstGeom>
        </p:spPr>
      </p:pic>
    </p:spTree>
    <p:extLst>
      <p:ext uri="{BB962C8B-B14F-4D97-AF65-F5344CB8AC3E}">
        <p14:creationId xmlns:p14="http://schemas.microsoft.com/office/powerpoint/2010/main" val="27788585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 the problem</a:t>
            </a:r>
            <a:endParaRPr lang="en-US" dirty="0"/>
          </a:p>
        </p:txBody>
      </p:sp>
      <p:sp>
        <p:nvSpPr>
          <p:cNvPr id="3" name="Content Placeholder 2"/>
          <p:cNvSpPr>
            <a:spLocks noGrp="1"/>
          </p:cNvSpPr>
          <p:nvPr>
            <p:ph idx="1"/>
          </p:nvPr>
        </p:nvSpPr>
        <p:spPr/>
        <p:txBody>
          <a:bodyPr/>
          <a:lstStyle/>
          <a:p>
            <a:r>
              <a:rPr lang="en-US" dirty="0" smtClean="0"/>
              <a:t>These networks </a:t>
            </a:r>
            <a:r>
              <a:rPr lang="en-US" dirty="0" smtClean="0"/>
              <a:t>are</a:t>
            </a:r>
            <a:r>
              <a:rPr lang="en-US" dirty="0" smtClean="0"/>
              <a:t> </a:t>
            </a:r>
            <a:r>
              <a:rPr lang="en-US" dirty="0" smtClean="0"/>
              <a:t>made up of </a:t>
            </a:r>
            <a:r>
              <a:rPr lang="en-US" dirty="0" smtClean="0"/>
              <a:t>computers, </a:t>
            </a:r>
            <a:r>
              <a:rPr lang="en-US" dirty="0" smtClean="0"/>
              <a:t>routers, access points, switches, Internet Service Providers (ISPs), different organizations, servers, etc.</a:t>
            </a:r>
          </a:p>
          <a:p>
            <a:r>
              <a:rPr lang="en-US" dirty="0" smtClean="0"/>
              <a:t>If a bad guy were able to get into any of these systems, he/she could potentially see everything passing through</a:t>
            </a:r>
          </a:p>
          <a:p>
            <a:r>
              <a:rPr lang="en-US" dirty="0" smtClean="0"/>
              <a:t>Bad: HTTP alone is all plain text</a:t>
            </a:r>
            <a:endParaRPr lang="en-US" dirty="0"/>
          </a:p>
        </p:txBody>
      </p:sp>
      <p:pic>
        <p:nvPicPr>
          <p:cNvPr id="4" name="Picture 3"/>
          <p:cNvPicPr>
            <a:picLocks noChangeAspect="1"/>
          </p:cNvPicPr>
          <p:nvPr/>
        </p:nvPicPr>
        <p:blipFill>
          <a:blip r:embed="rId2"/>
          <a:stretch>
            <a:fillRect/>
          </a:stretch>
        </p:blipFill>
        <p:spPr>
          <a:xfrm>
            <a:off x="7200768" y="4737606"/>
            <a:ext cx="1486031" cy="1923543"/>
          </a:xfrm>
          <a:prstGeom prst="rect">
            <a:avLst/>
          </a:prstGeom>
        </p:spPr>
      </p:pic>
    </p:spTree>
    <p:extLst>
      <p:ext uri="{BB962C8B-B14F-4D97-AF65-F5344CB8AC3E}">
        <p14:creationId xmlns:p14="http://schemas.microsoft.com/office/powerpoint/2010/main" val="3954723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 </a:t>
            </a:r>
            <a:r>
              <a:rPr lang="en-US" dirty="0"/>
              <a:t>T</a:t>
            </a:r>
            <a:r>
              <a:rPr lang="en-US" dirty="0" smtClean="0"/>
              <a:t>he 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TLS: The secure in HTTPS</a:t>
            </a:r>
            <a:endParaRPr lang="en-US" dirty="0" smtClean="0"/>
          </a:p>
          <a:p>
            <a:pPr lvl="1"/>
            <a:r>
              <a:rPr lang="en-US" dirty="0" smtClean="0"/>
              <a:t>Uses both asymmetric and symmetric cryptography</a:t>
            </a:r>
          </a:p>
          <a:p>
            <a:pPr lvl="1"/>
            <a:r>
              <a:rPr lang="en-US" dirty="0" smtClean="0"/>
              <a:t>1 cool benefit of asymmetric cryptography</a:t>
            </a:r>
          </a:p>
          <a:p>
            <a:pPr lvl="2"/>
            <a:r>
              <a:rPr lang="en-US" dirty="0" smtClean="0"/>
              <a:t>Two parties with no prior knowledge of each other can use math to create and agree upon a </a:t>
            </a:r>
            <a:r>
              <a:rPr lang="en-US" i="1" dirty="0" smtClean="0"/>
              <a:t>shared secret key for a session</a:t>
            </a:r>
            <a:endParaRPr lang="en-US" dirty="0" smtClean="0"/>
          </a:p>
          <a:p>
            <a:pPr lvl="1"/>
            <a:r>
              <a:rPr lang="en-US" dirty="0" smtClean="0"/>
              <a:t>Why is this cool?</a:t>
            </a:r>
          </a:p>
          <a:p>
            <a:pPr lvl="2"/>
            <a:r>
              <a:rPr lang="en-US" dirty="0" smtClean="0"/>
              <a:t>Remember when I said asymmetric cryptography is expensive?</a:t>
            </a:r>
          </a:p>
          <a:p>
            <a:pPr lvl="2"/>
            <a:r>
              <a:rPr lang="en-US" dirty="0" smtClean="0"/>
              <a:t>This allows us to use asymmetric crypto to create an agreed upon private key (that we never need to send over the network) such that we can later do symmetric encryption on the cheap</a:t>
            </a:r>
            <a:endParaRPr lang="en-US" dirty="0"/>
          </a:p>
        </p:txBody>
      </p:sp>
    </p:spTree>
    <p:extLst>
      <p:ext uri="{BB962C8B-B14F-4D97-AF65-F5344CB8AC3E}">
        <p14:creationId xmlns:p14="http://schemas.microsoft.com/office/powerpoint/2010/main" val="20380771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The math</a:t>
            </a:r>
            <a:endParaRPr lang="en-US" dirty="0"/>
          </a:p>
        </p:txBody>
      </p:sp>
      <p:sp>
        <p:nvSpPr>
          <p:cNvPr id="3" name="Content Placeholder 2"/>
          <p:cNvSpPr>
            <a:spLocks noGrp="1"/>
          </p:cNvSpPr>
          <p:nvPr>
            <p:ph idx="1"/>
          </p:nvPr>
        </p:nvSpPr>
        <p:spPr/>
        <p:txBody>
          <a:bodyPr/>
          <a:lstStyle/>
          <a:p>
            <a:r>
              <a:rPr lang="en-US" dirty="0" smtClean="0"/>
              <a:t>The math behind this is actually very simple to calculate one way, but nearly impossible to reverse</a:t>
            </a:r>
          </a:p>
          <a:p>
            <a:pPr lvl="1"/>
            <a:r>
              <a:rPr lang="en-US" dirty="0" smtClean="0"/>
              <a:t>Why? Very large prime numbers are great</a:t>
            </a:r>
          </a:p>
        </p:txBody>
      </p:sp>
    </p:spTree>
    <p:extLst>
      <p:ext uri="{BB962C8B-B14F-4D97-AF65-F5344CB8AC3E}">
        <p14:creationId xmlns:p14="http://schemas.microsoft.com/office/powerpoint/2010/main" val="12518024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Algorithm in simple</a:t>
            </a:r>
            <a:endParaRPr lang="en-US" dirty="0"/>
          </a:p>
        </p:txBody>
      </p:sp>
      <p:sp>
        <p:nvSpPr>
          <p:cNvPr id="3" name="Content Placeholder 2"/>
          <p:cNvSpPr>
            <a:spLocks noGrp="1"/>
          </p:cNvSpPr>
          <p:nvPr>
            <p:ph idx="1"/>
          </p:nvPr>
        </p:nvSpPr>
        <p:spPr>
          <a:xfrm>
            <a:off x="457200" y="1618983"/>
            <a:ext cx="8229600" cy="5066302"/>
          </a:xfrm>
        </p:spPr>
        <p:txBody>
          <a:bodyPr>
            <a:normAutofit fontScale="62500" lnSpcReduction="20000"/>
          </a:bodyPr>
          <a:lstStyle/>
          <a:p>
            <a:r>
              <a:rPr lang="en-US" dirty="0" smtClean="0"/>
              <a:t>Preface</a:t>
            </a:r>
          </a:p>
          <a:p>
            <a:pPr lvl="1"/>
            <a:r>
              <a:rPr lang="en-US" dirty="0" smtClean="0"/>
              <a:t>Jimmy wants to talk to Bob securely</a:t>
            </a:r>
          </a:p>
          <a:p>
            <a:pPr lvl="1"/>
            <a:r>
              <a:rPr lang="en-US" dirty="0" smtClean="0"/>
              <a:t>They agree upon a </a:t>
            </a:r>
            <a:r>
              <a:rPr lang="en-US" dirty="0" smtClean="0">
                <a:solidFill>
                  <a:srgbClr val="3366FF"/>
                </a:solidFill>
              </a:rPr>
              <a:t>base</a:t>
            </a:r>
            <a:r>
              <a:rPr lang="en-US" dirty="0" smtClean="0"/>
              <a:t> (i.e. a small number like 2, 3, 5) and a large </a:t>
            </a:r>
            <a:r>
              <a:rPr lang="en-US" dirty="0" smtClean="0">
                <a:solidFill>
                  <a:srgbClr val="FF0000"/>
                </a:solidFill>
              </a:rPr>
              <a:t>prime</a:t>
            </a:r>
            <a:r>
              <a:rPr lang="en-US" dirty="0" smtClean="0"/>
              <a:t> (300+ digits) both of which can be sent over the network</a:t>
            </a:r>
          </a:p>
          <a:p>
            <a:pPr lvl="1"/>
            <a:r>
              <a:rPr lang="en-US" dirty="0" smtClean="0"/>
              <a:t>Both Jimmy and Bob have their own private key (100+ digits) that is never shared</a:t>
            </a:r>
          </a:p>
          <a:p>
            <a:r>
              <a:rPr lang="en-US" dirty="0" smtClean="0"/>
              <a:t>Algorithm Part 1!</a:t>
            </a:r>
          </a:p>
          <a:p>
            <a:pPr lvl="1"/>
            <a:r>
              <a:rPr lang="en-US" dirty="0" smtClean="0">
                <a:solidFill>
                  <a:srgbClr val="6BB76D"/>
                </a:solidFill>
              </a:rPr>
              <a:t>Jimmy’s Secret Sauce </a:t>
            </a:r>
            <a:r>
              <a:rPr lang="en-US" dirty="0" smtClean="0"/>
              <a:t>= (</a:t>
            </a:r>
            <a:r>
              <a:rPr lang="en-US" dirty="0" err="1" smtClean="0">
                <a:solidFill>
                  <a:srgbClr val="3366FF"/>
                </a:solidFill>
              </a:rPr>
              <a:t>root</a:t>
            </a:r>
            <a:r>
              <a:rPr lang="en-US" baseline="30000" dirty="0" err="1" smtClean="0"/>
              <a:t>Jimmy’s</a:t>
            </a:r>
            <a:r>
              <a:rPr lang="en-US" baseline="30000" dirty="0" smtClean="0"/>
              <a:t> Secret</a:t>
            </a:r>
            <a:r>
              <a:rPr lang="en-US" dirty="0" smtClean="0"/>
              <a:t>) % </a:t>
            </a:r>
            <a:r>
              <a:rPr lang="en-US" dirty="0" smtClean="0">
                <a:solidFill>
                  <a:srgbClr val="FF0000"/>
                </a:solidFill>
              </a:rPr>
              <a:t>prime</a:t>
            </a:r>
          </a:p>
          <a:p>
            <a:pPr lvl="1"/>
            <a:r>
              <a:rPr lang="en-US" dirty="0" smtClean="0">
                <a:solidFill>
                  <a:schemeClr val="accent1"/>
                </a:solidFill>
              </a:rPr>
              <a:t>Bob’s Secret Sauce </a:t>
            </a:r>
            <a:r>
              <a:rPr lang="en-US" dirty="0" smtClean="0"/>
              <a:t>= (</a:t>
            </a:r>
            <a:r>
              <a:rPr lang="en-US" dirty="0" err="1" smtClean="0">
                <a:solidFill>
                  <a:srgbClr val="3366FF"/>
                </a:solidFill>
              </a:rPr>
              <a:t>root</a:t>
            </a:r>
            <a:r>
              <a:rPr lang="en-US" baseline="30000" dirty="0" err="1" smtClean="0"/>
              <a:t>Bob’s</a:t>
            </a:r>
            <a:r>
              <a:rPr lang="en-US" baseline="30000" dirty="0" smtClean="0"/>
              <a:t> Secret</a:t>
            </a:r>
            <a:r>
              <a:rPr lang="en-US" dirty="0" smtClean="0"/>
              <a:t>) % </a:t>
            </a:r>
            <a:r>
              <a:rPr lang="en-US" dirty="0" smtClean="0">
                <a:solidFill>
                  <a:srgbClr val="FF0000"/>
                </a:solidFill>
              </a:rPr>
              <a:t>prime</a:t>
            </a:r>
          </a:p>
          <a:p>
            <a:r>
              <a:rPr lang="en-US" dirty="0" smtClean="0">
                <a:solidFill>
                  <a:srgbClr val="000000"/>
                </a:solidFill>
              </a:rPr>
              <a:t>They send these calculated values to each other and then </a:t>
            </a:r>
          </a:p>
          <a:p>
            <a:r>
              <a:rPr lang="en-US" dirty="0" smtClean="0">
                <a:solidFill>
                  <a:srgbClr val="000000"/>
                </a:solidFill>
              </a:rPr>
              <a:t>Algorithm Part 2!</a:t>
            </a:r>
          </a:p>
          <a:p>
            <a:pPr lvl="1"/>
            <a:r>
              <a:rPr lang="en-US" dirty="0" smtClean="0">
                <a:solidFill>
                  <a:srgbClr val="000000"/>
                </a:solidFill>
              </a:rPr>
              <a:t>Jimmy Computes: (</a:t>
            </a:r>
            <a:r>
              <a:rPr lang="en-US" dirty="0" smtClean="0">
                <a:solidFill>
                  <a:srgbClr val="F0AD00"/>
                </a:solidFill>
              </a:rPr>
              <a:t>Bob’s Secret </a:t>
            </a:r>
            <a:r>
              <a:rPr lang="en-US" dirty="0" err="1" smtClean="0">
                <a:solidFill>
                  <a:srgbClr val="F0AD00"/>
                </a:solidFill>
              </a:rPr>
              <a:t>Sauce</a:t>
            </a:r>
            <a:r>
              <a:rPr lang="en-US" baseline="30000" dirty="0" err="1" smtClean="0">
                <a:solidFill>
                  <a:srgbClr val="000000"/>
                </a:solidFill>
              </a:rPr>
              <a:t>Jimmy’s</a:t>
            </a:r>
            <a:r>
              <a:rPr lang="en-US" baseline="30000" dirty="0" smtClean="0">
                <a:solidFill>
                  <a:srgbClr val="000000"/>
                </a:solidFill>
              </a:rPr>
              <a:t> Secret</a:t>
            </a:r>
            <a:r>
              <a:rPr lang="en-US" dirty="0" smtClean="0">
                <a:solidFill>
                  <a:srgbClr val="000000"/>
                </a:solidFill>
              </a:rPr>
              <a:t>) % </a:t>
            </a:r>
            <a:r>
              <a:rPr lang="en-US" dirty="0" smtClean="0">
                <a:solidFill>
                  <a:srgbClr val="FF0000"/>
                </a:solidFill>
              </a:rPr>
              <a:t>prime</a:t>
            </a:r>
          </a:p>
          <a:p>
            <a:pPr lvl="1"/>
            <a:r>
              <a:rPr lang="en-US" dirty="0" smtClean="0">
                <a:solidFill>
                  <a:srgbClr val="000000"/>
                </a:solidFill>
              </a:rPr>
              <a:t>Bob Computes: (</a:t>
            </a:r>
            <a:r>
              <a:rPr lang="en-US" dirty="0" smtClean="0">
                <a:solidFill>
                  <a:schemeClr val="accent4"/>
                </a:solidFill>
              </a:rPr>
              <a:t>Jimmy’s Secret </a:t>
            </a:r>
            <a:r>
              <a:rPr lang="en-US" dirty="0" err="1" smtClean="0">
                <a:solidFill>
                  <a:schemeClr val="accent4"/>
                </a:solidFill>
              </a:rPr>
              <a:t>Sauce</a:t>
            </a:r>
            <a:r>
              <a:rPr lang="en-US" baseline="30000" dirty="0" err="1" smtClean="0">
                <a:solidFill>
                  <a:srgbClr val="000000"/>
                </a:solidFill>
              </a:rPr>
              <a:t>Bob’s</a:t>
            </a:r>
            <a:r>
              <a:rPr lang="en-US" baseline="30000" dirty="0" smtClean="0">
                <a:solidFill>
                  <a:srgbClr val="000000"/>
                </a:solidFill>
              </a:rPr>
              <a:t> Secret</a:t>
            </a:r>
            <a:r>
              <a:rPr lang="en-US" dirty="0" smtClean="0">
                <a:solidFill>
                  <a:srgbClr val="000000"/>
                </a:solidFill>
              </a:rPr>
              <a:t>) % </a:t>
            </a:r>
            <a:r>
              <a:rPr lang="en-US" dirty="0" smtClean="0">
                <a:solidFill>
                  <a:srgbClr val="FF0000"/>
                </a:solidFill>
              </a:rPr>
              <a:t>prime</a:t>
            </a:r>
          </a:p>
          <a:p>
            <a:r>
              <a:rPr lang="en-US" dirty="0" smtClean="0">
                <a:solidFill>
                  <a:srgbClr val="000000"/>
                </a:solidFill>
              </a:rPr>
              <a:t>I Assert that the two values calculated here will be the same!</a:t>
            </a:r>
          </a:p>
          <a:p>
            <a:r>
              <a:rPr lang="en-US" dirty="0" smtClean="0">
                <a:solidFill>
                  <a:srgbClr val="000000"/>
                </a:solidFill>
              </a:rPr>
              <a:t>Note:</a:t>
            </a:r>
          </a:p>
          <a:p>
            <a:pPr lvl="1"/>
            <a:r>
              <a:rPr lang="en-US" dirty="0" smtClean="0">
                <a:solidFill>
                  <a:srgbClr val="000000"/>
                </a:solidFill>
              </a:rPr>
              <a:t>We never have to send each other’s secret key over the network</a:t>
            </a:r>
          </a:p>
          <a:p>
            <a:pPr lvl="1"/>
            <a:r>
              <a:rPr lang="en-US" dirty="0" smtClean="0">
                <a:solidFill>
                  <a:srgbClr val="000000"/>
                </a:solidFill>
              </a:rPr>
              <a:t>We have created a new secret session key that we can use to cheaply encrypt messages using symmetric encryption</a:t>
            </a:r>
          </a:p>
        </p:txBody>
      </p:sp>
    </p:spTree>
    <p:extLst>
      <p:ext uri="{BB962C8B-B14F-4D97-AF65-F5344CB8AC3E}">
        <p14:creationId xmlns:p14="http://schemas.microsoft.com/office/powerpoint/2010/main" val="1506825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same thing in colors!</a:t>
            </a:r>
            <a:endParaRPr lang="en-US" dirty="0"/>
          </a:p>
        </p:txBody>
      </p:sp>
      <p:pic>
        <p:nvPicPr>
          <p:cNvPr id="6" name="Picture 5"/>
          <p:cNvPicPr>
            <a:picLocks noChangeAspect="1"/>
          </p:cNvPicPr>
          <p:nvPr/>
        </p:nvPicPr>
        <p:blipFill>
          <a:blip r:embed="rId2"/>
          <a:stretch>
            <a:fillRect/>
          </a:stretch>
        </p:blipFill>
        <p:spPr>
          <a:xfrm>
            <a:off x="457200" y="1602969"/>
            <a:ext cx="3435541" cy="5157334"/>
          </a:xfrm>
          <a:prstGeom prst="rect">
            <a:avLst/>
          </a:prstGeom>
        </p:spPr>
      </p:pic>
      <p:sp>
        <p:nvSpPr>
          <p:cNvPr id="7" name="TextBox 6"/>
          <p:cNvSpPr txBox="1"/>
          <p:nvPr/>
        </p:nvSpPr>
        <p:spPr>
          <a:xfrm>
            <a:off x="4130674" y="2073461"/>
            <a:ext cx="4556125" cy="307777"/>
          </a:xfrm>
          <a:prstGeom prst="rect">
            <a:avLst/>
          </a:prstGeom>
          <a:noFill/>
        </p:spPr>
        <p:txBody>
          <a:bodyPr wrap="square" rtlCol="0">
            <a:spAutoFit/>
          </a:bodyPr>
          <a:lstStyle/>
          <a:p>
            <a:r>
              <a:rPr lang="en-US" sz="1400" dirty="0" smtClean="0"/>
              <a:t>We agree upon a small root number and very large prime</a:t>
            </a:r>
            <a:endParaRPr lang="en-US" sz="1400" dirty="0"/>
          </a:p>
        </p:txBody>
      </p:sp>
      <p:sp>
        <p:nvSpPr>
          <p:cNvPr id="9" name="TextBox 8"/>
          <p:cNvSpPr txBox="1"/>
          <p:nvPr/>
        </p:nvSpPr>
        <p:spPr>
          <a:xfrm>
            <a:off x="4172539" y="2833220"/>
            <a:ext cx="2345764" cy="307777"/>
          </a:xfrm>
          <a:prstGeom prst="rect">
            <a:avLst/>
          </a:prstGeom>
          <a:noFill/>
        </p:spPr>
        <p:txBody>
          <a:bodyPr wrap="none" rtlCol="0">
            <a:spAutoFit/>
          </a:bodyPr>
          <a:lstStyle/>
          <a:p>
            <a:r>
              <a:rPr lang="en-US" sz="1400" dirty="0" smtClean="0"/>
              <a:t>We have our own secret key’s</a:t>
            </a:r>
            <a:endParaRPr lang="en-US" sz="1400" dirty="0"/>
          </a:p>
        </p:txBody>
      </p:sp>
      <p:sp>
        <p:nvSpPr>
          <p:cNvPr id="10" name="TextBox 9"/>
          <p:cNvSpPr txBox="1"/>
          <p:nvPr/>
        </p:nvSpPr>
        <p:spPr>
          <a:xfrm>
            <a:off x="4136591" y="3614797"/>
            <a:ext cx="5021364" cy="307777"/>
          </a:xfrm>
          <a:prstGeom prst="rect">
            <a:avLst/>
          </a:prstGeom>
          <a:noFill/>
        </p:spPr>
        <p:txBody>
          <a:bodyPr wrap="none" rtlCol="0">
            <a:spAutoFit/>
          </a:bodyPr>
          <a:lstStyle/>
          <a:p>
            <a:r>
              <a:rPr lang="en-US" sz="1400" dirty="0" smtClean="0"/>
              <a:t>We mix our agreed upon root and prime with our own secret color</a:t>
            </a:r>
            <a:endParaRPr lang="en-US" sz="1400" dirty="0"/>
          </a:p>
        </p:txBody>
      </p:sp>
      <p:sp>
        <p:nvSpPr>
          <p:cNvPr id="11" name="TextBox 10"/>
          <p:cNvSpPr txBox="1"/>
          <p:nvPr/>
        </p:nvSpPr>
        <p:spPr>
          <a:xfrm>
            <a:off x="4130674" y="4842991"/>
            <a:ext cx="4689467" cy="307777"/>
          </a:xfrm>
          <a:prstGeom prst="rect">
            <a:avLst/>
          </a:prstGeom>
          <a:noFill/>
        </p:spPr>
        <p:txBody>
          <a:bodyPr wrap="none" rtlCol="0">
            <a:spAutoFit/>
          </a:bodyPr>
          <a:lstStyle/>
          <a:p>
            <a:r>
              <a:rPr lang="en-US" sz="1400" dirty="0" smtClean="0"/>
              <a:t>We pass our new secret sauce to each other over the network</a:t>
            </a:r>
            <a:endParaRPr lang="en-US" sz="1400" dirty="0"/>
          </a:p>
        </p:txBody>
      </p:sp>
      <p:sp>
        <p:nvSpPr>
          <p:cNvPr id="13" name="TextBox 12"/>
          <p:cNvSpPr txBox="1"/>
          <p:nvPr/>
        </p:nvSpPr>
        <p:spPr>
          <a:xfrm>
            <a:off x="4116719" y="5582700"/>
            <a:ext cx="5057795" cy="307777"/>
          </a:xfrm>
          <a:prstGeom prst="rect">
            <a:avLst/>
          </a:prstGeom>
          <a:noFill/>
        </p:spPr>
        <p:txBody>
          <a:bodyPr wrap="none" rtlCol="0">
            <a:spAutoFit/>
          </a:bodyPr>
          <a:lstStyle/>
          <a:p>
            <a:r>
              <a:rPr lang="en-US" sz="1400" dirty="0" smtClean="0"/>
              <a:t>We then add our own secret key to the other person’s secret sauce</a:t>
            </a:r>
            <a:endParaRPr lang="en-US" sz="1400" dirty="0"/>
          </a:p>
        </p:txBody>
      </p:sp>
      <p:sp>
        <p:nvSpPr>
          <p:cNvPr id="14" name="TextBox 13"/>
          <p:cNvSpPr txBox="1"/>
          <p:nvPr/>
        </p:nvSpPr>
        <p:spPr>
          <a:xfrm>
            <a:off x="4116719" y="6308450"/>
            <a:ext cx="4861903" cy="307777"/>
          </a:xfrm>
          <a:prstGeom prst="rect">
            <a:avLst/>
          </a:prstGeom>
          <a:noFill/>
        </p:spPr>
        <p:txBody>
          <a:bodyPr wrap="none" rtlCol="0">
            <a:spAutoFit/>
          </a:bodyPr>
          <a:lstStyle/>
          <a:p>
            <a:r>
              <a:rPr lang="en-US" sz="1400" dirty="0" smtClean="0"/>
              <a:t>Magically we end up with the same color (our </a:t>
            </a:r>
            <a:r>
              <a:rPr lang="en-US" sz="1400" i="1" dirty="0" smtClean="0"/>
              <a:t>secret session key</a:t>
            </a:r>
            <a:r>
              <a:rPr lang="en-US" sz="1400" dirty="0"/>
              <a:t>)</a:t>
            </a:r>
          </a:p>
        </p:txBody>
      </p:sp>
    </p:spTree>
    <p:extLst>
      <p:ext uri="{BB962C8B-B14F-4D97-AF65-F5344CB8AC3E}">
        <p14:creationId xmlns:p14="http://schemas.microsoft.com/office/powerpoint/2010/main" val="38226309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Authentication?</a:t>
            </a:r>
            <a:endParaRPr lang="en-US" dirty="0"/>
          </a:p>
        </p:txBody>
      </p:sp>
      <p:sp>
        <p:nvSpPr>
          <p:cNvPr id="3" name="Content Placeholder 2"/>
          <p:cNvSpPr>
            <a:spLocks noGrp="1"/>
          </p:cNvSpPr>
          <p:nvPr>
            <p:ph idx="1"/>
          </p:nvPr>
        </p:nvSpPr>
        <p:spPr>
          <a:xfrm>
            <a:off x="320965" y="1775191"/>
            <a:ext cx="8582311" cy="4625609"/>
          </a:xfrm>
        </p:spPr>
        <p:txBody>
          <a:bodyPr/>
          <a:lstStyle/>
          <a:p>
            <a:r>
              <a:rPr lang="en-US" dirty="0" smtClean="0"/>
              <a:t>If I pick up the phone and call my friend, as of now we would be able to securely </a:t>
            </a:r>
            <a:r>
              <a:rPr lang="en-US" dirty="0" smtClean="0"/>
              <a:t>talk</a:t>
            </a:r>
          </a:p>
          <a:p>
            <a:pPr lvl="1"/>
            <a:r>
              <a:rPr lang="en-US" dirty="0" smtClean="0"/>
              <a:t>BUT! How do I know my friend is who he says he is?</a:t>
            </a:r>
          </a:p>
          <a:p>
            <a:r>
              <a:rPr lang="en-US" dirty="0" smtClean="0"/>
              <a:t>It turns out that we need a little something extra to solve this problem…</a:t>
            </a:r>
            <a:endParaRPr lang="en-US" dirty="0"/>
          </a:p>
        </p:txBody>
      </p:sp>
    </p:spTree>
    <p:extLst>
      <p:ext uri="{BB962C8B-B14F-4D97-AF65-F5344CB8AC3E}">
        <p14:creationId xmlns:p14="http://schemas.microsoft.com/office/powerpoint/2010/main" val="31496931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High-Level</a:t>
            </a:r>
          </a:p>
          <a:p>
            <a:pPr lvl="1"/>
            <a:r>
              <a:rPr lang="en-US" dirty="0" smtClean="0"/>
              <a:t>A certificate is a file that uses a digital signature to bind a machine’s public key with an identity</a:t>
            </a:r>
          </a:p>
          <a:p>
            <a:pPr lvl="1"/>
            <a:r>
              <a:rPr lang="en-US" dirty="0" smtClean="0"/>
              <a:t>A digital signature is essentially a trusted person that vouches for that the certificate is telling the truth</a:t>
            </a:r>
          </a:p>
          <a:p>
            <a:r>
              <a:rPr lang="en-US" dirty="0" smtClean="0"/>
              <a:t>Certificates associate domain names (e.g. </a:t>
            </a:r>
            <a:r>
              <a:rPr lang="en-US" dirty="0" err="1" smtClean="0"/>
              <a:t>google.com</a:t>
            </a:r>
            <a:r>
              <a:rPr lang="en-US" dirty="0" smtClean="0"/>
              <a:t>) with a particular public key</a:t>
            </a:r>
          </a:p>
          <a:p>
            <a:r>
              <a:rPr lang="en-US" dirty="0" smtClean="0"/>
              <a:t>There are set of trusted </a:t>
            </a:r>
            <a:r>
              <a:rPr lang="en-US" i="1" dirty="0" smtClean="0"/>
              <a:t>Certificate Authorities</a:t>
            </a:r>
            <a:r>
              <a:rPr lang="en-US" dirty="0" smtClean="0"/>
              <a:t> that are businesses that inspect these domains and public keys to make sure the person is who they say they are</a:t>
            </a:r>
          </a:p>
          <a:p>
            <a:pPr lvl="1"/>
            <a:r>
              <a:rPr lang="en-US" dirty="0" smtClean="0"/>
              <a:t>Each browser (safari, chrome, </a:t>
            </a:r>
            <a:r>
              <a:rPr lang="en-US" dirty="0" err="1" smtClean="0"/>
              <a:t>firefox</a:t>
            </a:r>
            <a:r>
              <a:rPr lang="en-US" dirty="0" smtClean="0"/>
              <a:t>, </a:t>
            </a:r>
            <a:r>
              <a:rPr lang="en-US" dirty="0" err="1" smtClean="0"/>
              <a:t>etc</a:t>
            </a:r>
            <a:r>
              <a:rPr lang="en-US" dirty="0" smtClean="0"/>
              <a:t>) comes preloaded with this list and only trusts certificates that are signed by one of these authorities</a:t>
            </a:r>
            <a:endParaRPr lang="en-US" dirty="0"/>
          </a:p>
        </p:txBody>
      </p:sp>
    </p:spTree>
    <p:extLst>
      <p:ext uri="{BB962C8B-B14F-4D97-AF65-F5344CB8AC3E}">
        <p14:creationId xmlns:p14="http://schemas.microsoft.com/office/powerpoint/2010/main" val="1862964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Certificates cont.</a:t>
            </a:r>
            <a:endParaRPr lang="en-US" dirty="0"/>
          </a:p>
        </p:txBody>
      </p:sp>
      <p:sp>
        <p:nvSpPr>
          <p:cNvPr id="3" name="Content Placeholder 2"/>
          <p:cNvSpPr>
            <a:spLocks noGrp="1"/>
          </p:cNvSpPr>
          <p:nvPr>
            <p:ph idx="1"/>
          </p:nvPr>
        </p:nvSpPr>
        <p:spPr/>
        <p:txBody>
          <a:bodyPr/>
          <a:lstStyle/>
          <a:p>
            <a:r>
              <a:rPr lang="en-US" dirty="0" smtClean="0"/>
              <a:t>With certificates in place, even if a person creates a certificate and claims they are a part of </a:t>
            </a:r>
            <a:r>
              <a:rPr lang="en-US" dirty="0" err="1" smtClean="0"/>
              <a:t>facebook.com</a:t>
            </a:r>
            <a:r>
              <a:rPr lang="en-US" dirty="0" smtClean="0"/>
              <a:t>, our browser will not trust them because the certificate is not signed by a trusted authority</a:t>
            </a:r>
          </a:p>
          <a:p>
            <a:r>
              <a:rPr lang="en-US" dirty="0" smtClean="0"/>
              <a:t>This is good</a:t>
            </a:r>
          </a:p>
          <a:p>
            <a:r>
              <a:rPr lang="en-US" dirty="0" smtClean="0"/>
              <a:t>Great, quick read on </a:t>
            </a:r>
            <a:r>
              <a:rPr lang="en-US" dirty="0"/>
              <a:t>this subject: </a:t>
            </a:r>
            <a:endParaRPr lang="en-US" dirty="0" smtClean="0"/>
          </a:p>
          <a:p>
            <a:pPr lvl="1"/>
            <a:r>
              <a:rPr lang="en-US" dirty="0" smtClean="0">
                <a:hlinkClick r:id="rId2"/>
              </a:rPr>
              <a:t>http</a:t>
            </a:r>
            <a:r>
              <a:rPr lang="en-US" dirty="0">
                <a:hlinkClick r:id="rId2"/>
              </a:rPr>
              <a:t>://</a:t>
            </a:r>
            <a:r>
              <a:rPr lang="en-US" dirty="0" err="1">
                <a:hlinkClick r:id="rId2"/>
              </a:rPr>
              <a:t>blog.hartleybrody.com</a:t>
            </a:r>
            <a:r>
              <a:rPr lang="en-US" dirty="0">
                <a:hlinkClick r:id="rId2"/>
              </a:rPr>
              <a:t>/https-certificates/</a:t>
            </a:r>
            <a:endParaRPr lang="en-US" dirty="0"/>
          </a:p>
        </p:txBody>
      </p:sp>
    </p:spTree>
    <p:extLst>
      <p:ext uri="{BB962C8B-B14F-4D97-AF65-F5344CB8AC3E}">
        <p14:creationId xmlns:p14="http://schemas.microsoft.com/office/powerpoint/2010/main" val="753566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Security is Important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Today with so much of our lives documented on the internet, it is important that our private information not be publicly viewable.</a:t>
            </a:r>
          </a:p>
          <a:p>
            <a:r>
              <a:rPr lang="en-US" dirty="0" smtClean="0"/>
              <a:t>Even though </a:t>
            </a:r>
            <a:r>
              <a:rPr lang="en-US" dirty="0"/>
              <a:t>F</a:t>
            </a:r>
            <a:r>
              <a:rPr lang="en-US" dirty="0" smtClean="0"/>
              <a:t>acebook gives you those settings that say others can’t see your personal information, they sure as hell can. And anyone with access to their servers</a:t>
            </a:r>
          </a:p>
          <a:p>
            <a:pPr lvl="1"/>
            <a:r>
              <a:rPr lang="en-US" dirty="0" smtClean="0"/>
              <a:t>And they sell your personal information for advertisements</a:t>
            </a:r>
          </a:p>
          <a:p>
            <a:pPr lvl="1"/>
            <a:r>
              <a:rPr lang="en-US" dirty="0" smtClean="0"/>
              <a:t>Plus Graph Search… creepy</a:t>
            </a:r>
          </a:p>
          <a:p>
            <a:r>
              <a:rPr lang="en-US" dirty="0" smtClean="0"/>
              <a:t>Edward Snowden</a:t>
            </a:r>
          </a:p>
          <a:p>
            <a:pPr lvl="1"/>
            <a:r>
              <a:rPr lang="en-US" dirty="0" smtClean="0"/>
              <a:t>Now almost a pop culture reference</a:t>
            </a:r>
          </a:p>
          <a:p>
            <a:pPr lvl="1"/>
            <a:r>
              <a:rPr lang="en-US" dirty="0" smtClean="0"/>
              <a:t>His leak of NSA surveillance tactics changed how many people view their internet activity</a:t>
            </a:r>
          </a:p>
        </p:txBody>
      </p:sp>
    </p:spTree>
    <p:extLst>
      <p:ext uri="{BB962C8B-B14F-4D97-AF65-F5344CB8AC3E}">
        <p14:creationId xmlns:p14="http://schemas.microsoft.com/office/powerpoint/2010/main" val="37623022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 you trust the internet?</a:t>
            </a:r>
            <a:endParaRPr lang="en-US" dirty="0"/>
          </a:p>
        </p:txBody>
      </p:sp>
      <p:sp>
        <p:nvSpPr>
          <p:cNvPr id="3" name="Content Placeholder 2"/>
          <p:cNvSpPr>
            <a:spLocks noGrp="1"/>
          </p:cNvSpPr>
          <p:nvPr>
            <p:ph idx="1"/>
          </p:nvPr>
        </p:nvSpPr>
        <p:spPr/>
        <p:txBody>
          <a:bodyPr/>
          <a:lstStyle/>
          <a:p>
            <a:r>
              <a:rPr lang="en-US" dirty="0" smtClean="0"/>
              <a:t>You probably shouldn’t</a:t>
            </a:r>
          </a:p>
          <a:p>
            <a:r>
              <a:rPr lang="en-US" dirty="0" smtClean="0"/>
              <a:t>Without taking precautions all the data you communicate over the internet is in plaintext and totally visible to someone who is looking</a:t>
            </a:r>
          </a:p>
          <a:p>
            <a:r>
              <a:rPr lang="en-US" dirty="0" smtClean="0"/>
              <a:t>Just how many people are looking?</a:t>
            </a:r>
          </a:p>
          <a:p>
            <a:pPr lvl="1"/>
            <a:r>
              <a:rPr lang="en-US" dirty="0" smtClean="0"/>
              <a:t>Even better? How might they be looking?</a:t>
            </a:r>
          </a:p>
          <a:p>
            <a:pPr lvl="1"/>
            <a:r>
              <a:rPr lang="en-US" dirty="0" err="1" smtClean="0"/>
              <a:t>Traceroute</a:t>
            </a:r>
            <a:r>
              <a:rPr lang="en-US" dirty="0" smtClean="0"/>
              <a:t> can give us a bit more information</a:t>
            </a:r>
          </a:p>
        </p:txBody>
      </p:sp>
    </p:spTree>
    <p:extLst>
      <p:ext uri="{BB962C8B-B14F-4D97-AF65-F5344CB8AC3E}">
        <p14:creationId xmlns:p14="http://schemas.microsoft.com/office/powerpoint/2010/main" val="1257472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Just like most other things we discuss in this class, security is an incredibly deep and interesting field</a:t>
            </a:r>
          </a:p>
          <a:p>
            <a:r>
              <a:rPr lang="en-US" dirty="0" smtClean="0"/>
              <a:t>HTTPS helps us secure the HTTP protocol by layer TLS underneath it such that our communication is encrypted</a:t>
            </a:r>
          </a:p>
          <a:p>
            <a:pPr lvl="1"/>
            <a:r>
              <a:rPr lang="en-US" dirty="0" smtClean="0"/>
              <a:t>HTTPS works by verifying that a certificate is signed by a trusted authority and then using a single asymmetric handshake to create a secret session key that we use to encrypt our communication.</a:t>
            </a:r>
          </a:p>
          <a:p>
            <a:r>
              <a:rPr lang="en-US" dirty="0" smtClean="0"/>
              <a:t>Our data and personal information is out in the open, owned by other companies, and generally not very secure.</a:t>
            </a:r>
          </a:p>
          <a:p>
            <a:r>
              <a:rPr lang="en-US" dirty="0" smtClean="0"/>
              <a:t>If you like your privacy, be careful where you put your data and use encryption/online services that are encrypted</a:t>
            </a:r>
            <a:endParaRPr lang="en-US" dirty="0"/>
          </a:p>
        </p:txBody>
      </p:sp>
    </p:spTree>
    <p:extLst>
      <p:ext uri="{BB962C8B-B14F-4D97-AF65-F5344CB8AC3E}">
        <p14:creationId xmlns:p14="http://schemas.microsoft.com/office/powerpoint/2010/main" val="585561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Fortunately People and Companies are beginning to take security seriously</a:t>
            </a:r>
            <a:endParaRPr lang="en-US" sz="3500" dirty="0"/>
          </a:p>
        </p:txBody>
      </p:sp>
      <p:sp>
        <p:nvSpPr>
          <p:cNvPr id="3" name="Content Placeholder 2"/>
          <p:cNvSpPr>
            <a:spLocks noGrp="1"/>
          </p:cNvSpPr>
          <p:nvPr>
            <p:ph idx="1"/>
          </p:nvPr>
        </p:nvSpPr>
        <p:spPr/>
        <p:txBody>
          <a:bodyPr/>
          <a:lstStyle/>
          <a:p>
            <a:r>
              <a:rPr lang="en-US" dirty="0" smtClean="0"/>
              <a:t>Headlines</a:t>
            </a:r>
          </a:p>
          <a:p>
            <a:pPr lvl="1"/>
            <a:r>
              <a:rPr lang="en-US" dirty="0" smtClean="0">
                <a:hlinkClick r:id="rId2"/>
              </a:rPr>
              <a:t>“Googlers say ‘F*** you’ to NSA, company encrypts internal network”</a:t>
            </a:r>
            <a:endParaRPr lang="en-US" dirty="0" smtClean="0"/>
          </a:p>
          <a:p>
            <a:pPr lvl="2"/>
            <a:r>
              <a:rPr lang="en-US" dirty="0" smtClean="0"/>
              <a:t>However, </a:t>
            </a:r>
            <a:r>
              <a:rPr lang="en-US" dirty="0"/>
              <a:t>G</a:t>
            </a:r>
            <a:r>
              <a:rPr lang="en-US" dirty="0" smtClean="0"/>
              <a:t>oogle still </a:t>
            </a:r>
            <a:r>
              <a:rPr lang="en-US" dirty="0" smtClean="0">
                <a:hlinkClick r:id="rId3"/>
              </a:rPr>
              <a:t>reads all your email</a:t>
            </a:r>
            <a:r>
              <a:rPr lang="en-US" dirty="0" smtClean="0"/>
              <a:t> to serve ads!</a:t>
            </a:r>
          </a:p>
          <a:p>
            <a:pPr lvl="1"/>
            <a:r>
              <a:rPr lang="en-US" dirty="0" smtClean="0">
                <a:hlinkClick r:id="rId4"/>
              </a:rPr>
              <a:t>“Microsoft pledges to stop reading customer emails”</a:t>
            </a:r>
            <a:endParaRPr lang="en-US" dirty="0" smtClean="0"/>
          </a:p>
          <a:p>
            <a:pPr lvl="1"/>
            <a:r>
              <a:rPr lang="en-US" dirty="0" smtClean="0">
                <a:hlinkClick r:id="rId5"/>
              </a:rPr>
              <a:t>“Encrypted Yahoo Messenger on its way”</a:t>
            </a:r>
            <a:endParaRPr lang="en-US" dirty="0"/>
          </a:p>
        </p:txBody>
      </p:sp>
    </p:spTree>
    <p:extLst>
      <p:ext uri="{BB962C8B-B14F-4D97-AF65-F5344CB8AC3E}">
        <p14:creationId xmlns:p14="http://schemas.microsoft.com/office/powerpoint/2010/main" val="121498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security</a:t>
            </a:r>
            <a:endParaRPr lang="en-US" dirty="0"/>
          </a:p>
        </p:txBody>
      </p:sp>
      <p:sp>
        <p:nvSpPr>
          <p:cNvPr id="3" name="Content Placeholder 2"/>
          <p:cNvSpPr>
            <a:spLocks noGrp="1"/>
          </p:cNvSpPr>
          <p:nvPr>
            <p:ph idx="1"/>
          </p:nvPr>
        </p:nvSpPr>
        <p:spPr/>
        <p:txBody>
          <a:bodyPr/>
          <a:lstStyle/>
          <a:p>
            <a:r>
              <a:rPr lang="en-US" dirty="0" smtClean="0"/>
              <a:t>Network Layer Security</a:t>
            </a:r>
          </a:p>
          <a:p>
            <a:pPr lvl="1"/>
            <a:r>
              <a:rPr lang="en-US" dirty="0" smtClean="0"/>
              <a:t>TCP/IP (aka internet protocol suite) can be made secure with the help of cryptography</a:t>
            </a:r>
          </a:p>
          <a:p>
            <a:pPr lvl="1"/>
            <a:r>
              <a:rPr lang="en-US" dirty="0" smtClean="0"/>
              <a:t>SSL (Secure Sockets Layer) or its successor TLS (Transport Layer Security) provide this for web traffic</a:t>
            </a:r>
          </a:p>
          <a:p>
            <a:pPr lvl="1"/>
            <a:r>
              <a:rPr lang="en-US" dirty="0" smtClean="0"/>
              <a:t>PGP (Pretty Good Privacy) help provide this for email</a:t>
            </a:r>
          </a:p>
          <a:p>
            <a:pPr lvl="1"/>
            <a:r>
              <a:rPr lang="en-US" dirty="0" err="1" smtClean="0"/>
              <a:t>IPsec</a:t>
            </a:r>
            <a:r>
              <a:rPr lang="en-US" dirty="0" smtClean="0"/>
              <a:t> for network layer security</a:t>
            </a:r>
            <a:endParaRPr lang="en-US" dirty="0"/>
          </a:p>
        </p:txBody>
      </p:sp>
    </p:spTree>
    <p:extLst>
      <p:ext uri="{BB962C8B-B14F-4D97-AF65-F5344CB8AC3E}">
        <p14:creationId xmlns:p14="http://schemas.microsoft.com/office/powerpoint/2010/main" val="16744546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TLS/SSL</a:t>
            </a:r>
            <a:endParaRPr lang="en-US" dirty="0"/>
          </a:p>
        </p:txBody>
      </p:sp>
      <p:sp>
        <p:nvSpPr>
          <p:cNvPr id="3" name="Content Placeholder 2"/>
          <p:cNvSpPr>
            <a:spLocks noGrp="1"/>
          </p:cNvSpPr>
          <p:nvPr>
            <p:ph idx="1"/>
          </p:nvPr>
        </p:nvSpPr>
        <p:spPr/>
        <p:txBody>
          <a:bodyPr/>
          <a:lstStyle/>
          <a:p>
            <a:r>
              <a:rPr lang="en-US" dirty="0" smtClean="0"/>
              <a:t>A cryptographic protocol designed to provide communication security over the internet</a:t>
            </a:r>
          </a:p>
          <a:p>
            <a:r>
              <a:rPr lang="en-US" dirty="0" smtClean="0"/>
              <a:t>HTTPS is HTTP layered on top of the TLS/SSL protocol</a:t>
            </a:r>
          </a:p>
          <a:p>
            <a:r>
              <a:rPr lang="en-US" dirty="0" smtClean="0"/>
              <a:t>Uses </a:t>
            </a:r>
            <a:r>
              <a:rPr lang="en-US" dirty="0" smtClean="0"/>
              <a:t>Asymmetric </a:t>
            </a:r>
            <a:r>
              <a:rPr lang="en-US" dirty="0" smtClean="0"/>
              <a:t>Cryptography and Symmetric Cryptography</a:t>
            </a:r>
            <a:endParaRPr lang="en-US" dirty="0" smtClean="0"/>
          </a:p>
          <a:p>
            <a:pPr lvl="1"/>
            <a:r>
              <a:rPr lang="en-US" dirty="0" smtClean="0"/>
              <a:t>Who knows what this means?</a:t>
            </a:r>
          </a:p>
        </p:txBody>
      </p:sp>
    </p:spTree>
    <p:extLst>
      <p:ext uri="{BB962C8B-B14F-4D97-AF65-F5344CB8AC3E}">
        <p14:creationId xmlns:p14="http://schemas.microsoft.com/office/powerpoint/2010/main" val="3321147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Techniques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Symmetric Encryption?</a:t>
            </a:r>
          </a:p>
          <a:p>
            <a:pPr lvl="1"/>
            <a:r>
              <a:rPr lang="en-US" dirty="0" smtClean="0"/>
              <a:t>Two parties that want to communicate both has a copy of a “secret key”</a:t>
            </a:r>
          </a:p>
          <a:p>
            <a:pPr lvl="1"/>
            <a:r>
              <a:rPr lang="en-US" dirty="0" smtClean="0"/>
              <a:t>When they want to communicate, they apply this key to plaintext and get back cypher text (encrypt the message) which they can then send to the other party</a:t>
            </a:r>
          </a:p>
          <a:p>
            <a:pPr lvl="1"/>
            <a:r>
              <a:rPr lang="en-US" dirty="0" smtClean="0"/>
              <a:t>When the other party wants to read, they simply apply the inverse of the operation on the cypher text and get the message (decryption)</a:t>
            </a:r>
          </a:p>
          <a:p>
            <a:pPr lvl="1"/>
            <a:r>
              <a:rPr lang="en-US" dirty="0" smtClean="0"/>
              <a:t>Problems with this?</a:t>
            </a:r>
          </a:p>
          <a:p>
            <a:pPr lvl="2"/>
            <a:r>
              <a:rPr lang="en-US" dirty="0" smtClean="0"/>
              <a:t>Anyone with this private key can encrypt and decrypt these messages..</a:t>
            </a:r>
          </a:p>
          <a:p>
            <a:pPr lvl="2"/>
            <a:r>
              <a:rPr lang="en-US" dirty="0" smtClean="0"/>
              <a:t>How does person A give person B this private key securely?</a:t>
            </a:r>
          </a:p>
          <a:p>
            <a:pPr lvl="1"/>
            <a:endParaRPr lang="en-US" dirty="0" smtClean="0"/>
          </a:p>
          <a:p>
            <a:pPr lvl="1"/>
            <a:endParaRPr lang="en-US" dirty="0"/>
          </a:p>
        </p:txBody>
      </p:sp>
    </p:spTree>
    <p:extLst>
      <p:ext uri="{BB962C8B-B14F-4D97-AF65-F5344CB8AC3E}">
        <p14:creationId xmlns:p14="http://schemas.microsoft.com/office/powerpoint/2010/main" val="708125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Techniques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Asymmetric Encryption</a:t>
            </a:r>
          </a:p>
          <a:p>
            <a:pPr lvl="1"/>
            <a:r>
              <a:rPr lang="en-US" dirty="0" smtClean="0"/>
              <a:t>The problem with symmetric encryption is exchanging the secret keys over the network</a:t>
            </a:r>
          </a:p>
          <a:p>
            <a:pPr lvl="1"/>
            <a:r>
              <a:rPr lang="en-US" dirty="0" smtClean="0"/>
              <a:t>Asymmetric encryption instead of having just a private key works with a private/public key pair</a:t>
            </a:r>
          </a:p>
          <a:p>
            <a:pPr lvl="1"/>
            <a:r>
              <a:rPr lang="en-US" dirty="0" smtClean="0"/>
              <a:t>Private Key: Our secret key that only we know</a:t>
            </a:r>
          </a:p>
          <a:p>
            <a:pPr lvl="1"/>
            <a:r>
              <a:rPr lang="en-US" dirty="0" smtClean="0"/>
              <a:t>Public Key: A corresponding key made publicly available that works only with our private key</a:t>
            </a:r>
          </a:p>
          <a:p>
            <a:pPr lvl="1"/>
            <a:r>
              <a:rPr lang="en-US" dirty="0" smtClean="0"/>
              <a:t>Any message that is encrypted with our public key can only be decrypted by using the same algorithm but with our private key</a:t>
            </a:r>
          </a:p>
        </p:txBody>
      </p:sp>
    </p:spTree>
    <p:extLst>
      <p:ext uri="{BB962C8B-B14F-4D97-AF65-F5344CB8AC3E}">
        <p14:creationId xmlns:p14="http://schemas.microsoft.com/office/powerpoint/2010/main" val="3373103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Pros/Cons of Asymmetric Encryption</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We can now pass our public key around on the network without losing security</a:t>
            </a:r>
          </a:p>
          <a:p>
            <a:r>
              <a:rPr lang="en-US" dirty="0" smtClean="0"/>
              <a:t>Cons</a:t>
            </a:r>
          </a:p>
          <a:p>
            <a:pPr lvl="1"/>
            <a:r>
              <a:rPr lang="en-US" dirty="0" smtClean="0"/>
              <a:t>Asymmetric encryption is far more expensive than symmetric encryption</a:t>
            </a:r>
          </a:p>
          <a:p>
            <a:pPr lvl="2"/>
            <a:r>
              <a:rPr lang="en-US" dirty="0" smtClean="0"/>
              <a:t>i.e. it takes far more processing power to verify something asymmetrically than it does to do it symmetrically</a:t>
            </a:r>
            <a:endParaRPr lang="en-US" dirty="0"/>
          </a:p>
        </p:txBody>
      </p:sp>
    </p:spTree>
    <p:extLst>
      <p:ext uri="{BB962C8B-B14F-4D97-AF65-F5344CB8AC3E}">
        <p14:creationId xmlns:p14="http://schemas.microsoft.com/office/powerpoint/2010/main" val="279294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Analogy</a:t>
            </a:r>
            <a:endParaRPr lang="en-US" dirty="0"/>
          </a:p>
        </p:txBody>
      </p:sp>
      <p:sp>
        <p:nvSpPr>
          <p:cNvPr id="3" name="Content Placeholder 2"/>
          <p:cNvSpPr>
            <a:spLocks noGrp="1"/>
          </p:cNvSpPr>
          <p:nvPr>
            <p:ph idx="1"/>
          </p:nvPr>
        </p:nvSpPr>
        <p:spPr/>
        <p:txBody>
          <a:bodyPr/>
          <a:lstStyle/>
          <a:p>
            <a:r>
              <a:rPr lang="en-US" dirty="0" smtClean="0"/>
              <a:t>We can think of public-key encryption (asymmetric) as that of a locked mail box with a mail slot</a:t>
            </a:r>
          </a:p>
          <a:p>
            <a:r>
              <a:rPr lang="en-US" dirty="0" smtClean="0"/>
              <a:t>The mail slot is publicly viewable and accessible, but one something is dropped through the slot it is only viewable by the person with the correct key</a:t>
            </a:r>
          </a:p>
        </p:txBody>
      </p:sp>
    </p:spTree>
    <p:extLst>
      <p:ext uri="{BB962C8B-B14F-4D97-AF65-F5344CB8AC3E}">
        <p14:creationId xmlns:p14="http://schemas.microsoft.com/office/powerpoint/2010/main" val="910688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Even Asymmetric Encryption is not perfect</a:t>
            </a:r>
            <a:endParaRPr lang="en-US" sz="3200" dirty="0"/>
          </a:p>
        </p:txBody>
      </p:sp>
      <p:sp>
        <p:nvSpPr>
          <p:cNvPr id="3" name="Content Placeholder 2"/>
          <p:cNvSpPr>
            <a:spLocks noGrp="1"/>
          </p:cNvSpPr>
          <p:nvPr>
            <p:ph idx="1"/>
          </p:nvPr>
        </p:nvSpPr>
        <p:spPr/>
        <p:txBody>
          <a:bodyPr>
            <a:normAutofit fontScale="92500"/>
          </a:bodyPr>
          <a:lstStyle/>
          <a:p>
            <a:r>
              <a:rPr lang="en-US" dirty="0" smtClean="0"/>
              <a:t>There are always vulnerabilities</a:t>
            </a:r>
          </a:p>
          <a:p>
            <a:r>
              <a:rPr lang="en-US" dirty="0" smtClean="0"/>
              <a:t>“Brute-force key search attach”</a:t>
            </a:r>
          </a:p>
          <a:p>
            <a:pPr lvl="1"/>
            <a:r>
              <a:rPr lang="en-US" dirty="0" smtClean="0"/>
              <a:t>Impractical due to the amount of computing power needed to succeed, but theoretically possible</a:t>
            </a:r>
          </a:p>
          <a:p>
            <a:r>
              <a:rPr lang="en-US" dirty="0" smtClean="0"/>
              <a:t>Both RSA and </a:t>
            </a:r>
            <a:r>
              <a:rPr lang="en-US" dirty="0" err="1" smtClean="0"/>
              <a:t>EIGamal</a:t>
            </a:r>
            <a:r>
              <a:rPr lang="en-US" dirty="0" smtClean="0"/>
              <a:t> Encryption have vulnerabilities known to be quicker than brute force</a:t>
            </a:r>
          </a:p>
          <a:p>
            <a:r>
              <a:rPr lang="en-US" dirty="0" smtClean="0"/>
              <a:t>Cryptography and Security are very hard</a:t>
            </a:r>
          </a:p>
          <a:p>
            <a:pPr lvl="1"/>
            <a:r>
              <a:rPr lang="en-US" dirty="0" smtClean="0"/>
              <a:t>We need to protect against every possible attack whereas attackers just need to </a:t>
            </a:r>
            <a:r>
              <a:rPr lang="en-US" smtClean="0"/>
              <a:t>succeed once</a:t>
            </a:r>
            <a:endParaRPr lang="en-US" dirty="0" smtClean="0"/>
          </a:p>
          <a:p>
            <a:endParaRPr lang="en-US" dirty="0"/>
          </a:p>
        </p:txBody>
      </p:sp>
    </p:spTree>
    <p:extLst>
      <p:ext uri="{BB962C8B-B14F-4D97-AF65-F5344CB8AC3E}">
        <p14:creationId xmlns:p14="http://schemas.microsoft.com/office/powerpoint/2010/main" val="340958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154</TotalTime>
  <Words>1473</Words>
  <Application>Microsoft Macintosh PowerPoint</Application>
  <PresentationFormat>On-screen Show (4:3)</PresentationFormat>
  <Paragraphs>127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Module</vt:lpstr>
      <vt:lpstr>Security and User Authentication</vt:lpstr>
      <vt:lpstr>Do you trust the internet?</vt:lpstr>
      <vt:lpstr>Types of security</vt:lpstr>
      <vt:lpstr>TLS/SSL</vt:lpstr>
      <vt:lpstr>Encryption Techniques</vt:lpstr>
      <vt:lpstr>Encryption Techniques</vt:lpstr>
      <vt:lpstr>Pros/Cons of Asymmetric Encryption</vt:lpstr>
      <vt:lpstr>Analogy</vt:lpstr>
      <vt:lpstr>Even Asymmetric Encryption is not perfect</vt:lpstr>
      <vt:lpstr>HTTPS Explained</vt:lpstr>
      <vt:lpstr>HTTPS the problem</vt:lpstr>
      <vt:lpstr>HTTPS: The solution</vt:lpstr>
      <vt:lpstr>TLS: The math</vt:lpstr>
      <vt:lpstr>TLS Algorithm in simple</vt:lpstr>
      <vt:lpstr>The same thing in colors!</vt:lpstr>
      <vt:lpstr>But what about Authentication?</vt:lpstr>
      <vt:lpstr>Certificates</vt:lpstr>
      <vt:lpstr>Certificates cont.</vt:lpstr>
      <vt:lpstr>Internet Security is Important</vt:lpstr>
      <vt:lpstr>Recap</vt:lpstr>
      <vt:lpstr>Fortunately People and Companies are beginning to take security seriously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User Authentication</dc:title>
  <dc:creator>Michael Paris</dc:creator>
  <cp:lastModifiedBy>Michael Paris</cp:lastModifiedBy>
  <cp:revision>9</cp:revision>
  <dcterms:created xsi:type="dcterms:W3CDTF">2014-04-07T17:11:44Z</dcterms:created>
  <dcterms:modified xsi:type="dcterms:W3CDTF">2014-04-07T19:56:36Z</dcterms:modified>
</cp:coreProperties>
</file>