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3B2AAC-FF53-414D-BDE0-3920CE1E1E4E}">
          <p14:sldIdLst>
            <p14:sldId id="256"/>
            <p14:sldId id="257"/>
            <p14:sldId id="258"/>
            <p14:sldId id="259"/>
            <p14:sldId id="261"/>
          </p14:sldIdLst>
        </p14:section>
        <p14:section name="Optimizations" id="{DA3E1A4D-A748-C34C-91C0-86494252E519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8"/>
    <p:restoredTop sz="94719"/>
  </p:normalViewPr>
  <p:slideViewPr>
    <p:cSldViewPr snapToGrid="0">
      <p:cViewPr>
        <p:scale>
          <a:sx n="125" d="100"/>
          <a:sy n="125" d="100"/>
        </p:scale>
        <p:origin x="-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70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5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8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71853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50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2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2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6785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2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F88FE3-75E7-0F4E-B66A-5D517B665473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6AE34B1-7114-774D-83DE-2F3F50F74CF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51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ychedelicOrange/byoe/pull/1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PsychedelicOrange/byoe/pull/1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A343-D4C7-2693-13B3-BDA75C36C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6368" y="1450848"/>
            <a:ext cx="4876800" cy="3972024"/>
          </a:xfrm>
        </p:spPr>
        <p:txBody>
          <a:bodyPr/>
          <a:lstStyle/>
          <a:p>
            <a:r>
              <a:rPr lang="en-US" sz="32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Combining SDFs in a single draw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0E2BE-F33D-DF7C-9165-7FD662620CA4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655BC-1411-2436-91DB-1DAA4A5B4B1E}"/>
              </a:ext>
            </a:extLst>
          </p:cNvPr>
          <p:cNvSpPr txBox="1"/>
          <p:nvPr/>
        </p:nvSpPr>
        <p:spPr>
          <a:xfrm>
            <a:off x="4222376" y="4100538"/>
            <a:ext cx="4034118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b="1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2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PsychedelicOrange</a:t>
            </a:r>
            <a:r>
              <a:rPr lang="en-US" sz="12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byoe</a:t>
            </a:r>
            <a:r>
              <a:rPr lang="en-US" sz="12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/pull/10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43CE8-DC95-433C-F3D0-2CDF8FD3236B}"/>
              </a:ext>
            </a:extLst>
          </p:cNvPr>
          <p:cNvSpPr txBox="1"/>
          <p:nvPr/>
        </p:nvSpPr>
        <p:spPr>
          <a:xfrm>
            <a:off x="5522732" y="4530872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Phani Srikar</a:t>
            </a:r>
          </a:p>
        </p:txBody>
      </p:sp>
    </p:spTree>
    <p:extLst>
      <p:ext uri="{BB962C8B-B14F-4D97-AF65-F5344CB8AC3E}">
        <p14:creationId xmlns:p14="http://schemas.microsoft.com/office/powerpoint/2010/main" val="80936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4FAA-16D2-FDD3-EA13-FC24F1554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07631"/>
          </a:xfrm>
        </p:spPr>
        <p:txBody>
          <a:bodyPr>
            <a:noAutofit/>
          </a:bodyPr>
          <a:lstStyle/>
          <a:p>
            <a:r>
              <a:rPr lang="en-US" sz="3600" dirty="0"/>
              <a:t>Intro: </a:t>
            </a:r>
            <a:r>
              <a:rPr lang="en-US" sz="3600" cap="none" dirty="0"/>
              <a:t>Terminology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F64B2-64DA-CBED-6FF2-07CE09467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3585"/>
            <a:ext cx="10178322" cy="1755647"/>
          </a:xfrm>
        </p:spPr>
        <p:txBody>
          <a:bodyPr>
            <a:normAutofit/>
          </a:bodyPr>
          <a:lstStyle/>
          <a:p>
            <a:r>
              <a:rPr lang="en-US" b="1" dirty="0"/>
              <a:t>Primitives:</a:t>
            </a:r>
            <a:r>
              <a:rPr lang="en-US" dirty="0"/>
              <a:t> single SDF function drawn in a single draw call.</a:t>
            </a:r>
          </a:p>
          <a:p>
            <a:r>
              <a:rPr lang="en-US" b="1" dirty="0"/>
              <a:t>Object:</a:t>
            </a:r>
            <a:r>
              <a:rPr lang="en-US" dirty="0"/>
              <a:t> Made of one or more Primitives/Objects, more complex structure to combing primitives and complex SDF shapes in a single draw call.</a:t>
            </a:r>
          </a:p>
          <a:p>
            <a:pPr lvl="1"/>
            <a:r>
              <a:rPr lang="en-US" dirty="0"/>
              <a:t>Stores a binary hierarchy of node references and combines them using the blend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E420C-78E8-93CC-71DF-15E843DCF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170" y="2928595"/>
            <a:ext cx="1587500" cy="127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943F4F-0718-884E-6D34-2E648CBFF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0" y="2928595"/>
            <a:ext cx="15875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5D48D-B449-A5A7-8C0F-C2B7DEAC12FB}"/>
              </a:ext>
            </a:extLst>
          </p:cNvPr>
          <p:cNvSpPr txBox="1"/>
          <p:nvPr/>
        </p:nvSpPr>
        <p:spPr>
          <a:xfrm>
            <a:off x="3645408" y="4330922"/>
            <a:ext cx="128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Primitives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F2758-7554-C327-86A6-830CB8860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648" y="2801582"/>
            <a:ext cx="2877312" cy="1468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A896FF-10F9-2BC0-8E14-7DAAE94466C8}"/>
              </a:ext>
            </a:extLst>
          </p:cNvPr>
          <p:cNvSpPr txBox="1"/>
          <p:nvPr/>
        </p:nvSpPr>
        <p:spPr>
          <a:xfrm>
            <a:off x="7766304" y="4270210"/>
            <a:ext cx="2962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Objects made of one or more primitives/objects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2AB5DD-DF3A-9EEF-811C-6DE55866CF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276" t="22070" r="14195" b="21734"/>
          <a:stretch/>
        </p:blipFill>
        <p:spPr>
          <a:xfrm>
            <a:off x="7666891" y="4888139"/>
            <a:ext cx="3433797" cy="1755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2C1539-640C-BD3F-43DD-5BFC7C7E522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548" t="22071" r="13739" b="21734"/>
          <a:stretch/>
        </p:blipFill>
        <p:spPr>
          <a:xfrm>
            <a:off x="2474635" y="4888139"/>
            <a:ext cx="3721544" cy="17556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DDDFFE-8C82-BED3-C86B-F65CC2112E70}"/>
              </a:ext>
            </a:extLst>
          </p:cNvPr>
          <p:cNvSpPr txBox="1"/>
          <p:nvPr/>
        </p:nvSpPr>
        <p:spPr>
          <a:xfrm>
            <a:off x="7666891" y="243885"/>
            <a:ext cx="4034118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200" b="1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US" sz="1200" b="1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PsychedelicOrange</a:t>
            </a:r>
            <a:r>
              <a:rPr lang="en-US" sz="1200" b="1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200" b="1" dirty="0" err="1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byoe</a:t>
            </a:r>
            <a:r>
              <a:rPr lang="en-US" sz="1200" b="1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/pull/10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7B38661-9BFF-57D9-E0B9-9C38AD76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81" t="10679" r="12856" b="10704"/>
          <a:stretch/>
        </p:blipFill>
        <p:spPr>
          <a:xfrm>
            <a:off x="9585023" y="2211290"/>
            <a:ext cx="2276177" cy="27538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6BBE51-3BEC-ABC1-65D6-BCB8DE79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3"/>
          </a:xfrm>
        </p:spPr>
        <p:txBody>
          <a:bodyPr>
            <a:normAutofit/>
          </a:bodyPr>
          <a:lstStyle/>
          <a:p>
            <a:r>
              <a:rPr lang="en-US" sz="3600" cap="none" dirty="0"/>
              <a:t>Scene storage: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6913-17DE-189E-E439-1E1F07FD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978409"/>
            <a:ext cx="8333345" cy="15944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Scene stores a linear hierarchy of nodes (primitives/objects) on the CPU, this is uploaded to the GPU</a:t>
            </a:r>
          </a:p>
          <a:p>
            <a:pPr lvl="1"/>
            <a:r>
              <a:rPr lang="en-US" dirty="0"/>
              <a:t>Those marked as ref nodes will be skipped from direct draw calls</a:t>
            </a:r>
          </a:p>
          <a:p>
            <a:pPr lvl="1"/>
            <a:r>
              <a:rPr lang="en-US" dirty="0"/>
              <a:t>Ref nodes are used for combining nodes of an object using the blend functions from within the raymarching shader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C55844-30EA-2C82-1444-23C60B95A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4501"/>
              </p:ext>
            </p:extLst>
          </p:nvPr>
        </p:nvGraphicFramePr>
        <p:xfrm>
          <a:off x="2667000" y="2987378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A7C4ED-8831-6D7E-7C63-8CF6C9AC0210}"/>
              </a:ext>
            </a:extLst>
          </p:cNvPr>
          <p:cNvSpPr txBox="1"/>
          <p:nvPr/>
        </p:nvSpPr>
        <p:spPr>
          <a:xfrm>
            <a:off x="2696169" y="34415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D262C-AB67-808B-99DE-7DC809D68160}"/>
              </a:ext>
            </a:extLst>
          </p:cNvPr>
          <p:cNvSpPr txBox="1"/>
          <p:nvPr/>
        </p:nvSpPr>
        <p:spPr>
          <a:xfrm>
            <a:off x="3262335" y="3440114"/>
            <a:ext cx="822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prim_ref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618B3-29F6-3678-C06A-695C4C877B99}"/>
              </a:ext>
            </a:extLst>
          </p:cNvPr>
          <p:cNvSpPr txBox="1"/>
          <p:nvPr/>
        </p:nvSpPr>
        <p:spPr>
          <a:xfrm>
            <a:off x="4736936" y="3424057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B7269F4E-74B9-C7D4-0681-DD450BB6BC32}"/>
              </a:ext>
            </a:extLst>
          </p:cNvPr>
          <p:cNvSpPr/>
          <p:nvPr/>
        </p:nvSpPr>
        <p:spPr>
          <a:xfrm flipH="1">
            <a:off x="4202206" y="262208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Down Arrow 14">
            <a:extLst>
              <a:ext uri="{FF2B5EF4-FFF2-40B4-BE49-F238E27FC236}">
                <a16:creationId xmlns:a16="http://schemas.microsoft.com/office/drawing/2014/main" id="{5853EBD2-60A1-CEBD-D27C-DF29605F5FAB}"/>
              </a:ext>
            </a:extLst>
          </p:cNvPr>
          <p:cNvSpPr/>
          <p:nvPr/>
        </p:nvSpPr>
        <p:spPr>
          <a:xfrm flipH="1">
            <a:off x="7101226" y="2601994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26C22C-1426-3A45-46E7-1791F069612F}"/>
              </a:ext>
            </a:extLst>
          </p:cNvPr>
          <p:cNvSpPr txBox="1"/>
          <p:nvPr/>
        </p:nvSpPr>
        <p:spPr>
          <a:xfrm>
            <a:off x="3970380" y="3434318"/>
            <a:ext cx="822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prim_ref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547261-FC2D-F927-8086-E33B05B6B9C7}"/>
              </a:ext>
            </a:extLst>
          </p:cNvPr>
          <p:cNvSpPr txBox="1"/>
          <p:nvPr/>
        </p:nvSpPr>
        <p:spPr>
          <a:xfrm>
            <a:off x="6690545" y="3422910"/>
            <a:ext cx="936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object_ref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CCE24-0C83-1921-DAA1-CAC377516AD4}"/>
              </a:ext>
            </a:extLst>
          </p:cNvPr>
          <p:cNvSpPr txBox="1"/>
          <p:nvPr/>
        </p:nvSpPr>
        <p:spPr>
          <a:xfrm>
            <a:off x="1251678" y="307849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SDF_Node []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1C0-C86C-6F55-AA2E-E1EB3E2952B6}"/>
              </a:ext>
            </a:extLst>
          </p:cNvPr>
          <p:cNvSpPr txBox="1"/>
          <p:nvPr/>
        </p:nvSpPr>
        <p:spPr>
          <a:xfrm>
            <a:off x="1528547" y="2513263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SDF_Scene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1392D214-1998-1B02-D06D-414C63601BB2}"/>
              </a:ext>
            </a:extLst>
          </p:cNvPr>
          <p:cNvSpPr/>
          <p:nvPr/>
        </p:nvSpPr>
        <p:spPr>
          <a:xfrm flipH="1">
            <a:off x="7709599" y="2628898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>
            <a:extLst>
              <a:ext uri="{FF2B5EF4-FFF2-40B4-BE49-F238E27FC236}">
                <a16:creationId xmlns:a16="http://schemas.microsoft.com/office/drawing/2014/main" id="{AB549745-F19F-5D53-B689-CE0A9819230B}"/>
              </a:ext>
            </a:extLst>
          </p:cNvPr>
          <p:cNvSpPr/>
          <p:nvPr/>
        </p:nvSpPr>
        <p:spPr>
          <a:xfrm flipH="1">
            <a:off x="3612751" y="261838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5E97B0-9A6A-828C-7515-BDAF630CD869}"/>
              </a:ext>
            </a:extLst>
          </p:cNvPr>
          <p:cNvSpPr txBox="1"/>
          <p:nvPr/>
        </p:nvSpPr>
        <p:spPr>
          <a:xfrm>
            <a:off x="8010801" y="3471353"/>
            <a:ext cx="1387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Complex object</a:t>
            </a:r>
          </a:p>
          <a:p>
            <a:r>
              <a:rPr lang="en-US" sz="1400" dirty="0"/>
              <a:t>made of a primitive and another object</a:t>
            </a:r>
          </a:p>
        </p:txBody>
      </p:sp>
      <p:sp>
        <p:nvSpPr>
          <p:cNvPr id="29" name="Curved Down Arrow 28">
            <a:extLst>
              <a:ext uri="{FF2B5EF4-FFF2-40B4-BE49-F238E27FC236}">
                <a16:creationId xmlns:a16="http://schemas.microsoft.com/office/drawing/2014/main" id="{A31C5837-74C7-C6E7-4C3B-8E57930D0E81}"/>
              </a:ext>
            </a:extLst>
          </p:cNvPr>
          <p:cNvSpPr/>
          <p:nvPr/>
        </p:nvSpPr>
        <p:spPr>
          <a:xfrm flipH="1">
            <a:off x="6121788" y="2613535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>
            <a:extLst>
              <a:ext uri="{FF2B5EF4-FFF2-40B4-BE49-F238E27FC236}">
                <a16:creationId xmlns:a16="http://schemas.microsoft.com/office/drawing/2014/main" id="{DE3D5B37-E545-7074-3A4B-7538885BA8F4}"/>
              </a:ext>
            </a:extLst>
          </p:cNvPr>
          <p:cNvSpPr/>
          <p:nvPr/>
        </p:nvSpPr>
        <p:spPr>
          <a:xfrm flipH="1">
            <a:off x="5532333" y="2609843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9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72AE-99CB-D995-A534-0887FAA9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111-1003-F7CF-A61E-3794D1181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39147"/>
            <a:ext cx="7066057" cy="457200"/>
          </a:xfrm>
        </p:spPr>
        <p:txBody>
          <a:bodyPr/>
          <a:lstStyle/>
          <a:p>
            <a:r>
              <a:rPr lang="en-US" dirty="0"/>
              <a:t>Consider the following scene nodes view from the GPU’s POV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C16756-2F94-BC39-DDE0-BB2A33789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12660"/>
              </p:ext>
            </p:extLst>
          </p:nvPr>
        </p:nvGraphicFramePr>
        <p:xfrm>
          <a:off x="1956707" y="2007662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B848D092-5F92-88A1-FF68-02DD4D7DF474}"/>
              </a:ext>
            </a:extLst>
          </p:cNvPr>
          <p:cNvSpPr/>
          <p:nvPr/>
        </p:nvSpPr>
        <p:spPr>
          <a:xfrm flipH="1">
            <a:off x="3491913" y="1642364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F5CCE964-0565-3355-A940-2393FE0CB307}"/>
              </a:ext>
            </a:extLst>
          </p:cNvPr>
          <p:cNvSpPr/>
          <p:nvPr/>
        </p:nvSpPr>
        <p:spPr>
          <a:xfrm flipH="1">
            <a:off x="6390933" y="1622278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2DABD7D3-932A-3312-498C-1B30138E930F}"/>
              </a:ext>
            </a:extLst>
          </p:cNvPr>
          <p:cNvSpPr/>
          <p:nvPr/>
        </p:nvSpPr>
        <p:spPr>
          <a:xfrm flipH="1">
            <a:off x="6999306" y="164918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BB0CF65B-26D5-6CF2-A147-717A700CDAF5}"/>
              </a:ext>
            </a:extLst>
          </p:cNvPr>
          <p:cNvSpPr/>
          <p:nvPr/>
        </p:nvSpPr>
        <p:spPr>
          <a:xfrm flipH="1">
            <a:off x="2902458" y="1638672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DA7C521E-9D14-2AA8-644D-D24F16A54C78}"/>
              </a:ext>
            </a:extLst>
          </p:cNvPr>
          <p:cNvSpPr/>
          <p:nvPr/>
        </p:nvSpPr>
        <p:spPr>
          <a:xfrm flipH="1">
            <a:off x="5411495" y="1633819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362266E5-3F6F-B6EE-AC5B-4D78C0E1002C}"/>
              </a:ext>
            </a:extLst>
          </p:cNvPr>
          <p:cNvSpPr/>
          <p:nvPr/>
        </p:nvSpPr>
        <p:spPr>
          <a:xfrm flipH="1">
            <a:off x="4822040" y="1630127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9AF9D4-EB6F-AF78-ADAF-E6D75FE678B2}"/>
              </a:ext>
            </a:extLst>
          </p:cNvPr>
          <p:cNvSpPr txBox="1">
            <a:spLocks/>
          </p:cNvSpPr>
          <p:nvPr/>
        </p:nvSpPr>
        <p:spPr>
          <a:xfrm>
            <a:off x="1176221" y="2594742"/>
            <a:ext cx="10515035" cy="6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/>
              <a:t>We simulate a stack on GPU</a:t>
            </a:r>
            <a:r>
              <a:rPr lang="en-US" sz="1600" dirty="0"/>
              <a:t> to combing SDFs in a linear fashion</a:t>
            </a:r>
          </a:p>
          <a:p>
            <a:r>
              <a:rPr lang="en-US" sz="1600" dirty="0"/>
              <a:t> Let’s explore each draw call and GPU shader execution node by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60F85-83E9-5E9C-36F2-F6F36E434F15}"/>
              </a:ext>
            </a:extLst>
          </p:cNvPr>
          <p:cNvSpPr txBox="1"/>
          <p:nvPr/>
        </p:nvSpPr>
        <p:spPr>
          <a:xfrm>
            <a:off x="1363436" y="3448607"/>
            <a:ext cx="178068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1: primitive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97310B-C28A-91C0-704E-4EF8D0EE2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2246"/>
              </p:ext>
            </p:extLst>
          </p:nvPr>
        </p:nvGraphicFramePr>
        <p:xfrm>
          <a:off x="1663387" y="4036765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04E05-535F-12D5-DDEE-3933E8CEAA17}"/>
              </a:ext>
            </a:extLst>
          </p:cNvPr>
          <p:cNvGrpSpPr/>
          <p:nvPr/>
        </p:nvGrpSpPr>
        <p:grpSpPr>
          <a:xfrm>
            <a:off x="2754385" y="5057890"/>
            <a:ext cx="709778" cy="339868"/>
            <a:chOff x="3384767" y="4074651"/>
            <a:chExt cx="644831" cy="24847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F313B7A1-A69B-88D7-CCAC-9FEB8D98AB7D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4D18-07EC-6DE8-FBCD-E458300D461A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59B092A-D39B-EDC9-45F1-9B8036CA5726}"/>
              </a:ext>
            </a:extLst>
          </p:cNvPr>
          <p:cNvSpPr txBox="1"/>
          <p:nvPr/>
        </p:nvSpPr>
        <p:spPr>
          <a:xfrm>
            <a:off x="1831669" y="5443935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59AC7-82CA-9F0A-806C-C88A29C614A3}"/>
              </a:ext>
            </a:extLst>
          </p:cNvPr>
          <p:cNvSpPr txBox="1"/>
          <p:nvPr/>
        </p:nvSpPr>
        <p:spPr>
          <a:xfrm>
            <a:off x="9269400" y="676542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curr_node_idx: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Tells what node to draw from for the draw call, kind of like bindless access to node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827107-4008-7CEB-8A8D-21DBB3FC9367}"/>
              </a:ext>
            </a:extLst>
          </p:cNvPr>
          <p:cNvSpPr txBox="1"/>
          <p:nvPr/>
        </p:nvSpPr>
        <p:spPr>
          <a:xfrm>
            <a:off x="1736357" y="1412924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4FC03342-763A-2940-FFC3-C1DD5C5AF438}"/>
              </a:ext>
            </a:extLst>
          </p:cNvPr>
          <p:cNvSpPr/>
          <p:nvPr/>
        </p:nvSpPr>
        <p:spPr>
          <a:xfrm rot="16200000">
            <a:off x="2113308" y="1751257"/>
            <a:ext cx="358610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E3DCE04C-69F7-EEED-9CAD-CEEC0B4A7DA0}"/>
              </a:ext>
            </a:extLst>
          </p:cNvPr>
          <p:cNvSpPr/>
          <p:nvPr/>
        </p:nvSpPr>
        <p:spPr>
          <a:xfrm rot="16200000" flipH="1">
            <a:off x="-269817" y="3464556"/>
            <a:ext cx="3216661" cy="649745"/>
          </a:xfrm>
          <a:prstGeom prst="curvedDownArrow">
            <a:avLst>
              <a:gd name="adj1" fmla="val 0"/>
              <a:gd name="adj2" fmla="val 28116"/>
              <a:gd name="adj3" fmla="val 1672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20EB5-5916-C59E-0D1D-E5398D986D01}"/>
              </a:ext>
            </a:extLst>
          </p:cNvPr>
          <p:cNvSpPr txBox="1"/>
          <p:nvPr/>
        </p:nvSpPr>
        <p:spPr>
          <a:xfrm>
            <a:off x="942138" y="369975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B16E27-17FF-339F-D33E-033CE33FDF89}"/>
              </a:ext>
            </a:extLst>
          </p:cNvPr>
          <p:cNvSpPr txBox="1"/>
          <p:nvPr/>
        </p:nvSpPr>
        <p:spPr>
          <a:xfrm>
            <a:off x="3306274" y="422198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9D9D9B-6F3B-F4D8-63EF-A6858F028472}"/>
              </a:ext>
            </a:extLst>
          </p:cNvPr>
          <p:cNvSpPr txBox="1"/>
          <p:nvPr/>
        </p:nvSpPr>
        <p:spPr>
          <a:xfrm>
            <a:off x="3299772" y="5025741"/>
            <a:ext cx="102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Increment stack pointer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0315A-9771-A337-A70A-4854FA813640}"/>
              </a:ext>
            </a:extLst>
          </p:cNvPr>
          <p:cNvCxnSpPr>
            <a:cxnSpLocks/>
          </p:cNvCxnSpPr>
          <p:nvPr/>
        </p:nvCxnSpPr>
        <p:spPr>
          <a:xfrm>
            <a:off x="2945569" y="4558477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19E920-53C3-87F0-74DC-11BFCE5D15EC}"/>
              </a:ext>
            </a:extLst>
          </p:cNvPr>
          <p:cNvSpPr txBox="1"/>
          <p:nvPr/>
        </p:nvSpPr>
        <p:spPr>
          <a:xfrm>
            <a:off x="3026164" y="4564076"/>
            <a:ext cx="114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28D3FD-D871-5EF7-BC7A-760CF3D43BA9}"/>
              </a:ext>
            </a:extLst>
          </p:cNvPr>
          <p:cNvSpPr/>
          <p:nvPr/>
        </p:nvSpPr>
        <p:spPr>
          <a:xfrm>
            <a:off x="1831669" y="5210330"/>
            <a:ext cx="701924" cy="195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B98CF-30A9-1840-4A0A-2293361195A1}"/>
              </a:ext>
            </a:extLst>
          </p:cNvPr>
          <p:cNvGrpSpPr/>
          <p:nvPr/>
        </p:nvGrpSpPr>
        <p:grpSpPr>
          <a:xfrm>
            <a:off x="2708340" y="5396258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75277BB2-8D96-A220-488B-12AF7D23DA60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6B775B-ED35-8184-F036-F5297D457E94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22E2B85D-6F31-81D6-FEE6-D5F045C0205F}"/>
              </a:ext>
            </a:extLst>
          </p:cNvPr>
          <p:cNvSpPr/>
          <p:nvPr/>
        </p:nvSpPr>
        <p:spPr>
          <a:xfrm>
            <a:off x="2443106" y="3789098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18386-2C86-CCFF-E83B-6F92D2DD3CB5}"/>
              </a:ext>
            </a:extLst>
          </p:cNvPr>
          <p:cNvSpPr txBox="1"/>
          <p:nvPr/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F10CC0-81D7-A7E7-0A35-40EA9B118852}"/>
              </a:ext>
            </a:extLst>
          </p:cNvPr>
          <p:cNvSpPr txBox="1"/>
          <p:nvPr/>
        </p:nvSpPr>
        <p:spPr>
          <a:xfrm>
            <a:off x="5142372" y="4920758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evalSDF(Node)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AD06F94-07DF-1871-9854-B103978117CC}"/>
              </a:ext>
            </a:extLst>
          </p:cNvPr>
          <p:cNvSpPr/>
          <p:nvPr/>
        </p:nvSpPr>
        <p:spPr>
          <a:xfrm>
            <a:off x="4498516" y="3501607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0BDCD7-0112-27B7-BB9B-871CFCDAD8DC}"/>
              </a:ext>
            </a:extLst>
          </p:cNvPr>
          <p:cNvSpPr txBox="1"/>
          <p:nvPr/>
        </p:nvSpPr>
        <p:spPr>
          <a:xfrm>
            <a:off x="9269400" y="1633865"/>
            <a:ext cx="2253218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hit_info: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(global variable outside the while loop) stores the depth and material if the rays hit a surface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51230D-12FE-8F76-B8CA-8D20001AC674}"/>
              </a:ext>
            </a:extLst>
          </p:cNvPr>
          <p:cNvGrpSpPr/>
          <p:nvPr/>
        </p:nvGrpSpPr>
        <p:grpSpPr>
          <a:xfrm>
            <a:off x="5534831" y="3926655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CE63C64C-5892-B39C-1E8A-DE42CECD54C1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2F9D238-A89F-B01B-D07A-F93CDB3BB6F7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4E5FAC-CFB7-CB9F-147D-B8A68A2CCAE2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267149" y="4220039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07FC55-3C02-6799-4A1C-0600E6C778F0}"/>
              </a:ext>
            </a:extLst>
          </p:cNvPr>
          <p:cNvCxnSpPr>
            <a:cxnSpLocks/>
          </p:cNvCxnSpPr>
          <p:nvPr/>
        </p:nvCxnSpPr>
        <p:spPr>
          <a:xfrm>
            <a:off x="5900107" y="4551559"/>
            <a:ext cx="0" cy="38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A7D060-A3BF-B055-ED70-8B173195636E}"/>
              </a:ext>
            </a:extLst>
          </p:cNvPr>
          <p:cNvSpPr txBox="1"/>
          <p:nvPr/>
        </p:nvSpPr>
        <p:spPr>
          <a:xfrm>
            <a:off x="5650817" y="443498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D8E1D7-2364-6DC0-7642-C46F2B523DD3}"/>
              </a:ext>
            </a:extLst>
          </p:cNvPr>
          <p:cNvSpPr/>
          <p:nvPr/>
        </p:nvSpPr>
        <p:spPr>
          <a:xfrm>
            <a:off x="4544800" y="4125438"/>
            <a:ext cx="701924" cy="195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7F0F0F-5050-620B-A205-74309116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378" y="5118252"/>
            <a:ext cx="760943" cy="5900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44EF468-654A-7939-EAC5-1000B7331D67}"/>
              </a:ext>
            </a:extLst>
          </p:cNvPr>
          <p:cNvSpPr txBox="1"/>
          <p:nvPr/>
        </p:nvSpPr>
        <p:spPr>
          <a:xfrm>
            <a:off x="5575682" y="5890645"/>
            <a:ext cx="1869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∪ RAY_MAX_STEP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06252A-02E4-B2E3-8449-B041AA3C0647}"/>
              </a:ext>
            </a:extLst>
          </p:cNvPr>
          <p:cNvSpPr/>
          <p:nvPr/>
        </p:nvSpPr>
        <p:spPr>
          <a:xfrm>
            <a:off x="4667602" y="5938536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8C35F2-02B4-179D-317E-3FB6E24EC78D}"/>
              </a:ext>
            </a:extLst>
          </p:cNvPr>
          <p:cNvSpPr txBox="1"/>
          <p:nvPr/>
        </p:nvSpPr>
        <p:spPr>
          <a:xfrm>
            <a:off x="5371819" y="3494282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default: RAY_MAX_STEP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96A570-1B5A-2593-C46B-80A964184E80}"/>
              </a:ext>
            </a:extLst>
          </p:cNvPr>
          <p:cNvSpPr txBox="1"/>
          <p:nvPr/>
        </p:nvSpPr>
        <p:spPr>
          <a:xfrm>
            <a:off x="9282213" y="2610609"/>
            <a:ext cx="2253218" cy="1015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ops: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Intersection: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max(a, 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Subtraction: 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max(a, -b)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Smooth versions of above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8537A91-F0D0-153D-B567-D127BEB85FB8}"/>
              </a:ext>
            </a:extLst>
          </p:cNvPr>
          <p:cNvGrpSpPr/>
          <p:nvPr/>
        </p:nvGrpSpPr>
        <p:grpSpPr>
          <a:xfrm>
            <a:off x="5869632" y="5760651"/>
            <a:ext cx="909223" cy="246221"/>
            <a:chOff x="5853757" y="5680330"/>
            <a:chExt cx="909223" cy="246221"/>
          </a:xfrm>
        </p:grpSpPr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C51F30BF-D2D8-22B7-083F-B42ACA781EF7}"/>
                </a:ext>
              </a:extLst>
            </p:cNvPr>
            <p:cNvSpPr/>
            <p:nvPr/>
          </p:nvSpPr>
          <p:spPr>
            <a:xfrm>
              <a:off x="6228287" y="5737527"/>
              <a:ext cx="141115" cy="137067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635DC4-423B-35B2-A548-5F5BE82AC56A}"/>
                </a:ext>
              </a:extLst>
            </p:cNvPr>
            <p:cNvSpPr txBox="1"/>
            <p:nvPr/>
          </p:nvSpPr>
          <p:spPr>
            <a:xfrm>
              <a:off x="5853757" y="5680330"/>
              <a:ext cx="90922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Node  .  blend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27D3EEC-0B84-031F-11A4-0EEB497AC67A}"/>
              </a:ext>
            </a:extLst>
          </p:cNvPr>
          <p:cNvSpPr txBox="1"/>
          <p:nvPr/>
        </p:nvSpPr>
        <p:spPr>
          <a:xfrm>
            <a:off x="7593815" y="5052764"/>
            <a:ext cx="2441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So, any SDF combination starts with a Union (∪) with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RAY_MAX_STEP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since in this case there’s just one, we evaluate and return once sp &lt; 0.</a:t>
            </a:r>
          </a:p>
        </p:txBody>
      </p:sp>
    </p:spTree>
    <p:extLst>
      <p:ext uri="{BB962C8B-B14F-4D97-AF65-F5344CB8AC3E}">
        <p14:creationId xmlns:p14="http://schemas.microsoft.com/office/powerpoint/2010/main" val="273786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  <p:bldP spid="26" grpId="0"/>
      <p:bldP spid="26" grpId="1"/>
      <p:bldP spid="30" grpId="0"/>
      <p:bldP spid="31" grpId="0" animBg="1"/>
      <p:bldP spid="31" grpId="1" animBg="1"/>
      <p:bldP spid="41" grpId="0" animBg="1"/>
      <p:bldP spid="45" grpId="0"/>
      <p:bldP spid="47" grpId="0" animBg="1"/>
      <p:bldP spid="59" grpId="0"/>
      <p:bldP spid="18" grpId="0" animBg="1"/>
      <p:bldP spid="29" grpId="0"/>
      <p:bldP spid="33" grpId="0" animBg="1"/>
      <p:bldP spid="42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FCA-7DA2-6B84-4E70-A32FAFC34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5F0-7032-7DEA-0D91-C804A952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29986"/>
          </a:xfrm>
        </p:spPr>
        <p:txBody>
          <a:bodyPr>
            <a:normAutofit/>
          </a:bodyPr>
          <a:lstStyle/>
          <a:p>
            <a:r>
              <a:rPr lang="en-US" sz="3600" cap="none" dirty="0"/>
              <a:t>GPU drawing complex SDFs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7DE3BE-3170-3C7D-4CA3-8F6C73917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95703"/>
              </p:ext>
            </p:extLst>
          </p:nvPr>
        </p:nvGraphicFramePr>
        <p:xfrm>
          <a:off x="1942819" y="1599890"/>
          <a:ext cx="685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619659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7877712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4020102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7927699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7377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992091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38845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237461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8834974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734634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draw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884313"/>
                  </a:ext>
                </a:extLst>
              </a:tr>
            </a:tbl>
          </a:graphicData>
        </a:graphic>
      </p:graphicFrame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10CA3FCD-AB20-16D1-8527-EE7325283E57}"/>
              </a:ext>
            </a:extLst>
          </p:cNvPr>
          <p:cNvSpPr/>
          <p:nvPr/>
        </p:nvSpPr>
        <p:spPr>
          <a:xfrm flipH="1">
            <a:off x="3478025" y="1234592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7CFD83EE-F859-FDC1-8783-82AB9D5903E5}"/>
              </a:ext>
            </a:extLst>
          </p:cNvPr>
          <p:cNvSpPr/>
          <p:nvPr/>
        </p:nvSpPr>
        <p:spPr>
          <a:xfrm flipH="1">
            <a:off x="6377045" y="1214506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>
            <a:extLst>
              <a:ext uri="{FF2B5EF4-FFF2-40B4-BE49-F238E27FC236}">
                <a16:creationId xmlns:a16="http://schemas.microsoft.com/office/drawing/2014/main" id="{4374F7A4-D7A6-0B22-4B60-CB4430A57542}"/>
              </a:ext>
            </a:extLst>
          </p:cNvPr>
          <p:cNvSpPr/>
          <p:nvPr/>
        </p:nvSpPr>
        <p:spPr>
          <a:xfrm flipH="1">
            <a:off x="6985418" y="1241410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9723A17C-E318-D464-7012-4E7F77A30B17}"/>
              </a:ext>
            </a:extLst>
          </p:cNvPr>
          <p:cNvSpPr/>
          <p:nvPr/>
        </p:nvSpPr>
        <p:spPr>
          <a:xfrm flipH="1">
            <a:off x="2888570" y="1230900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B6A69831-6AC8-4D08-CB13-DC410108E80C}"/>
              </a:ext>
            </a:extLst>
          </p:cNvPr>
          <p:cNvSpPr/>
          <p:nvPr/>
        </p:nvSpPr>
        <p:spPr>
          <a:xfrm flipH="1">
            <a:off x="5397607" y="1226047"/>
            <a:ext cx="853888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5038FE1A-E424-CC2D-F614-F7992482EA6D}"/>
              </a:ext>
            </a:extLst>
          </p:cNvPr>
          <p:cNvSpPr/>
          <p:nvPr/>
        </p:nvSpPr>
        <p:spPr>
          <a:xfrm flipH="1">
            <a:off x="4808152" y="1222355"/>
            <a:ext cx="1449649" cy="358609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191FB-ABE9-4B23-E4A6-585160D28F77}"/>
              </a:ext>
            </a:extLst>
          </p:cNvPr>
          <p:cNvSpPr txBox="1"/>
          <p:nvPr/>
        </p:nvSpPr>
        <p:spPr>
          <a:xfrm>
            <a:off x="1464132" y="2151273"/>
            <a:ext cx="1529650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draw 2: object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B3FFB8-F191-6903-C521-ACBEE2B2F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96045"/>
              </p:ext>
            </p:extLst>
          </p:nvPr>
        </p:nvGraphicFramePr>
        <p:xfrm>
          <a:off x="1700936" y="3009654"/>
          <a:ext cx="1040194" cy="14127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0194">
                  <a:extLst>
                    <a:ext uri="{9D8B030D-6E8A-4147-A177-3AD203B41FA5}">
                      <a16:colId xmlns:a16="http://schemas.microsoft.com/office/drawing/2014/main" val="68613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899856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33907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370190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894743"/>
                  </a:ext>
                </a:extLst>
              </a:tr>
              <a:tr h="28460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121333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DB44DF93-5BFA-54BD-40D5-2190E69DE1C1}"/>
              </a:ext>
            </a:extLst>
          </p:cNvPr>
          <p:cNvGrpSpPr/>
          <p:nvPr/>
        </p:nvGrpSpPr>
        <p:grpSpPr>
          <a:xfrm>
            <a:off x="2791934" y="4030779"/>
            <a:ext cx="709778" cy="339868"/>
            <a:chOff x="3384767" y="4074651"/>
            <a:chExt cx="644831" cy="24847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30476E98-E03A-1F51-DAD0-B73AE776611F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61F56-201D-3C9C-1384-0098D1AD8C1C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0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D923C27-B93C-1FBB-7917-3549A6E4E1AA}"/>
              </a:ext>
            </a:extLst>
          </p:cNvPr>
          <p:cNvSpPr txBox="1"/>
          <p:nvPr/>
        </p:nvSpPr>
        <p:spPr>
          <a:xfrm>
            <a:off x="1869218" y="4416824"/>
            <a:ext cx="6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09F98D-F768-1582-489A-69B47178B591}"/>
              </a:ext>
            </a:extLst>
          </p:cNvPr>
          <p:cNvSpPr txBox="1"/>
          <p:nvPr/>
        </p:nvSpPr>
        <p:spPr>
          <a:xfrm>
            <a:off x="3783111" y="880560"/>
            <a:ext cx="1149578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200" b="1" i="1" dirty="0"/>
              <a:t>curr_node_idx</a:t>
            </a:r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89D5888E-CD18-3572-F29A-2C8815D838A6}"/>
              </a:ext>
            </a:extLst>
          </p:cNvPr>
          <p:cNvSpPr/>
          <p:nvPr/>
        </p:nvSpPr>
        <p:spPr>
          <a:xfrm rot="16200000">
            <a:off x="4097666" y="1287401"/>
            <a:ext cx="498595" cy="114544"/>
          </a:xfrm>
          <a:prstGeom prst="leftArrow">
            <a:avLst>
              <a:gd name="adj1" fmla="val 27825"/>
              <a:gd name="adj2" fmla="val 74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6EB50-5434-8972-F719-196D8C90F6BE}"/>
              </a:ext>
            </a:extLst>
          </p:cNvPr>
          <p:cNvSpPr txBox="1"/>
          <p:nvPr/>
        </p:nvSpPr>
        <p:spPr>
          <a:xfrm>
            <a:off x="979687" y="267264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2D3580-3C7C-317F-F426-9123078DB423}"/>
              </a:ext>
            </a:extLst>
          </p:cNvPr>
          <p:cNvSpPr txBox="1"/>
          <p:nvPr/>
        </p:nvSpPr>
        <p:spPr>
          <a:xfrm>
            <a:off x="3908625" y="288143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2D333-1CAD-8781-8E8D-CD79FAB249C5}"/>
              </a:ext>
            </a:extLst>
          </p:cNvPr>
          <p:cNvSpPr txBox="1"/>
          <p:nvPr/>
        </p:nvSpPr>
        <p:spPr>
          <a:xfrm>
            <a:off x="3337321" y="3998630"/>
            <a:ext cx="1020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Increment stack pointer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8AAF04-4EBD-716C-9162-31860A0829CB}"/>
              </a:ext>
            </a:extLst>
          </p:cNvPr>
          <p:cNvCxnSpPr>
            <a:cxnSpLocks/>
          </p:cNvCxnSpPr>
          <p:nvPr/>
        </p:nvCxnSpPr>
        <p:spPr>
          <a:xfrm>
            <a:off x="3547920" y="3217929"/>
            <a:ext cx="14096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47FD8D-5CD5-2C65-AA49-379A3C07C619}"/>
              </a:ext>
            </a:extLst>
          </p:cNvPr>
          <p:cNvSpPr txBox="1"/>
          <p:nvPr/>
        </p:nvSpPr>
        <p:spPr>
          <a:xfrm>
            <a:off x="3594207" y="3223528"/>
            <a:ext cx="117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while sp &gt;= 0 : sp--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2AA9F5-4092-C9AD-237A-005D0CF6C170}"/>
              </a:ext>
            </a:extLst>
          </p:cNvPr>
          <p:cNvSpPr/>
          <p:nvPr/>
        </p:nvSpPr>
        <p:spPr>
          <a:xfrm>
            <a:off x="1869218" y="4183219"/>
            <a:ext cx="701924" cy="19576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6DB39B-E8B6-F7B5-E6ED-944A0042F0A3}"/>
              </a:ext>
            </a:extLst>
          </p:cNvPr>
          <p:cNvGrpSpPr/>
          <p:nvPr/>
        </p:nvGrpSpPr>
        <p:grpSpPr>
          <a:xfrm>
            <a:off x="2745889" y="4369147"/>
            <a:ext cx="683666" cy="357319"/>
            <a:chOff x="3334116" y="4061893"/>
            <a:chExt cx="621108" cy="261230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BC512ED-63BF-7E24-0A3A-77C5F9B6A104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F8B49C-1E3B-9057-E7AC-1D3C170185FC}"/>
                </a:ext>
              </a:extLst>
            </p:cNvPr>
            <p:cNvSpPr txBox="1"/>
            <p:nvPr/>
          </p:nvSpPr>
          <p:spPr>
            <a:xfrm>
              <a:off x="3334116" y="4061893"/>
              <a:ext cx="621108" cy="202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-1</a:t>
              </a:r>
            </a:p>
          </p:txBody>
        </p:sp>
      </p:grpSp>
      <p:sp>
        <p:nvSpPr>
          <p:cNvPr id="41" name="Curved Down Arrow 40">
            <a:extLst>
              <a:ext uri="{FF2B5EF4-FFF2-40B4-BE49-F238E27FC236}">
                <a16:creationId xmlns:a16="http://schemas.microsoft.com/office/drawing/2014/main" id="{3FFA2B95-CDF0-70E4-0782-AC3CFABDA9F4}"/>
              </a:ext>
            </a:extLst>
          </p:cNvPr>
          <p:cNvSpPr/>
          <p:nvPr/>
        </p:nvSpPr>
        <p:spPr>
          <a:xfrm>
            <a:off x="2480655" y="2761987"/>
            <a:ext cx="762938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5C57A3-6CD5-16F7-557A-8CC3E19AF6E1}"/>
              </a:ext>
            </a:extLst>
          </p:cNvPr>
          <p:cNvSpPr txBox="1"/>
          <p:nvPr/>
        </p:nvSpPr>
        <p:spPr>
          <a:xfrm>
            <a:off x="6778855" y="6284956"/>
            <a:ext cx="232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SDF Calculation</a:t>
            </a:r>
            <a:br>
              <a:rPr lang="en-US" dirty="0"/>
            </a:br>
            <a:r>
              <a:rPr lang="en-US" sz="1200" dirty="0"/>
              <a:t>raymarch this function as usual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6BCE22-B47E-3C78-4350-F8F8F365019D}"/>
              </a:ext>
            </a:extLst>
          </p:cNvPr>
          <p:cNvSpPr/>
          <p:nvPr/>
        </p:nvSpPr>
        <p:spPr>
          <a:xfrm>
            <a:off x="5109554" y="2478480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F2691F6-879B-5E57-52C9-FB337AA4F1E9}"/>
              </a:ext>
            </a:extLst>
          </p:cNvPr>
          <p:cNvGrpSpPr/>
          <p:nvPr/>
        </p:nvGrpSpPr>
        <p:grpSpPr>
          <a:xfrm>
            <a:off x="6145869" y="2903528"/>
            <a:ext cx="730552" cy="590660"/>
            <a:chOff x="6987083" y="4069085"/>
            <a:chExt cx="730552" cy="590660"/>
          </a:xfrm>
        </p:grpSpPr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A36B02CD-4FA6-7A3F-253E-A0562262BB54}"/>
                </a:ext>
              </a:extLst>
            </p:cNvPr>
            <p:cNvSpPr/>
            <p:nvPr/>
          </p:nvSpPr>
          <p:spPr>
            <a:xfrm>
              <a:off x="7027934" y="4069085"/>
              <a:ext cx="648851" cy="59066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769941D-92C6-18D1-95AD-DA19FBA72F4D}"/>
                </a:ext>
              </a:extLst>
            </p:cNvPr>
            <p:cNvSpPr txBox="1"/>
            <p:nvPr/>
          </p:nvSpPr>
          <p:spPr>
            <a:xfrm>
              <a:off x="6987083" y="4241304"/>
              <a:ext cx="7305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Node.type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ABA11E-9973-1E23-72BF-B53B9D74113E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878187" y="3196912"/>
            <a:ext cx="267682" cy="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6D97D2E-D34B-3E50-455F-63908985E247}"/>
              </a:ext>
            </a:extLst>
          </p:cNvPr>
          <p:cNvSpPr/>
          <p:nvPr/>
        </p:nvSpPr>
        <p:spPr>
          <a:xfrm>
            <a:off x="5155838" y="3102311"/>
            <a:ext cx="701924" cy="19576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C02F40-D083-4B0E-69AF-8F6319033900}"/>
              </a:ext>
            </a:extLst>
          </p:cNvPr>
          <p:cNvSpPr txBox="1"/>
          <p:nvPr/>
        </p:nvSpPr>
        <p:spPr>
          <a:xfrm>
            <a:off x="5982857" y="2471155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RAY_MAX_STEP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AE3EB4A-394F-4A1C-C5D1-5AA7D2DA5839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1598767" y="2050167"/>
            <a:ext cx="2733146" cy="8071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Curved Down Arrow 64">
            <a:extLst>
              <a:ext uri="{FF2B5EF4-FFF2-40B4-BE49-F238E27FC236}">
                <a16:creationId xmlns:a16="http://schemas.microsoft.com/office/drawing/2014/main" id="{07F846DD-5E10-0FFD-CA3C-54E3E524233C}"/>
              </a:ext>
            </a:extLst>
          </p:cNvPr>
          <p:cNvSpPr/>
          <p:nvPr/>
        </p:nvSpPr>
        <p:spPr>
          <a:xfrm rot="15589681" flipH="1">
            <a:off x="765333" y="3576427"/>
            <a:ext cx="1420423" cy="252352"/>
          </a:xfrm>
          <a:prstGeom prst="curvedDownArrow">
            <a:avLst>
              <a:gd name="adj1" fmla="val 0"/>
              <a:gd name="adj2" fmla="val 46359"/>
              <a:gd name="adj3" fmla="val 237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0FBBEB-1E4F-7829-F94C-8EE691544D3D}"/>
              </a:ext>
            </a:extLst>
          </p:cNvPr>
          <p:cNvCxnSpPr>
            <a:cxnSpLocks/>
          </p:cNvCxnSpPr>
          <p:nvPr/>
        </p:nvCxnSpPr>
        <p:spPr>
          <a:xfrm>
            <a:off x="6876421" y="3184591"/>
            <a:ext cx="588314" cy="495748"/>
          </a:xfrm>
          <a:prstGeom prst="bentConnector3">
            <a:avLst>
              <a:gd name="adj1" fmla="val 100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9607700-8430-1D43-EC45-0AB228A016CC}"/>
              </a:ext>
            </a:extLst>
          </p:cNvPr>
          <p:cNvSpPr txBox="1"/>
          <p:nvPr/>
        </p:nvSpPr>
        <p:spPr>
          <a:xfrm>
            <a:off x="6824945" y="2909064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object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65C0267-3629-ADAD-9011-8AA39E928CE7}"/>
              </a:ext>
            </a:extLst>
          </p:cNvPr>
          <p:cNvGrpSpPr/>
          <p:nvPr/>
        </p:nvGrpSpPr>
        <p:grpSpPr>
          <a:xfrm>
            <a:off x="2801642" y="3743262"/>
            <a:ext cx="709778" cy="339868"/>
            <a:chOff x="3384767" y="4074651"/>
            <a:chExt cx="644831" cy="248472"/>
          </a:xfrm>
        </p:grpSpPr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1C5E563E-C48D-5BD2-F793-ECB56761B939}"/>
                </a:ext>
              </a:extLst>
            </p:cNvPr>
            <p:cNvSpPr/>
            <p:nvPr/>
          </p:nvSpPr>
          <p:spPr>
            <a:xfrm>
              <a:off x="3384767" y="4180000"/>
              <a:ext cx="485030" cy="143123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B7D4CB-CE28-7E71-BE1D-1D9C16DAF266}"/>
                </a:ext>
              </a:extLst>
            </p:cNvPr>
            <p:cNvSpPr txBox="1"/>
            <p:nvPr/>
          </p:nvSpPr>
          <p:spPr>
            <a:xfrm>
              <a:off x="3410938" y="4074651"/>
              <a:ext cx="618660" cy="202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SP = 1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DA4C7B0-86B3-150D-76E3-9AF1517D9500}"/>
              </a:ext>
            </a:extLst>
          </p:cNvPr>
          <p:cNvSpPr/>
          <p:nvPr/>
        </p:nvSpPr>
        <p:spPr>
          <a:xfrm>
            <a:off x="7132178" y="3730732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prim_a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278113-214F-808E-B8BC-1F75AA2D365B}"/>
              </a:ext>
            </a:extLst>
          </p:cNvPr>
          <p:cNvSpPr/>
          <p:nvPr/>
        </p:nvSpPr>
        <p:spPr>
          <a:xfrm>
            <a:off x="7139820" y="4011309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prim_b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F9E358-D1D1-2BA1-C711-56475E15A823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2741130" y="3828616"/>
            <a:ext cx="4391048" cy="2545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678145-9E9A-5992-E912-7E3921A45042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2741130" y="4109193"/>
            <a:ext cx="4398690" cy="2648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3DA833-D39A-8BE9-DEED-417AE2F5211D}"/>
              </a:ext>
            </a:extLst>
          </p:cNvPr>
          <p:cNvSpPr txBox="1"/>
          <p:nvPr/>
        </p:nvSpPr>
        <p:spPr>
          <a:xfrm>
            <a:off x="5043522" y="388391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F2C2870-48F1-D4ED-7C91-B5DA3833EF77}"/>
              </a:ext>
            </a:extLst>
          </p:cNvPr>
          <p:cNvSpPr/>
          <p:nvPr/>
        </p:nvSpPr>
        <p:spPr>
          <a:xfrm>
            <a:off x="1869218" y="4181694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8D609C-CEF5-5944-786C-408FDA792C4B}"/>
              </a:ext>
            </a:extLst>
          </p:cNvPr>
          <p:cNvSpPr/>
          <p:nvPr/>
        </p:nvSpPr>
        <p:spPr>
          <a:xfrm>
            <a:off x="1869218" y="3898325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FF28BEA-EB98-3A7E-2C2B-B457DEA65541}"/>
              </a:ext>
            </a:extLst>
          </p:cNvPr>
          <p:cNvSpPr/>
          <p:nvPr/>
        </p:nvSpPr>
        <p:spPr>
          <a:xfrm>
            <a:off x="5155091" y="3099370"/>
            <a:ext cx="701924" cy="1957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Node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DE57076-ED3A-C521-B387-075DA78AC09D}"/>
              </a:ext>
            </a:extLst>
          </p:cNvPr>
          <p:cNvCxnSpPr>
            <a:cxnSpLocks/>
          </p:cNvCxnSpPr>
          <p:nvPr/>
        </p:nvCxnSpPr>
        <p:spPr>
          <a:xfrm>
            <a:off x="6508776" y="3551182"/>
            <a:ext cx="0" cy="7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275AEE1-F2D3-2F7F-2A0C-B240039D9478}"/>
              </a:ext>
            </a:extLst>
          </p:cNvPr>
          <p:cNvSpPr txBox="1"/>
          <p:nvPr/>
        </p:nvSpPr>
        <p:spPr>
          <a:xfrm>
            <a:off x="6255955" y="343461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4E16244-B28E-5544-C7E8-F30C39EF915B}"/>
              </a:ext>
            </a:extLst>
          </p:cNvPr>
          <p:cNvSpPr txBox="1"/>
          <p:nvPr/>
        </p:nvSpPr>
        <p:spPr>
          <a:xfrm>
            <a:off x="5900671" y="4303539"/>
            <a:ext cx="1812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evalSDF(Node)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4310AB96-FAF6-3AF5-2F56-8A867434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946" y="4530698"/>
            <a:ext cx="760943" cy="590007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9A7E962D-9440-55AC-686F-4841E9D3E1C2}"/>
              </a:ext>
            </a:extLst>
          </p:cNvPr>
          <p:cNvSpPr txBox="1"/>
          <p:nvPr/>
        </p:nvSpPr>
        <p:spPr>
          <a:xfrm>
            <a:off x="6383616" y="5220745"/>
            <a:ext cx="1869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hit_info </a:t>
            </a:r>
            <a:r>
              <a:rPr lang="en-US" sz="1000" dirty="0"/>
              <a:t>∪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depth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B938797-04A2-4D28-DA4E-A1323FF64D9E}"/>
              </a:ext>
            </a:extLst>
          </p:cNvPr>
          <p:cNvSpPr/>
          <p:nvPr/>
        </p:nvSpPr>
        <p:spPr>
          <a:xfrm>
            <a:off x="5497578" y="5273538"/>
            <a:ext cx="879467" cy="2523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hit_info</a:t>
            </a:r>
            <a:endParaRPr lang="en-US" sz="1200" i="1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D0B672A-F60F-D4E3-231F-1641261352AE}"/>
              </a:ext>
            </a:extLst>
          </p:cNvPr>
          <p:cNvGrpSpPr/>
          <p:nvPr/>
        </p:nvGrpSpPr>
        <p:grpSpPr>
          <a:xfrm>
            <a:off x="6677566" y="5090751"/>
            <a:ext cx="909223" cy="246221"/>
            <a:chOff x="5853757" y="5680330"/>
            <a:chExt cx="909223" cy="246221"/>
          </a:xfrm>
        </p:grpSpPr>
        <p:sp>
          <p:nvSpPr>
            <p:cNvPr id="106" name="Diamond 105">
              <a:extLst>
                <a:ext uri="{FF2B5EF4-FFF2-40B4-BE49-F238E27FC236}">
                  <a16:creationId xmlns:a16="http://schemas.microsoft.com/office/drawing/2014/main" id="{CC24EC7B-2D3F-A9F0-EC5C-5404818751B0}"/>
                </a:ext>
              </a:extLst>
            </p:cNvPr>
            <p:cNvSpPr/>
            <p:nvPr/>
          </p:nvSpPr>
          <p:spPr>
            <a:xfrm>
              <a:off x="6228287" y="5737527"/>
              <a:ext cx="141115" cy="137067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F016EB-ED19-133B-282F-F5F722FE2DCD}"/>
                </a:ext>
              </a:extLst>
            </p:cNvPr>
            <p:cNvSpPr txBox="1"/>
            <p:nvPr/>
          </p:nvSpPr>
          <p:spPr>
            <a:xfrm>
              <a:off x="5853757" y="5680330"/>
              <a:ext cx="909223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Node  .  blend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1202FE93-5C8F-2D3F-4741-ED0A498A8CD4}"/>
              </a:ext>
            </a:extLst>
          </p:cNvPr>
          <p:cNvSpPr txBox="1"/>
          <p:nvPr/>
        </p:nvSpPr>
        <p:spPr>
          <a:xfrm>
            <a:off x="7992896" y="3454360"/>
            <a:ext cx="25809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For all the nodes in the stack, as we combine the SDFs node after node, the first operations is a Union (∪) with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RAY_MAX_STEP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, basically the value will be itself. So, for the first node in the stack set the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node.blend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as ∪ and use the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node.blend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for the remaining of the nodes.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EF6A96-9BA9-AD80-A3D0-06B5BBBE199D}"/>
              </a:ext>
            </a:extLst>
          </p:cNvPr>
          <p:cNvSpPr txBox="1"/>
          <p:nvPr/>
        </p:nvSpPr>
        <p:spPr>
          <a:xfrm>
            <a:off x="5981490" y="2472585"/>
            <a:ext cx="1959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364F8-EF62-6655-5EFE-FDEB7D8BF8CF}"/>
              </a:ext>
            </a:extLst>
          </p:cNvPr>
          <p:cNvSpPr txBox="1"/>
          <p:nvPr/>
        </p:nvSpPr>
        <p:spPr>
          <a:xfrm>
            <a:off x="6383616" y="5221059"/>
            <a:ext cx="2512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hit_info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∩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f(cube)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f(sphere)  </a:t>
            </a:r>
            <a:r>
              <a:rPr lang="en-US" sz="1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∩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depth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f(cube)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max(f(sphere), f(cube))</a:t>
            </a: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974C38-7B33-72B0-0FDB-39BAC780A8DC}"/>
              </a:ext>
            </a:extLst>
          </p:cNvPr>
          <p:cNvSpPr txBox="1"/>
          <p:nvPr/>
        </p:nvSpPr>
        <p:spPr>
          <a:xfrm>
            <a:off x="6959325" y="378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7430040-DEC9-218E-4D1F-222337552C95}"/>
              </a:ext>
            </a:extLst>
          </p:cNvPr>
          <p:cNvSpPr txBox="1"/>
          <p:nvPr/>
        </p:nvSpPr>
        <p:spPr>
          <a:xfrm>
            <a:off x="5981490" y="2473220"/>
            <a:ext cx="2117211" cy="24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max(f(sphere), f(cube))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71DECE74-ED0B-1101-ADDF-B39A5FBD6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946" y="4515527"/>
            <a:ext cx="708831" cy="6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7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6" grpId="1"/>
      <p:bldP spid="30" grpId="0"/>
      <p:bldP spid="31" grpId="0" animBg="1"/>
      <p:bldP spid="31" grpId="1" animBg="1"/>
      <p:bldP spid="41" grpId="0" animBg="1"/>
      <p:bldP spid="18" grpId="0" animBg="1"/>
      <p:bldP spid="42" grpId="0"/>
      <p:bldP spid="42" grpId="1"/>
      <p:bldP spid="65" grpId="0" animBg="1"/>
      <p:bldP spid="73" grpId="0"/>
      <p:bldP spid="73" grpId="1"/>
      <p:bldP spid="73" grpId="2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94" grpId="1"/>
      <p:bldP spid="94" grpId="2"/>
      <p:bldP spid="95" grpId="0" animBg="1"/>
      <p:bldP spid="95" grpId="1" animBg="1"/>
      <p:bldP spid="96" grpId="0" animBg="1"/>
      <p:bldP spid="96" grpId="1" animBg="1"/>
      <p:bldP spid="97" grpId="0" animBg="1"/>
      <p:bldP spid="99" grpId="0"/>
      <p:bldP spid="99" grpId="1"/>
      <p:bldP spid="99" grpId="2"/>
      <p:bldP spid="101" grpId="0"/>
      <p:bldP spid="101" grpId="1"/>
      <p:bldP spid="101" grpId="2"/>
      <p:bldP spid="103" grpId="0"/>
      <p:bldP spid="103" grpId="1"/>
      <p:bldP spid="104" grpId="0" animBg="1"/>
      <p:bldP spid="104" grpId="1" animBg="1"/>
      <p:bldP spid="104" grpId="2" animBg="1"/>
      <p:bldP spid="108" grpId="0"/>
      <p:bldP spid="108" grpId="1"/>
      <p:bldP spid="109" grpId="0"/>
      <p:bldP spid="109" grpId="1"/>
      <p:bldP spid="112" grpId="0"/>
      <p:bldP spid="1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45A9-0FCA-1CCB-5D72-30360501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596022"/>
          </a:xfrm>
        </p:spPr>
        <p:txBody>
          <a:bodyPr>
            <a:normAutofit/>
          </a:bodyPr>
          <a:lstStyle/>
          <a:p>
            <a:r>
              <a:rPr lang="en-US" sz="3600" cap="none" dirty="0"/>
              <a:t>Optimizing Ray Marching shader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5427-21DB-E707-3681-48A12F1B4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032735"/>
            <a:ext cx="10178322" cy="4846858"/>
          </a:xfrm>
        </p:spPr>
        <p:txBody>
          <a:bodyPr/>
          <a:lstStyle/>
          <a:p>
            <a:r>
              <a:rPr lang="en-US" b="1" dirty="0"/>
              <a:t>PS to CS: </a:t>
            </a:r>
            <a:r>
              <a:rPr lang="en-US" dirty="0"/>
              <a:t>Moving the shader from a pixel shader to compute shader will results in a faster shader because a CS </a:t>
            </a:r>
            <a:r>
              <a:rPr lang="en-US" u="sng" dirty="0"/>
              <a:t>doesn’t follow ordered exports </a:t>
            </a:r>
            <a:r>
              <a:rPr lang="en-US" dirty="0"/>
              <a:t>and can exit early if some rays don’t hit anything and can perform texture writes in any arbitrary order.</a:t>
            </a:r>
            <a:endParaRPr lang="en-US" b="1" dirty="0"/>
          </a:p>
          <a:p>
            <a:r>
              <a:rPr lang="en-US" b="1" dirty="0"/>
              <a:t>Improving Occupancy:</a:t>
            </a:r>
          </a:p>
        </p:txBody>
      </p:sp>
    </p:spTree>
    <p:extLst>
      <p:ext uri="{BB962C8B-B14F-4D97-AF65-F5344CB8AC3E}">
        <p14:creationId xmlns:p14="http://schemas.microsoft.com/office/powerpoint/2010/main" val="111995592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{C32ECE27-C12B-234D-9B73-472908E404D7}tf10001071</Template>
  <TotalTime>4393</TotalTime>
  <Words>721</Words>
  <Application>Microsoft Macintosh PowerPoint</Application>
  <PresentationFormat>Widescreen</PresentationFormat>
  <Paragraphs>127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Gill Sans MT</vt:lpstr>
      <vt:lpstr>Impact</vt:lpstr>
      <vt:lpstr>Badge</vt:lpstr>
      <vt:lpstr>Combining SDFs in a single draw call</vt:lpstr>
      <vt:lpstr>Intro: Terminology</vt:lpstr>
      <vt:lpstr>Scene storage: CPU</vt:lpstr>
      <vt:lpstr>GPU drawing complex SDFs</vt:lpstr>
      <vt:lpstr>GPU drawing complex SDFs</vt:lpstr>
      <vt:lpstr>Optimizing Ray Marching shader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104</cp:revision>
  <dcterms:created xsi:type="dcterms:W3CDTF">2025-01-11T08:40:53Z</dcterms:created>
  <dcterms:modified xsi:type="dcterms:W3CDTF">2025-01-14T16:38:04Z</dcterms:modified>
</cp:coreProperties>
</file>