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5" r:id="rId7"/>
    <p:sldId id="266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CF1F011-95CA-48D0-BD53-61024DBCDCD3}">
          <p14:sldIdLst>
            <p14:sldId id="257"/>
            <p14:sldId id="258"/>
          </p14:sldIdLst>
        </p14:section>
        <p14:section name="Frame Graph" id="{453CCC5D-6E2D-4CE0-8E14-CECF0EC6CED3}">
          <p14:sldIdLst>
            <p14:sldId id="259"/>
            <p14:sldId id="260"/>
            <p14:sldId id="261"/>
          </p14:sldIdLst>
        </p14:section>
        <p14:section name="Architecture" id="{1E3DDF86-35A2-4C35-AE2F-3253D6142A16}">
          <p14:sldIdLst>
            <p14:sldId id="265"/>
            <p14:sldId id="266"/>
          </p14:sldIdLst>
        </p14:section>
        <p14:section name="Graphics Features" id="{840BAED3-5ED1-4238-B89B-07D3713A0757}">
          <p14:sldIdLst>
            <p14:sldId id="264"/>
          </p14:sldIdLst>
        </p14:section>
        <p14:section name="Performance Improvements" id="{245578FE-32D1-46ED-9D76-A9FD4E05A08C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DCD"/>
    <a:srgbClr val="860000"/>
    <a:srgbClr val="FF143B"/>
    <a:srgbClr val="FFB556"/>
    <a:srgbClr val="C198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1320" y="60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408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6BF55-C0A5-4A93-9892-A2EE55AC4C7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286AD9-27FE-46C9-B4B4-315B51C054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61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74FE9-52F4-E356-2BB0-38A0314DC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6EF08-85D3-CD9A-35A0-07C07E3B9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A259D-BFA4-E617-2764-D656B248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F8FF4-F016-598E-B7C2-A4B0E856A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E1D97-AF6C-48C5-C1A6-27575EF7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1271016" cy="365125"/>
          </a:xfrm>
        </p:spPr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199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E602-0DD6-7F39-F7B2-4FE922814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13A485-DD9F-D917-DA38-DA6B8E438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828A2-CBEC-5E52-DB0A-FA3D9F75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B399-2966-8BB9-92E7-675A8A2AD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15FF3-5AB8-5D86-38BE-DBE07591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1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452BC-E799-7914-B969-8FA181E215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203C4A-6EBF-F869-1EBA-206DBDBF1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16AF5-21E9-E096-6399-EFF89E0A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D673C-1320-B8BF-6B0F-CB0CBBAA4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1EAAC-9C7C-2996-D70E-CC03AEEA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5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03CF-59BD-643D-BCDA-F202564CD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06" y="198393"/>
            <a:ext cx="11351934" cy="52041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CBBD-9419-C90A-8E8C-66E6ECF5F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3" y="1040149"/>
            <a:ext cx="11490338" cy="5154402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800">
                <a:solidFill>
                  <a:schemeClr val="bg1"/>
                </a:solidFill>
              </a:defRPr>
            </a:lvl4pPr>
            <a:lvl5pPr>
              <a:defRPr sz="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2C597-DFFE-64D5-D427-F3AF59B6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26-04-2024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C57E-C6FC-D298-2003-C5B555FF2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9E18-5D91-3A62-5A02-5D1FB851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5B548-3337-F008-3958-B40C80D5D3D7}"/>
              </a:ext>
            </a:extLst>
          </p:cNvPr>
          <p:cNvCxnSpPr>
            <a:cxnSpLocks/>
          </p:cNvCxnSpPr>
          <p:nvPr userDrawn="1"/>
        </p:nvCxnSpPr>
        <p:spPr>
          <a:xfrm>
            <a:off x="335902" y="938527"/>
            <a:ext cx="11482407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7A37710-45F1-1A8E-E8D6-46471D4E7528}"/>
              </a:ext>
            </a:extLst>
          </p:cNvPr>
          <p:cNvSpPr/>
          <p:nvPr userDrawn="1"/>
        </p:nvSpPr>
        <p:spPr>
          <a:xfrm>
            <a:off x="335902" y="198394"/>
            <a:ext cx="45719" cy="609326"/>
          </a:xfrm>
          <a:prstGeom prst="rect">
            <a:avLst/>
          </a:prstGeom>
          <a:solidFill>
            <a:srgbClr val="FFB55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58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C4C7-5511-40AD-D2C4-097544852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C20E-4146-83D5-12E2-45699CD01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20E99-5F68-4726-5DF6-83E5C923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DAF9-A892-7B0E-D180-E42BAC60F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D18C-90EE-CF78-2155-A9744C8EE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0784" y="6354901"/>
            <a:ext cx="582168" cy="365125"/>
          </a:xfrm>
        </p:spPr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401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33DB7-569A-1713-BEA3-8C7675DC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55840-EF0C-1BAA-F159-81AE8FCC7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7C78C-A2E5-1536-4675-0025BB65D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F99D0-FFC0-55A7-687F-E1D43E63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8725A-3AB2-53C8-9C20-BFD19D3C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44AAF-0F3A-1317-CBCE-C0E7853E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8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BBDAC-E0A7-57F3-A401-7E794857C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CCF3-7EDC-1B37-5CE1-530041ED2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47A28-3781-E5D0-56A9-CCC25159C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413C3-9DD4-7387-AD7A-082007C378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4B7869-1377-7C34-B3C7-2B39ECA33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FE696-6837-45BD-94F3-3E2758F6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26-04-2024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C07E0-285C-3635-F9FE-60999076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C9F5E-B324-014F-9F01-D2715BCD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656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A653-1448-4AFE-B569-0B030857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8FF99-2266-9440-4E16-220B84D9C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2F37E0-728B-6DE7-FD6D-36EFA7D30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2D948-74C9-75BF-29D0-3B35DE8C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2080" y="6356356"/>
            <a:ext cx="914400" cy="365125"/>
          </a:xfrm>
        </p:spPr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4532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1D98E-D8D2-9E40-D972-41316129C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38857-78A5-67C5-FC3E-644AA004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9124B-34A3-5789-DFB1-F2D53E0C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6"/>
            <a:ext cx="1289304" cy="365125"/>
          </a:xfrm>
        </p:spPr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6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4E9ED-B668-88D4-CB50-C8AAF0E3D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5ACF-2674-D2B6-3506-01CF27A65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F6D6A-8F92-AF69-EB7C-97A73FCB4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D2924-E425-1CB2-D7BD-DFB28307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EF881-B8DB-6ABF-69DF-3EA7B735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ABBF9-C2E4-98EB-12A9-3137FF97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9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9CF11-F3F6-693D-E045-3B9D8DAD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619AF-7535-A7F8-C5A0-5DC095D7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05E2C-D677-D928-4389-CD3D0632B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5B4568-20E0-9349-34AA-B0E4304A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6F61C-9FA5-4C35-A1D3-00EE2C15A6C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AF1F5-9929-14B2-0EC7-7CACFC1FA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023597-5EF2-7F32-FE1E-51A85DFBA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01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9B9D-FE87-3BBA-8C10-A0C26A05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7DE41-468B-F34A-03DA-AE487E89A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46687-5DC3-F746-0EF5-5A49FAB0E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6F61C-9FA5-4C35-A1D3-00EE2C15A6C0}" type="datetimeFigureOut">
              <a:rPr lang="en-IN" smtClean="0"/>
              <a:t>26-04-2024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0AA33-B577-2656-0BFE-5EDF14948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9B48-964B-714E-209A-0BB704786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12222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20274-78B7-4F91-A00B-5ED5991EE6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553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dcvault.com/play/1024612/FrameGraph-Extensible-Rendering-Architecture-in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1EE2-9E21-BF50-5167-C624957C2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5536" y="611455"/>
            <a:ext cx="5503333" cy="161342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Features overview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9B126-944C-DBBF-28CA-A1CFBF2B9B9C}"/>
              </a:ext>
            </a:extLst>
          </p:cNvPr>
          <p:cNvSpPr txBox="1"/>
          <p:nvPr/>
        </p:nvSpPr>
        <p:spPr>
          <a:xfrm>
            <a:off x="8017939" y="2455334"/>
            <a:ext cx="2658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Phani Srikar</a:t>
            </a:r>
          </a:p>
          <a:p>
            <a:pPr algn="ctr"/>
            <a:endParaRPr lang="en-US" sz="1400" b="1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pPr algn="ctr"/>
            <a:r>
              <a:rPr lang="en-US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</a:rPr>
              <a:t>Lead Engine Programmer</a:t>
            </a:r>
            <a:endParaRPr lang="en-IN" sz="1200" dirty="0">
              <a:solidFill>
                <a:schemeClr val="bg2">
                  <a:lumMod val="20000"/>
                  <a:lumOff val="80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E81A12-4525-66EB-D732-567DD5C48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271" y="381002"/>
            <a:ext cx="2074333" cy="207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00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BE6E6-7362-2D97-0941-1E70A5FA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Intro to Razix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1FC1C-4432-5092-1258-30ABCADD8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6" y="1405747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Razix is the Next Gen open-source engine for testing and researching AAA algorithms and designs</a:t>
            </a:r>
          </a:p>
          <a:p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Features include Frame Graph, backend agnostic Rendering API (single RHI for </a:t>
            </a:r>
            <a:r>
              <a:rPr lang="en-US" sz="1600" dirty="0">
                <a:solidFill>
                  <a:schemeClr val="accent3">
                    <a:lumMod val="40000"/>
                    <a:lumOff val="6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Vulkan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solidFill>
                  <a:schemeClr val="accent6">
                    <a:lumMod val="40000"/>
                    <a:lumOff val="6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D3D12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OpenGL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Metal</a:t>
            </a:r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etc.)</a:t>
            </a:r>
          </a:p>
          <a:p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Mesh shaders and ReSTIR based DI + GI</a:t>
            </a:r>
          </a:p>
          <a:p>
            <a:r>
              <a:rPr lang="en-US" sz="16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Visibility buffer based bindless materials</a:t>
            </a:r>
          </a:p>
          <a:p>
            <a:r>
              <a:rPr lang="en-US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Indirect draw as fallback system</a:t>
            </a:r>
            <a:endParaRPr lang="en-US" sz="1600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432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3FF9-197F-B892-F0C2-50A65C182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FrameGraph in Razix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76F58-2063-C27C-92EA-F0D2D301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305" y="1212980"/>
            <a:ext cx="11151637" cy="4963983"/>
          </a:xfrm>
        </p:spPr>
        <p:txBody>
          <a:bodyPr/>
          <a:lstStyle/>
          <a:p>
            <a:r>
              <a:rPr lang="en-US" dirty="0"/>
              <a:t>Inspired from EA’s FrameGraph design</a:t>
            </a:r>
          </a:p>
          <a:p>
            <a:pPr lvl="1"/>
            <a:r>
              <a:rPr lang="en-IN" sz="1000" dirty="0">
                <a:solidFill>
                  <a:schemeClr val="accent5">
                    <a:lumMod val="75000"/>
                  </a:schemeClr>
                </a:solidFill>
                <a:hlinkClick r:id="rId2"/>
              </a:rPr>
              <a:t>https://www.gdcvault.com/play/1024612/FrameGraph-Extensible-Rendering-Architecture-in</a:t>
            </a:r>
            <a:endParaRPr lang="en-IN" sz="10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Uses a </a:t>
            </a:r>
            <a:r>
              <a:rPr lang="en-IN" dirty="0">
                <a:solidFill>
                  <a:schemeClr val="accent1"/>
                </a:solidFill>
              </a:rPr>
              <a:t>WorldRenderer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to build the passes in a single file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Easy visualization using Graphviz tools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Passes are built using </a:t>
            </a:r>
            <a:r>
              <a:rPr lang="en-IN" dirty="0">
                <a:solidFill>
                  <a:schemeClr val="accent1"/>
                </a:solidFill>
              </a:rPr>
              <a:t>C++ lambdas 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instead of classes 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Culling of unreferenced passes/resources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External resources can be imported via Import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Doesn’t interfere with Engine Rendering API</a:t>
            </a:r>
          </a:p>
          <a:p>
            <a:pPr lvl="1"/>
            <a:r>
              <a:rPr lang="en-IN" sz="1200" dirty="0">
                <a:solidFill>
                  <a:schemeClr val="bg1">
                    <a:lumMod val="95000"/>
                  </a:schemeClr>
                </a:solidFill>
              </a:rPr>
              <a:t>Descriptor binding vs command buffer recording API is still the same</a:t>
            </a: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Single threaded as of now</a:t>
            </a:r>
          </a:p>
        </p:txBody>
      </p:sp>
    </p:spTree>
    <p:extLst>
      <p:ext uri="{BB962C8B-B14F-4D97-AF65-F5344CB8AC3E}">
        <p14:creationId xmlns:p14="http://schemas.microsoft.com/office/powerpoint/2010/main" val="98026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CCD6-CD80-4F9B-B611-B82B946F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FrameGraph - Design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E946-355F-E7BD-2C5B-0121721FA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Coming...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6450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4959C-DCD4-2858-717A-B322064FF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FrameGraph – WorldRenderer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5FBDB-3BE2-7866-BA93-4B62F3E2F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RZWorldRenderer</a:t>
            </a:r>
            <a:r>
              <a:rPr lang="en-US" dirty="0"/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responsible for building the frame graph passes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Hooking up R/W resources 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Execution &amp; Submission of commands to the GPU</a:t>
            </a:r>
          </a:p>
          <a:p>
            <a:pPr lvl="1"/>
            <a:r>
              <a:rPr lang="en-US" dirty="0">
                <a:solidFill>
                  <a:schemeClr val="accent2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Managing RTs and read/write operations from other passes</a:t>
            </a:r>
          </a:p>
          <a:p>
            <a:r>
              <a:rPr lang="en-US" dirty="0"/>
              <a:t>The </a:t>
            </a:r>
            <a:r>
              <a:rPr lang="en-US" b="1" dirty="0"/>
              <a:t>execute</a:t>
            </a:r>
            <a:r>
              <a:rPr lang="en-US" dirty="0"/>
              <a:t> function for a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  <a:r>
              <a:rPr lang="en-US" dirty="0"/>
              <a:t> is responsible for rendering</a:t>
            </a:r>
          </a:p>
          <a:p>
            <a:r>
              <a:rPr lang="en-US" dirty="0"/>
              <a:t>The </a:t>
            </a:r>
            <a:r>
              <a:rPr lang="en-US" b="1" dirty="0"/>
              <a:t>setup </a:t>
            </a:r>
            <a:r>
              <a:rPr lang="en-US" dirty="0"/>
              <a:t>function is responsible for creating the resources uses in the </a:t>
            </a:r>
            <a:r>
              <a:rPr lang="en-US" dirty="0">
                <a:solidFill>
                  <a:schemeClr val="accent1"/>
                </a:solidFill>
              </a:rPr>
              <a:t>FrameGraphPass</a:t>
            </a:r>
            <a:endParaRPr lang="en-US" dirty="0"/>
          </a:p>
          <a:p>
            <a:r>
              <a:rPr lang="en-US" dirty="0"/>
              <a:t>Every pass renders onto it’s own set of Render Textures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Materials will have to compatible with that pass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2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>
            <a:extLst>
              <a:ext uri="{FF2B5EF4-FFF2-40B4-BE49-F238E27FC236}">
                <a16:creationId xmlns:a16="http://schemas.microsoft.com/office/drawing/2014/main" id="{C9F8AB64-B706-F34C-7E23-E6AEF1BE37EE}"/>
              </a:ext>
            </a:extLst>
          </p:cNvPr>
          <p:cNvSpPr/>
          <p:nvPr/>
        </p:nvSpPr>
        <p:spPr>
          <a:xfrm>
            <a:off x="389238" y="4779798"/>
            <a:ext cx="3707027" cy="197595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3F0F4F-777E-7D6F-3426-3DE5237EB365}"/>
              </a:ext>
            </a:extLst>
          </p:cNvPr>
          <p:cNvSpPr txBox="1"/>
          <p:nvPr/>
        </p:nvSpPr>
        <p:spPr>
          <a:xfrm>
            <a:off x="7033274" y="5802044"/>
            <a:ext cx="2494601" cy="830997"/>
          </a:xfrm>
          <a:prstGeom prst="rect">
            <a:avLst/>
          </a:prstGeom>
          <a:solidFill>
            <a:srgbClr val="FFCDCD"/>
          </a:solidFill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Batch</a:t>
            </a:r>
            <a:endParaRPr lang="en-IN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RZVertexBufferHandle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80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vertexBuffer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RZIndexBufferHandle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  <a:r>
              <a:rPr lang="en-IN" sz="80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indexBuffer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RZPipelineHandle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80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pso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IN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6C056C5-95CC-204D-3563-B984B5A47512}"/>
              </a:ext>
            </a:extLst>
          </p:cNvPr>
          <p:cNvSpPr txBox="1"/>
          <p:nvPr/>
        </p:nvSpPr>
        <p:spPr>
          <a:xfrm>
            <a:off x="9756773" y="4117909"/>
            <a:ext cx="2069467" cy="830997"/>
          </a:xfrm>
          <a:prstGeom prst="rect">
            <a:avLst/>
          </a:prstGeom>
          <a:solidFill>
            <a:srgbClr val="FFCDCD"/>
          </a:solidFill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Drawable</a:t>
            </a:r>
            <a:endParaRPr lang="en-IN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RZMaterialHandle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800" dirty="0">
                <a:solidFill>
                  <a:srgbClr val="000080"/>
                </a:solidFill>
                <a:latin typeface="Cascadia Mono" panose="020B0609020000020004" pitchFamily="49" charset="0"/>
              </a:rPr>
              <a:t>material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RZMeshHandle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 </a:t>
            </a:r>
            <a:r>
              <a:rPr lang="en-IN" sz="800" dirty="0">
                <a:solidFill>
                  <a:srgbClr val="000080"/>
                </a:solidFill>
                <a:latin typeface="Cascadia Mono" panose="020B0609020000020004" pitchFamily="49" charset="0"/>
              </a:rPr>
              <a:t>mesh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glm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IN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mat4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IN" sz="800" dirty="0">
                <a:solidFill>
                  <a:srgbClr val="000080"/>
                </a:solidFill>
                <a:latin typeface="Cascadia Mono" panose="020B0609020000020004" pitchFamily="49" charset="0"/>
              </a:rPr>
              <a:t>transform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IN" sz="8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C0774DA-E171-30BC-5F32-DC7F6E377108}"/>
              </a:ext>
            </a:extLst>
          </p:cNvPr>
          <p:cNvSpPr/>
          <p:nvPr/>
        </p:nvSpPr>
        <p:spPr>
          <a:xfrm>
            <a:off x="4518675" y="1565592"/>
            <a:ext cx="2514599" cy="155429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246676E-12B8-F0D2-DA40-08A79F1EE13A}"/>
              </a:ext>
            </a:extLst>
          </p:cNvPr>
          <p:cNvSpPr/>
          <p:nvPr/>
        </p:nvSpPr>
        <p:spPr>
          <a:xfrm>
            <a:off x="968486" y="2346960"/>
            <a:ext cx="2514600" cy="182308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E2311-7544-465C-0AEF-CDF9B828E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RHI &lt;-&gt; ECS : Data Handshake Design 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7F1A08-7282-AE2E-38AC-B448282D5AE0}"/>
              </a:ext>
            </a:extLst>
          </p:cNvPr>
          <p:cNvSpPr/>
          <p:nvPr/>
        </p:nvSpPr>
        <p:spPr>
          <a:xfrm>
            <a:off x="912083" y="1699943"/>
            <a:ext cx="2627407" cy="64701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Render System </a:t>
            </a:r>
            <a:r>
              <a:rPr lang="en-IN" sz="1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 </a:t>
            </a:r>
          </a:p>
          <a:p>
            <a:pPr algn="ctr"/>
            <a:r>
              <a:rPr lang="en-IN" sz="1400" dirty="0">
                <a:solidFill>
                  <a:schemeClr val="bg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Render Thread</a:t>
            </a:r>
            <a:endParaRPr lang="en-US" sz="1400" dirty="0">
              <a:solidFill>
                <a:schemeClr val="bg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408BEE-02E1-5406-0CE7-F84B2C45AC3F}"/>
              </a:ext>
            </a:extLst>
          </p:cNvPr>
          <p:cNvSpPr/>
          <p:nvPr/>
        </p:nvSpPr>
        <p:spPr>
          <a:xfrm>
            <a:off x="9756935" y="1111908"/>
            <a:ext cx="2069305" cy="1823086"/>
          </a:xfrm>
          <a:prstGeom prst="rect">
            <a:avLst/>
          </a:prstGeom>
          <a:solidFill>
            <a:srgbClr val="C198E0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Scene View 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contains data on how to VIEW the scene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Camera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Lights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Render Target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Sky Info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Debug Flags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Renderer Settings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Post Process FX Info</a:t>
            </a:r>
            <a:endParaRPr lang="en-IN" sz="120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D1F5DB-9D81-20BD-2C36-469B942B6B2F}"/>
              </a:ext>
            </a:extLst>
          </p:cNvPr>
          <p:cNvSpPr txBox="1"/>
          <p:nvPr/>
        </p:nvSpPr>
        <p:spPr>
          <a:xfrm>
            <a:off x="912083" y="1032067"/>
            <a:ext cx="2461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 Render System or a Render Thread is responsible for updating the frame using the World Renderer.</a:t>
            </a:r>
            <a:endParaRPr lang="en-IN" sz="1200" dirty="0">
              <a:solidFill>
                <a:schemeClr val="bg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CE3D5-62D0-21DD-FD30-E27BB7CE75FA}"/>
              </a:ext>
            </a:extLst>
          </p:cNvPr>
          <p:cNvSpPr txBox="1"/>
          <p:nvPr/>
        </p:nvSpPr>
        <p:spPr>
          <a:xfrm>
            <a:off x="975360" y="2345905"/>
            <a:ext cx="2514599" cy="24622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IN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 (</a:t>
            </a:r>
            <a:r>
              <a:rPr lang="en-IN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RZScene</a:t>
            </a:r>
            <a:r>
              <a:rPr lang="en-IN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*, </a:t>
            </a:r>
            <a:r>
              <a:rPr lang="en-IN" sz="1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CmdBuff</a:t>
            </a:r>
            <a:r>
              <a:rPr lang="en-IN" sz="1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3B3BBA-0BDA-34DF-A18C-9AA3DF203682}"/>
              </a:ext>
            </a:extLst>
          </p:cNvPr>
          <p:cNvSpPr/>
          <p:nvPr/>
        </p:nvSpPr>
        <p:spPr>
          <a:xfrm>
            <a:off x="1087119" y="2707640"/>
            <a:ext cx="581437" cy="246221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Scene*</a:t>
            </a:r>
            <a:endParaRPr lang="en-IN" sz="100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BE75D4-7C54-BEDD-0B26-8B5C4E4113CC}"/>
              </a:ext>
            </a:extLst>
          </p:cNvPr>
          <p:cNvSpPr/>
          <p:nvPr/>
        </p:nvSpPr>
        <p:spPr>
          <a:xfrm>
            <a:off x="2370319" y="2642550"/>
            <a:ext cx="1003076" cy="33205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Extract</a:t>
            </a:r>
          </a:p>
          <a:p>
            <a:pPr algn="ctr"/>
            <a:r>
              <a:rPr lang="en-US" sz="1000" dirty="0">
                <a:solidFill>
                  <a:srgbClr val="7030A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SceneViews</a:t>
            </a:r>
            <a:endParaRPr lang="en-IN" sz="1000" dirty="0">
              <a:solidFill>
                <a:srgbClr val="7030A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DFC94A-18C1-9C36-297B-10B9816495F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1668556" y="2808579"/>
            <a:ext cx="701763" cy="22172"/>
          </a:xfrm>
          <a:prstGeom prst="straightConnector1">
            <a:avLst/>
          </a:prstGeom>
          <a:ln w="12700"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20D076-9DE6-07E2-8BF1-D5660087877E}"/>
              </a:ext>
            </a:extLst>
          </p:cNvPr>
          <p:cNvSpPr txBox="1"/>
          <p:nvPr/>
        </p:nvSpPr>
        <p:spPr>
          <a:xfrm>
            <a:off x="975360" y="3119890"/>
            <a:ext cx="8686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*Converting ECS data to RHI friendly</a:t>
            </a:r>
            <a:endParaRPr lang="en-IN" sz="10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4B9E61-033B-3B49-E473-7D5FFBC2D0A3}"/>
              </a:ext>
            </a:extLst>
          </p:cNvPr>
          <p:cNvSpPr/>
          <p:nvPr/>
        </p:nvSpPr>
        <p:spPr>
          <a:xfrm>
            <a:off x="1900443" y="3429778"/>
            <a:ext cx="703805" cy="24622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RZWorld*</a:t>
            </a:r>
            <a:endParaRPr lang="en-IN" sz="100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691B32A1-2BCA-112E-2534-50CDDE400359}"/>
              </a:ext>
            </a:extLst>
          </p:cNvPr>
          <p:cNvCxnSpPr>
            <a:stCxn id="13" idx="2"/>
            <a:endCxn id="22" idx="0"/>
          </p:cNvCxnSpPr>
          <p:nvPr/>
        </p:nvCxnSpPr>
        <p:spPr>
          <a:xfrm rot="5400000">
            <a:off x="2334517" y="2892437"/>
            <a:ext cx="455171" cy="619511"/>
          </a:xfrm>
          <a:prstGeom prst="bentConnector3">
            <a:avLst>
              <a:gd name="adj1" fmla="val 4790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349C064-1154-6E21-3005-9E23C5247B54}"/>
              </a:ext>
            </a:extLst>
          </p:cNvPr>
          <p:cNvCxnSpPr>
            <a:stCxn id="12" idx="2"/>
            <a:endCxn id="22" idx="0"/>
          </p:cNvCxnSpPr>
          <p:nvPr/>
        </p:nvCxnSpPr>
        <p:spPr>
          <a:xfrm rot="16200000" flipH="1">
            <a:off x="1577134" y="2754565"/>
            <a:ext cx="475917" cy="8745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3D5DE3CF-72B9-21C7-856C-53945B9DF28B}"/>
              </a:ext>
            </a:extLst>
          </p:cNvPr>
          <p:cNvSpPr/>
          <p:nvPr/>
        </p:nvSpPr>
        <p:spPr>
          <a:xfrm>
            <a:off x="1029449" y="3920109"/>
            <a:ext cx="2392673" cy="163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800" dirty="0">
                <a:solidFill>
                  <a:schemeClr val="bg2"/>
                </a:solidFill>
                <a:latin typeface="Courier New" panose="02070309020205020404" pitchFamily="49" charset="0"/>
                <a:ea typeface="Calibri Light" panose="020F0302020204030204" pitchFamily="34" charset="0"/>
                <a:cs typeface="Courier New" panose="02070309020205020404" pitchFamily="49" charset="0"/>
              </a:rPr>
              <a:t>RZWorldRenderer::drawFrame(RZWorld*)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4753C7-5E6F-2B85-8EF3-CD6FA0AA9754}"/>
              </a:ext>
            </a:extLst>
          </p:cNvPr>
          <p:cNvCxnSpPr>
            <a:stCxn id="22" idx="2"/>
          </p:cNvCxnSpPr>
          <p:nvPr/>
        </p:nvCxnSpPr>
        <p:spPr>
          <a:xfrm>
            <a:off x="2252346" y="3675999"/>
            <a:ext cx="0" cy="237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A285642-3633-A28B-DEE7-BB51BEF9DBBC}"/>
              </a:ext>
            </a:extLst>
          </p:cNvPr>
          <p:cNvSpPr/>
          <p:nvPr/>
        </p:nvSpPr>
        <p:spPr>
          <a:xfrm>
            <a:off x="469908" y="4932664"/>
            <a:ext cx="3525238" cy="163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Courier New" panose="02070309020205020404" pitchFamily="49" charset="0"/>
                <a:ea typeface="Calibri Light" panose="020F0302020204030204" pitchFamily="34" charset="0"/>
                <a:cs typeface="Courier New" panose="02070309020205020404" pitchFamily="49" charset="0"/>
              </a:rPr>
              <a:t>Pompeius::buildDrawables(RZWorld::meshes/decals)</a:t>
            </a:r>
            <a:endParaRPr lang="en-IN" sz="800" dirty="0">
              <a:solidFill>
                <a:schemeClr val="bg2"/>
              </a:solidFill>
              <a:latin typeface="Courier New" panose="02070309020205020404" pitchFamily="49" charset="0"/>
              <a:ea typeface="Calibri Light" panose="020F03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284BD-58EA-1076-F12B-389B25376835}"/>
              </a:ext>
            </a:extLst>
          </p:cNvPr>
          <p:cNvSpPr txBox="1"/>
          <p:nvPr/>
        </p:nvSpPr>
        <p:spPr>
          <a:xfrm>
            <a:off x="469908" y="5101843"/>
            <a:ext cx="35252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Create a function that will extract drawables from the meshes and cull them, create the final set of visible drawables.</a:t>
            </a:r>
            <a:endParaRPr lang="en-IN" sz="800" dirty="0">
              <a:solidFill>
                <a:schemeClr val="bg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F15C5E2-E17E-EB68-AC2E-8378CAD251C6}"/>
              </a:ext>
            </a:extLst>
          </p:cNvPr>
          <p:cNvSpPr/>
          <p:nvPr/>
        </p:nvSpPr>
        <p:spPr>
          <a:xfrm>
            <a:off x="469908" y="5638784"/>
            <a:ext cx="3525238" cy="163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Courier New" panose="02070309020205020404" pitchFamily="49" charset="0"/>
                <a:ea typeface="Calibri Light" panose="020F0302020204030204" pitchFamily="34" charset="0"/>
                <a:cs typeface="Courier New" panose="02070309020205020404" pitchFamily="49" charset="0"/>
              </a:rPr>
              <a:t>Pompeius::buildBatches(Drawables*) </a:t>
            </a:r>
            <a:endParaRPr lang="en-IN" sz="800" dirty="0">
              <a:solidFill>
                <a:schemeClr val="bg2"/>
              </a:solidFill>
              <a:latin typeface="Courier New" panose="02070309020205020404" pitchFamily="49" charset="0"/>
              <a:ea typeface="Calibri Light" panose="020F03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7B2B5B8-554F-58D7-3574-96AE1B882626}"/>
              </a:ext>
            </a:extLst>
          </p:cNvPr>
          <p:cNvSpPr txBox="1"/>
          <p:nvPr/>
        </p:nvSpPr>
        <p:spPr>
          <a:xfrm>
            <a:off x="469908" y="5802044"/>
            <a:ext cx="35252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Create a function that will batch the drawables based on materials and create a common PSO per pass. Materials are converted to PSOs (cache PSOs on build).</a:t>
            </a:r>
            <a:endParaRPr lang="en-IN" sz="800" dirty="0">
              <a:solidFill>
                <a:schemeClr val="bg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E397EE4-FE42-D695-EB43-7E61B20AC250}"/>
              </a:ext>
            </a:extLst>
          </p:cNvPr>
          <p:cNvSpPr/>
          <p:nvPr/>
        </p:nvSpPr>
        <p:spPr>
          <a:xfrm>
            <a:off x="469908" y="6254004"/>
            <a:ext cx="3525238" cy="1633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bg2"/>
                </a:solidFill>
                <a:latin typeface="Courier New" panose="02070309020205020404" pitchFamily="49" charset="0"/>
                <a:ea typeface="Calibri Light" panose="020F0302020204030204" pitchFamily="34" charset="0"/>
                <a:cs typeface="Courier New" panose="02070309020205020404" pitchFamily="49" charset="0"/>
              </a:rPr>
              <a:t>RZWorldRenderer::FrameGraph::execute ()</a:t>
            </a:r>
            <a:endParaRPr lang="en-IN" sz="800" dirty="0">
              <a:solidFill>
                <a:schemeClr val="bg2"/>
              </a:solidFill>
              <a:latin typeface="Courier New" panose="02070309020205020404" pitchFamily="49" charset="0"/>
              <a:ea typeface="Calibri Light" panose="020F0302020204030204" pitchFamily="34" charset="0"/>
              <a:cs typeface="Courier New" panose="02070309020205020404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8A0A92-7220-3DB9-33D5-E9DB6F89CB54}"/>
              </a:ext>
            </a:extLst>
          </p:cNvPr>
          <p:cNvSpPr txBox="1"/>
          <p:nvPr/>
        </p:nvSpPr>
        <p:spPr>
          <a:xfrm>
            <a:off x="458768" y="6417195"/>
            <a:ext cx="35252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chemeClr val="bg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Every pass will call RZScene::drawScene. This function will take the batches </a:t>
            </a:r>
          </a:p>
          <a:p>
            <a:r>
              <a:rPr lang="en-US" sz="800" dirty="0">
                <a:solidFill>
                  <a:schemeClr val="bg2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one-by-one and render them.</a:t>
            </a:r>
            <a:endParaRPr lang="en-IN" sz="800" dirty="0">
              <a:solidFill>
                <a:schemeClr val="bg2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FC8D4F4-CE5D-D5E0-23C3-14A76F449194}"/>
              </a:ext>
            </a:extLst>
          </p:cNvPr>
          <p:cNvSpPr/>
          <p:nvPr/>
        </p:nvSpPr>
        <p:spPr>
          <a:xfrm>
            <a:off x="4462272" y="1254918"/>
            <a:ext cx="2627407" cy="338555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RZScene::drawScene(Batch*)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151DD5B-0EAE-A163-BEDD-8213B10A64F4}"/>
              </a:ext>
            </a:extLst>
          </p:cNvPr>
          <p:cNvSpPr/>
          <p:nvPr/>
        </p:nvSpPr>
        <p:spPr>
          <a:xfrm>
            <a:off x="4648200" y="1786688"/>
            <a:ext cx="670560" cy="21945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Batch*</a:t>
            </a:r>
            <a:endParaRPr lang="en-IN" sz="120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70BE305-59F8-9138-5A18-E8782F4B5607}"/>
              </a:ext>
            </a:extLst>
          </p:cNvPr>
          <p:cNvSpPr/>
          <p:nvPr/>
        </p:nvSpPr>
        <p:spPr>
          <a:xfrm>
            <a:off x="5924550" y="1712572"/>
            <a:ext cx="896283" cy="3676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Extract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DrawData</a:t>
            </a:r>
            <a:endParaRPr lang="en-IN" sz="1200" dirty="0">
              <a:solidFill>
                <a:srgbClr val="C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6010E8-6514-EB39-BC7F-5E97F49F9888}"/>
              </a:ext>
            </a:extLst>
          </p:cNvPr>
          <p:cNvCxnSpPr>
            <a:cxnSpLocks/>
            <a:stCxn id="60" idx="3"/>
            <a:endCxn id="61" idx="1"/>
          </p:cNvCxnSpPr>
          <p:nvPr/>
        </p:nvCxnSpPr>
        <p:spPr>
          <a:xfrm>
            <a:off x="5318760" y="1896416"/>
            <a:ext cx="6057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56E0B4F-5331-B589-9FA2-2FE6D62172CA}"/>
              </a:ext>
            </a:extLst>
          </p:cNvPr>
          <p:cNvSpPr/>
          <p:nvPr/>
        </p:nvSpPr>
        <p:spPr>
          <a:xfrm>
            <a:off x="4718699" y="2638759"/>
            <a:ext cx="2114550" cy="36768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RHI::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renderBatch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(Batch*, </a:t>
            </a:r>
            <a:r>
              <a:rPr lang="en-US" sz="1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BindlessDrawData</a:t>
            </a:r>
            <a:r>
              <a:rPr lang="en-US" sz="1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  <a:endParaRPr lang="en-IN" sz="1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0211CCA9-7BF4-9F13-58E7-5A2B43AD8233}"/>
              </a:ext>
            </a:extLst>
          </p:cNvPr>
          <p:cNvCxnSpPr>
            <a:stCxn id="61" idx="2"/>
            <a:endCxn id="66" idx="0"/>
          </p:cNvCxnSpPr>
          <p:nvPr/>
        </p:nvCxnSpPr>
        <p:spPr>
          <a:xfrm rot="5400000">
            <a:off x="5795084" y="2061150"/>
            <a:ext cx="558499" cy="5967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4D015B7-76B5-97A3-2EF1-9C07C07E7FA6}"/>
              </a:ext>
            </a:extLst>
          </p:cNvPr>
          <p:cNvSpPr txBox="1"/>
          <p:nvPr/>
        </p:nvSpPr>
        <p:spPr>
          <a:xfrm>
            <a:off x="3789649" y="3229275"/>
            <a:ext cx="4597431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DrawData is something that is passed to the shaders, for </a:t>
            </a:r>
            <a:r>
              <a:rPr lang="en-US" sz="1200" b="1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Bindless data mechanism</a:t>
            </a:r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it's not another kind of data translation DS, like how Drawables were extracted from RZWorld. Think of DrawData as some encoded data that must be passed onto GPU side.</a:t>
            </a:r>
            <a:endParaRPr lang="en-IN" sz="120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15C5528-CF63-F572-B41F-1934132AFF2E}"/>
              </a:ext>
            </a:extLst>
          </p:cNvPr>
          <p:cNvSpPr/>
          <p:nvPr/>
        </p:nvSpPr>
        <p:spPr>
          <a:xfrm>
            <a:off x="9756935" y="3055423"/>
            <a:ext cx="2069305" cy="643644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RZWorld contains the list of Meshes, Decals &amp; Scene Views</a:t>
            </a:r>
            <a:endParaRPr lang="en-IN" sz="1200" dirty="0">
              <a:solidFill>
                <a:schemeClr val="tx1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CB32969-0DBE-6902-B02B-042351D48036}"/>
              </a:ext>
            </a:extLst>
          </p:cNvPr>
          <p:cNvSpPr/>
          <p:nvPr/>
        </p:nvSpPr>
        <p:spPr>
          <a:xfrm>
            <a:off x="9756935" y="3819497"/>
            <a:ext cx="1225887" cy="286512"/>
          </a:xfrm>
          <a:prstGeom prst="rect">
            <a:avLst/>
          </a:prstGeom>
          <a:solidFill>
            <a:srgbClr val="FF143B"/>
          </a:solidFill>
          <a:ln w="12700">
            <a:solidFill>
              <a:srgbClr val="86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Drawable</a:t>
            </a:r>
            <a:endParaRPr lang="en-IN" b="1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1C8FB96-D84E-2F3A-A0AB-A2EE4F41CDB1}"/>
              </a:ext>
            </a:extLst>
          </p:cNvPr>
          <p:cNvSpPr/>
          <p:nvPr/>
        </p:nvSpPr>
        <p:spPr>
          <a:xfrm>
            <a:off x="7033275" y="5496417"/>
            <a:ext cx="824470" cy="286512"/>
          </a:xfrm>
          <a:prstGeom prst="rect">
            <a:avLst/>
          </a:prstGeom>
          <a:solidFill>
            <a:srgbClr val="FF143B"/>
          </a:solidFill>
          <a:ln w="12700">
            <a:solidFill>
              <a:srgbClr val="86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Batch</a:t>
            </a:r>
            <a:endParaRPr lang="en-IN" b="1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50E482C-8F27-9DD6-6DFF-5078C594A19F}"/>
              </a:ext>
            </a:extLst>
          </p:cNvPr>
          <p:cNvSpPr/>
          <p:nvPr/>
        </p:nvSpPr>
        <p:spPr>
          <a:xfrm>
            <a:off x="9756773" y="5018649"/>
            <a:ext cx="2129014" cy="286512"/>
          </a:xfrm>
          <a:prstGeom prst="rect">
            <a:avLst/>
          </a:prstGeom>
          <a:solidFill>
            <a:srgbClr val="FF143B"/>
          </a:solidFill>
          <a:ln w="12700">
            <a:solidFill>
              <a:srgbClr val="86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DrawCommandLists</a:t>
            </a:r>
            <a:endParaRPr lang="en-IN" b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440C59B-FBF6-B733-A2F6-7CDEB5EFA7ED}"/>
              </a:ext>
            </a:extLst>
          </p:cNvPr>
          <p:cNvSpPr txBox="1"/>
          <p:nvPr/>
        </p:nvSpPr>
        <p:spPr>
          <a:xfrm>
            <a:off x="9756773" y="5322187"/>
            <a:ext cx="2129014" cy="55399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//TODO: Used to cache render commands for drawing batches b/w frames. </a:t>
            </a:r>
            <a:endParaRPr lang="en-IN" sz="1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CC63ABF-38CB-C3D2-30F9-3F8DC1ADAA70}"/>
              </a:ext>
            </a:extLst>
          </p:cNvPr>
          <p:cNvSpPr/>
          <p:nvPr/>
        </p:nvSpPr>
        <p:spPr>
          <a:xfrm>
            <a:off x="4518675" y="4196090"/>
            <a:ext cx="1239776" cy="286512"/>
          </a:xfrm>
          <a:prstGeom prst="rect">
            <a:avLst/>
          </a:prstGeom>
          <a:solidFill>
            <a:srgbClr val="FF143B"/>
          </a:solidFill>
          <a:ln w="12700">
            <a:solidFill>
              <a:srgbClr val="86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DrawData</a:t>
            </a:r>
            <a:endParaRPr lang="en-IN" b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0F5A45F-A28B-B612-15B0-95A943CD6567}"/>
              </a:ext>
            </a:extLst>
          </p:cNvPr>
          <p:cNvSpPr txBox="1"/>
          <p:nvPr/>
        </p:nvSpPr>
        <p:spPr>
          <a:xfrm>
            <a:off x="4455748" y="4495309"/>
            <a:ext cx="16075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Bindless RHI Requirement</a:t>
            </a:r>
            <a:endParaRPr lang="en-IN" sz="1000" dirty="0">
              <a:solidFill>
                <a:schemeClr val="bg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128224B-C60C-EC32-7A05-D7DC69F8E80C}"/>
              </a:ext>
            </a:extLst>
          </p:cNvPr>
          <p:cNvSpPr txBox="1"/>
          <p:nvPr/>
        </p:nvSpPr>
        <p:spPr>
          <a:xfrm>
            <a:off x="4528674" y="4762492"/>
            <a:ext cx="1966072" cy="1446550"/>
          </a:xfrm>
          <a:prstGeom prst="rect">
            <a:avLst/>
          </a:prstGeom>
          <a:solidFill>
            <a:srgbClr val="FFCDCD"/>
          </a:solidFill>
        </p:spPr>
        <p:txBody>
          <a:bodyPr wrap="square">
            <a:spAutoFit/>
          </a:bodyPr>
          <a:lstStyle/>
          <a:p>
            <a:r>
              <a:rPr lang="en-IN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DrawData</a:t>
            </a:r>
            <a:endParaRPr lang="en-IN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u32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80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drawBatchIdx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= 0;</a:t>
            </a: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u32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80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drawableIdx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= 0;</a:t>
            </a: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u32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80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vertexCount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= 0;</a:t>
            </a: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u32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80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vertexOffset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= 0;</a:t>
            </a: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u32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80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indexCount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= 0;</a:t>
            </a: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u32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80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indexOffset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= 0;</a:t>
            </a: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u32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80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instanceCount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IN" sz="800" dirty="0">
                <a:solidFill>
                  <a:srgbClr val="0000FF"/>
                </a:solidFill>
                <a:latin typeface="Cascadia Mono" panose="020B0609020000020004" pitchFamily="49" charset="0"/>
              </a:rPr>
              <a:t>u32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IN" sz="800" dirty="0">
                <a:solidFill>
                  <a:srgbClr val="000080"/>
                </a:solidFill>
                <a:latin typeface="Cascadia Mono" panose="020B0609020000020004" pitchFamily="49" charset="0"/>
              </a:rPr>
              <a:t>_padding</a:t>
            </a:r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= 0;</a:t>
            </a:r>
          </a:p>
          <a:p>
            <a:r>
              <a:rPr lang="en-IN" sz="8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IN" sz="800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3A90906-36D1-8EE8-0F7D-2A020F3F3594}"/>
              </a:ext>
            </a:extLst>
          </p:cNvPr>
          <p:cNvSpPr txBox="1"/>
          <p:nvPr/>
        </p:nvSpPr>
        <p:spPr>
          <a:xfrm>
            <a:off x="302741" y="4379688"/>
            <a:ext cx="3898556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</a:rPr>
              <a:t>Pompeius</a:t>
            </a:r>
            <a:r>
              <a:rPr lang="en-US" sz="1000" dirty="0">
                <a:solidFill>
                  <a:schemeClr val="bg1"/>
                </a:solidFill>
              </a:rPr>
              <a:t>: </a:t>
            </a:r>
            <a:r>
              <a:rPr lang="en-US" sz="1000" dirty="0">
                <a:solidFill>
                  <a:schemeClr val="tx1"/>
                </a:solidFill>
              </a:rPr>
              <a:t>High Level Renderer for Scene to RHI data conversion for Razix Engine.</a:t>
            </a:r>
            <a:endParaRPr lang="en-IN" sz="1000" dirty="0">
              <a:solidFill>
                <a:schemeClr val="tx1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B692067-E3CF-35D9-27E1-99FE889654F5}"/>
              </a:ext>
            </a:extLst>
          </p:cNvPr>
          <p:cNvSpPr txBox="1"/>
          <p:nvPr/>
        </p:nvSpPr>
        <p:spPr>
          <a:xfrm>
            <a:off x="7445510" y="576822"/>
            <a:ext cx="44688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</a:rPr>
              <a:t>[Source]: https://github.com/skaarj1989/SupernovaEngine</a:t>
            </a:r>
          </a:p>
        </p:txBody>
      </p:sp>
    </p:spTree>
    <p:extLst>
      <p:ext uri="{BB962C8B-B14F-4D97-AF65-F5344CB8AC3E}">
        <p14:creationId xmlns:p14="http://schemas.microsoft.com/office/powerpoint/2010/main" val="271571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CE53F-3B4B-E726-CAB1-7DC54CF21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46000">
                      <a:schemeClr val="accent6">
                        <a:lumMod val="95000"/>
                        <a:lumOff val="5000"/>
                      </a:schemeClr>
                    </a:gs>
                    <a:gs pos="100000">
                      <a:schemeClr val="accent6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</a:rPr>
              <a:t>Color Space, HDR, Tone mapping and LUT color grading…</a:t>
            </a:r>
            <a:endParaRPr lang="en-IN" dirty="0">
              <a:gradFill>
                <a:gsLst>
                  <a:gs pos="0">
                    <a:schemeClr val="accent6">
                      <a:lumMod val="40000"/>
                      <a:lumOff val="60000"/>
                    </a:schemeClr>
                  </a:gs>
                  <a:gs pos="46000">
                    <a:schemeClr val="accent6">
                      <a:lumMod val="95000"/>
                      <a:lumOff val="5000"/>
                    </a:schemeClr>
                  </a:gs>
                  <a:gs pos="100000">
                    <a:schemeClr val="accent6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6B64-193B-1FD7-132E-7B4602393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68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071FAE2-2529-6868-D262-AA34FE6D8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77" y="1533422"/>
            <a:ext cx="4131282" cy="25875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614B7A-FECA-1987-4399-C7BB99620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FXAA + TAA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1A9695-DCD1-523D-CE83-B560F361D302}"/>
              </a:ext>
            </a:extLst>
          </p:cNvPr>
          <p:cNvSpPr/>
          <p:nvPr/>
        </p:nvSpPr>
        <p:spPr>
          <a:xfrm>
            <a:off x="1817761" y="2746709"/>
            <a:ext cx="449951" cy="400151"/>
          </a:xfrm>
          <a:prstGeom prst="ellipse">
            <a:avLst/>
          </a:prstGeom>
          <a:noFill/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E133C4-29B7-8317-3873-F39C96E25BE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2042737" y="1741767"/>
            <a:ext cx="2881548" cy="1004942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98AE87-5708-2537-FDAE-8328E2EB8156}"/>
              </a:ext>
            </a:extLst>
          </p:cNvPr>
          <p:cNvCxnSpPr>
            <a:cxnSpLocks/>
            <a:stCxn id="8" idx="4"/>
          </p:cNvCxnSpPr>
          <p:nvPr/>
        </p:nvCxnSpPr>
        <p:spPr>
          <a:xfrm>
            <a:off x="2042737" y="3146860"/>
            <a:ext cx="2881548" cy="77060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2FD9D4A-C5E4-95F1-635F-29099D2A1E13}"/>
              </a:ext>
            </a:extLst>
          </p:cNvPr>
          <p:cNvSpPr txBox="1"/>
          <p:nvPr/>
        </p:nvSpPr>
        <p:spPr>
          <a:xfrm>
            <a:off x="5290146" y="4028383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AA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4EDAB3-0185-DB18-744D-2AC7399553D2}"/>
              </a:ext>
            </a:extLst>
          </p:cNvPr>
          <p:cNvSpPr txBox="1"/>
          <p:nvPr/>
        </p:nvSpPr>
        <p:spPr>
          <a:xfrm>
            <a:off x="7237238" y="4028383"/>
            <a:ext cx="883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FXAA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D6D2A-B283-C537-B474-F282633B6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242" y="1741767"/>
            <a:ext cx="1531753" cy="2175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7EBE483-D51E-90A7-932A-6BABF301564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293" r="3173"/>
          <a:stretch/>
        </p:blipFill>
        <p:spPr>
          <a:xfrm>
            <a:off x="6913321" y="1741767"/>
            <a:ext cx="1531754" cy="217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1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8DE61-F4A0-01F3-833B-5EF6841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Performance Bottleneck – </a:t>
            </a:r>
            <a:r>
              <a:rPr lang="en-US" sz="2000" dirty="0">
                <a:solidFill>
                  <a:srgbClr val="FFB556"/>
                </a:solidFill>
              </a:rPr>
              <a:t>vkQueuePresentKHR/vkQueueSubmitKHR</a:t>
            </a:r>
            <a:endParaRPr lang="en-IN" sz="2000" dirty="0">
              <a:solidFill>
                <a:srgbClr val="FFB55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BF2F0-15EF-C441-4887-EC3FEA12F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19454"/>
            <a:ext cx="10812624" cy="4114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Problem</a:t>
            </a:r>
          </a:p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Presentation of frame is taking around </a:t>
            </a:r>
            <a:r>
              <a:rPr lang="en-US" sz="1400" u="sng" dirty="0">
                <a:solidFill>
                  <a:schemeClr val="accent3">
                    <a:lumMod val="75000"/>
                  </a:schemeClr>
                </a:solidFill>
              </a:rPr>
              <a:t>1.2-2.0</a:t>
            </a:r>
            <a:r>
              <a:rPr lang="en-US" sz="1400" i="1" u="sng" dirty="0">
                <a:solidFill>
                  <a:schemeClr val="accent3">
                    <a:lumMod val="75000"/>
                  </a:schemeClr>
                </a:solidFill>
              </a:rPr>
              <a:t>ms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 in Razix</a:t>
            </a:r>
            <a:r>
              <a:rPr lang="en-US" sz="1400" dirty="0"/>
              <a:t>, typical native Vulkan app takes around 0.06-0.08</a:t>
            </a:r>
            <a:r>
              <a:rPr lang="en-US" sz="1400" i="1" dirty="0"/>
              <a:t>ms</a:t>
            </a:r>
            <a:r>
              <a:rPr lang="en-US" sz="1400" dirty="0"/>
              <a:t> (avg. &lt; 1.0</a:t>
            </a:r>
            <a:r>
              <a:rPr lang="en-US" sz="1400" i="1" dirty="0"/>
              <a:t>ms</a:t>
            </a:r>
            <a:r>
              <a:rPr lang="en-US" sz="1400" dirty="0"/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This includes time for both </a:t>
            </a:r>
            <a:r>
              <a:rPr lang="en-US" dirty="0">
                <a:solidFill>
                  <a:schemeClr val="accent1"/>
                </a:solidFill>
              </a:rPr>
              <a:t>vkQueuePresentKHR</a:t>
            </a:r>
            <a:r>
              <a:rPr lang="en-US" dirty="0">
                <a:solidFill>
                  <a:srgbClr val="C00000"/>
                </a:solidFill>
              </a:rPr>
              <a:t>(0.04-0.06ms)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>
                <a:solidFill>
                  <a:schemeClr val="accent1"/>
                </a:solidFill>
              </a:rPr>
              <a:t>vkWaitForFences</a:t>
            </a:r>
            <a:r>
              <a:rPr lang="en-US" dirty="0">
                <a:solidFill>
                  <a:srgbClr val="C00000"/>
                </a:solidFill>
              </a:rPr>
              <a:t>(taking around 0.8-1.2ms)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Could be due to absence of memory and pipeline barriers for 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Render Targets</a:t>
            </a:r>
            <a:r>
              <a:rPr lang="en-US" dirty="0">
                <a:solidFill>
                  <a:schemeClr val="bg1"/>
                </a:solidFill>
              </a:rPr>
              <a:t> b/w the FrameGraph passes, presentation engine is resolving the dependencies and it taking a lot of time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Or since it’s separated into many virtual functions this could be causing issues, since we have fixed no. of semaphores per frame, try implementing them in a single function inside the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VKSwapchain</a:t>
            </a:r>
            <a:r>
              <a:rPr lang="en-US" dirty="0">
                <a:solidFill>
                  <a:schemeClr val="bg1"/>
                </a:solidFill>
              </a:rPr>
              <a:t> itself to make things simple and fast and have less cache misses</a:t>
            </a:r>
          </a:p>
          <a:p>
            <a:pPr lvl="1"/>
            <a:endParaRPr lang="en-US" sz="1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Solution</a:t>
            </a:r>
          </a:p>
          <a:p>
            <a:r>
              <a:rPr lang="en-US" sz="1400" dirty="0"/>
              <a:t>Merge submission and presentation into a single function to avoid redirection that too through virtual functions</a:t>
            </a:r>
          </a:p>
          <a:p>
            <a:r>
              <a:rPr lang="en-US" sz="1400" dirty="0" err="1"/>
              <a:t>VKSwapchain</a:t>
            </a:r>
            <a:r>
              <a:rPr lang="en-US" sz="1400" dirty="0"/>
              <a:t> will manage the frameSyncData ({imageReadySemaphore, renderingDoneSemaphore, </a:t>
            </a:r>
            <a:r>
              <a:rPr lang="en-US" sz="1400" dirty="0" err="1"/>
              <a:t>inFlightFence</a:t>
            </a:r>
            <a:r>
              <a:rPr lang="en-US" sz="1400" dirty="0"/>
              <a:t>} x </a:t>
            </a:r>
            <a:r>
              <a:rPr lang="en-US" sz="1400" dirty="0">
                <a:solidFill>
                  <a:srgbClr val="7030A0"/>
                </a:solidFill>
              </a:rPr>
              <a:t>MAX_SWAP_IMAGES(3)</a:t>
            </a:r>
            <a:r>
              <a:rPr lang="en-US" sz="1400" dirty="0"/>
              <a:t>)</a:t>
            </a:r>
          </a:p>
          <a:p>
            <a:r>
              <a:rPr lang="en-US" sz="1400" dirty="0"/>
              <a:t>Pipeline/Memory barriers will help in synchronization of pass resources and presentation only waits on </a:t>
            </a:r>
            <a:r>
              <a:rPr lang="en-US" sz="1400" dirty="0">
                <a:solidFill>
                  <a:srgbClr val="7030A0"/>
                </a:solidFill>
                <a:latin typeface="Cascadia Mono" panose="020B0609020000020004" pitchFamily="49" charset="0"/>
              </a:rPr>
              <a:t>VK_PIPELINE_STAGE_COLOR_ATTACHMENT_OUTPUT_BIT</a:t>
            </a:r>
            <a:endParaRPr lang="en-US" sz="1400" dirty="0">
              <a:solidFill>
                <a:srgbClr val="7030A0"/>
              </a:solidFill>
            </a:endParaRPr>
          </a:p>
          <a:p>
            <a:endParaRPr lang="en-US" sz="1500" dirty="0"/>
          </a:p>
          <a:p>
            <a:pPr marL="457177" lvl="1" indent="0">
              <a:buNone/>
            </a:pPr>
            <a:endParaRPr lang="en-US" sz="1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E9F68-9244-BC23-BB44-6846B47AE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559" y="5298381"/>
            <a:ext cx="7171093" cy="1407471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840441-9B46-45BA-ED78-107447FA4C36}"/>
              </a:ext>
            </a:extLst>
          </p:cNvPr>
          <p:cNvSpPr txBox="1"/>
          <p:nvPr/>
        </p:nvSpPr>
        <p:spPr>
          <a:xfrm>
            <a:off x="4113410" y="6396286"/>
            <a:ext cx="311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Razix Frame</a:t>
            </a: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77515-B11F-E0F0-FFB7-E7355FA7F5C3}"/>
              </a:ext>
            </a:extLst>
          </p:cNvPr>
          <p:cNvSpPr txBox="1"/>
          <p:nvPr/>
        </p:nvSpPr>
        <p:spPr>
          <a:xfrm>
            <a:off x="8033951" y="6242398"/>
            <a:ext cx="1117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Presentation is under </a:t>
            </a:r>
            <a:r>
              <a:rPr lang="en-US" sz="8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1.0ms</a:t>
            </a:r>
            <a:endParaRPr lang="en-IN" sz="800" i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5442EDF-7BEC-75AE-DD3E-17D3D576A752}"/>
              </a:ext>
            </a:extLst>
          </p:cNvPr>
          <p:cNvSpPr/>
          <p:nvPr/>
        </p:nvSpPr>
        <p:spPr>
          <a:xfrm rot="16200000">
            <a:off x="8466191" y="5939004"/>
            <a:ext cx="107075" cy="514349"/>
          </a:xfrm>
          <a:prstGeom prst="leftBrace">
            <a:avLst>
              <a:gd name="adj1" fmla="val 23901"/>
              <a:gd name="adj2" fmla="val 50463"/>
            </a:avLst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53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</TotalTime>
  <Words>832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Cascadia Mono</vt:lpstr>
      <vt:lpstr>Courier New</vt:lpstr>
      <vt:lpstr>Fira Code</vt:lpstr>
      <vt:lpstr>Office Theme</vt:lpstr>
      <vt:lpstr>Features overview</vt:lpstr>
      <vt:lpstr>Intro to Razix</vt:lpstr>
      <vt:lpstr>FrameGraph in Razix</vt:lpstr>
      <vt:lpstr>FrameGraph - Design</vt:lpstr>
      <vt:lpstr>FrameGraph – WorldRenderer</vt:lpstr>
      <vt:lpstr>RHI &lt;-&gt; ECS : Data Handshake Design </vt:lpstr>
      <vt:lpstr>Color Space, HDR, Tone mapping and LUT color grading…</vt:lpstr>
      <vt:lpstr>FXAA + TAA</vt:lpstr>
      <vt:lpstr>Performance Bottleneck – vkQueuePresentKHR/vkQueueSubmitKHR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Features overview</dc:title>
  <dc:creator>phani srikar</dc:creator>
  <cp:lastModifiedBy>Phani Srikar</cp:lastModifiedBy>
  <cp:revision>158</cp:revision>
  <dcterms:created xsi:type="dcterms:W3CDTF">2022-07-14T04:38:49Z</dcterms:created>
  <dcterms:modified xsi:type="dcterms:W3CDTF">2024-04-26T14:41:32Z</dcterms:modified>
</cp:coreProperties>
</file>