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5" r:id="rId7"/>
    <p:sldId id="271" r:id="rId8"/>
    <p:sldId id="266" r:id="rId9"/>
    <p:sldId id="267" r:id="rId10"/>
    <p:sldId id="269" r:id="rId11"/>
    <p:sldId id="270" r:id="rId12"/>
    <p:sldId id="264" r:id="rId13"/>
    <p:sldId id="263"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71"/>
            <p14:sldId id="266"/>
            <p14:sldId id="267"/>
            <p14:sldId id="269"/>
            <p14:sldId id="270"/>
          </p14:sldIdLst>
        </p14:section>
        <p14:section name="Graphics Features" id="{840BAED3-5ED1-4238-B89B-07D3713A0757}">
          <p14:sldIdLst>
            <p14:sldId id="264"/>
          </p14:sldIdLst>
        </p14:section>
        <p14:section name="Performance Improvements" id="{245578FE-32D1-46ED-9D76-A9FD4E05A08C}">
          <p14:sldIdLst>
            <p14:sldId id="263"/>
            <p14:sldId id="268"/>
          </p14:sldIdLst>
        </p14:section>
        <p14:section name="Appendix" id="{23B43516-7304-48D8-B7D5-D2E6788475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FFF"/>
    <a:srgbClr val="EA00EA"/>
    <a:srgbClr val="A200A2"/>
    <a:srgbClr val="660066"/>
    <a:srgbClr val="FFB556"/>
    <a:srgbClr val="FF5D78"/>
    <a:srgbClr val="FF143B"/>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121" d="100"/>
          <a:sy n="121" d="100"/>
        </p:scale>
        <p:origin x="518" y="72"/>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22-11-2024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22-11-2024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22-11-2024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22-11-2024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22-11-2024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22-11-2024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22-11-2024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22-11-2024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22-11-2024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22-11-2024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22-11-2024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22-11-2024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47A1-DC4B-FAD6-56C5-C766B24032CC}"/>
              </a:ext>
            </a:extLst>
          </p:cNvPr>
          <p:cNvSpPr>
            <a:spLocks noGrp="1"/>
          </p:cNvSpPr>
          <p:nvPr>
            <p:ph type="title"/>
          </p:nvPr>
        </p:nvSpPr>
        <p:spPr/>
        <p:txBody>
          <a:bodyPr/>
          <a:lstStyle/>
          <a:p>
            <a:r>
              <a:rPr lang="en-US" dirty="0"/>
              <a:t>Visibility Buffer</a:t>
            </a:r>
            <a:endParaRPr lang="en-IN" dirty="0"/>
          </a:p>
        </p:txBody>
      </p:sp>
      <p:pic>
        <p:nvPicPr>
          <p:cNvPr id="7" name="Picture 6">
            <a:extLst>
              <a:ext uri="{FF2B5EF4-FFF2-40B4-BE49-F238E27FC236}">
                <a16:creationId xmlns:a16="http://schemas.microsoft.com/office/drawing/2014/main" id="{A68B85AC-AEC4-7D84-4CD9-0484613CB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6" y="1438432"/>
            <a:ext cx="9931280" cy="471115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086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7EB9-5BBE-EC6D-AC6E-0F405F8E38B2}"/>
              </a:ext>
            </a:extLst>
          </p:cNvPr>
          <p:cNvSpPr>
            <a:spLocks noGrp="1"/>
          </p:cNvSpPr>
          <p:nvPr>
            <p:ph type="title"/>
          </p:nvPr>
        </p:nvSpPr>
        <p:spPr/>
        <p:txBody>
          <a:bodyPr/>
          <a:lstStyle/>
          <a:p>
            <a:r>
              <a:rPr lang="en-US" dirty="0"/>
              <a:t>Visibility Buffer</a:t>
            </a:r>
            <a:endParaRPr lang="en-IN" dirty="0"/>
          </a:p>
        </p:txBody>
      </p:sp>
    </p:spTree>
    <p:extLst>
      <p:ext uri="{BB962C8B-B14F-4D97-AF65-F5344CB8AC3E}">
        <p14:creationId xmlns:p14="http://schemas.microsoft.com/office/powerpoint/2010/main" val="3794138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a:solidFill>
              <a:srgbClr val="FF0000"/>
            </a:solidFill>
          </a:ln>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
        <p:nvSpPr>
          <p:cNvPr id="3" name="Oval 2">
            <a:extLst>
              <a:ext uri="{FF2B5EF4-FFF2-40B4-BE49-F238E27FC236}">
                <a16:creationId xmlns:a16="http://schemas.microsoft.com/office/drawing/2014/main" id="{BEBCA419-DED0-CC17-FDEE-A1ABE84BC5CC}"/>
              </a:ext>
            </a:extLst>
          </p:cNvPr>
          <p:cNvSpPr/>
          <p:nvPr/>
        </p:nvSpPr>
        <p:spPr>
          <a:xfrm>
            <a:off x="4917243"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4535D7B-E753-F9F7-EDBD-916ECDC985DC}"/>
              </a:ext>
            </a:extLst>
          </p:cNvPr>
          <p:cNvSpPr/>
          <p:nvPr/>
        </p:nvSpPr>
        <p:spPr>
          <a:xfrm>
            <a:off x="6906278"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E1E207A-2317-3E6B-1CF6-7ABD416800C1}"/>
              </a:ext>
            </a:extLst>
          </p:cNvPr>
          <p:cNvSpPr txBox="1"/>
          <p:nvPr/>
        </p:nvSpPr>
        <p:spPr>
          <a:xfrm>
            <a:off x="9530858" y="4028383"/>
            <a:ext cx="1350502" cy="369332"/>
          </a:xfrm>
          <a:prstGeom prst="rect">
            <a:avLst/>
          </a:prstGeom>
          <a:noFill/>
        </p:spPr>
        <p:txBody>
          <a:bodyPr wrap="square" rtlCol="0">
            <a:spAutoFit/>
          </a:bodyPr>
          <a:lstStyle/>
          <a:p>
            <a:pPr algn="ctr"/>
            <a:r>
              <a:rPr lang="en-US" dirty="0">
                <a:solidFill>
                  <a:schemeClr val="bg1"/>
                </a:solidFill>
              </a:rPr>
              <a:t>FXAA + TAA</a:t>
            </a:r>
            <a:endParaRPr lang="en-IN" dirty="0">
              <a:solidFill>
                <a:schemeClr val="bg1"/>
              </a:solidFill>
            </a:endParaRPr>
          </a:p>
        </p:txBody>
      </p:sp>
    </p:spTree>
    <p:extLst>
      <p:ext uri="{BB962C8B-B14F-4D97-AF65-F5344CB8AC3E}">
        <p14:creationId xmlns:p14="http://schemas.microsoft.com/office/powerpoint/2010/main" val="396665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rgbClr val="FF0000"/>
                </a:solidFill>
                <a:highlight>
                  <a:srgbClr val="FFFF00"/>
                </a:highlight>
              </a:rPr>
              <a:t>Razix Frame</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400110"/>
          </a:xfrm>
          <a:prstGeom prst="rect">
            <a:avLst/>
          </a:prstGeom>
          <a:noFill/>
        </p:spPr>
        <p:txBody>
          <a:bodyPr wrap="square" rtlCol="0">
            <a:spAutoFit/>
          </a:bodyPr>
          <a:lstStyle/>
          <a:p>
            <a:r>
              <a:rPr lang="en-US" sz="1000" dirty="0">
                <a:solidFill>
                  <a:srgbClr val="FF0000"/>
                </a:solidFill>
                <a:highlight>
                  <a:srgbClr val="FFFF00"/>
                </a:highlight>
              </a:rPr>
              <a:t>Presentation is under </a:t>
            </a:r>
            <a:r>
              <a:rPr lang="en-US" sz="1000" i="1" dirty="0">
                <a:solidFill>
                  <a:srgbClr val="FF0000"/>
                </a:solidFill>
                <a:highlight>
                  <a:srgbClr val="FFFF00"/>
                </a:highlight>
              </a:rPr>
              <a:t>1.0ms</a:t>
            </a:r>
            <a:endParaRPr lang="en-IN" sz="1000" i="1" dirty="0">
              <a:solidFill>
                <a:srgbClr val="FF0000"/>
              </a:solidFill>
              <a:highlight>
                <a:srgbClr val="FFFF00"/>
              </a:highlight>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0AA-922C-E4B4-702E-5A97F2DAA1BD}"/>
              </a:ext>
            </a:extLst>
          </p:cNvPr>
          <p:cNvSpPr>
            <a:spLocks noGrp="1"/>
          </p:cNvSpPr>
          <p:nvPr>
            <p:ph type="title"/>
          </p:nvPr>
        </p:nvSpPr>
        <p:spPr/>
        <p:txBody>
          <a:bodyPr/>
          <a:lstStyle/>
          <a:p>
            <a:r>
              <a:rPr lang="en-US" dirty="0"/>
              <a:t>Vulkan </a:t>
            </a:r>
            <a:r>
              <a:rPr lang="en-US" dirty="0">
                <a:solidFill>
                  <a:srgbClr val="FF0000"/>
                </a:solidFill>
              </a:rPr>
              <a:t>perf-drop</a:t>
            </a:r>
            <a:endParaRPr lang="en-IN" dirty="0">
              <a:solidFill>
                <a:srgbClr val="FF0000"/>
              </a:solidFill>
            </a:endParaRPr>
          </a:p>
        </p:txBody>
      </p:sp>
      <p:pic>
        <p:nvPicPr>
          <p:cNvPr id="5" name="Picture 4">
            <a:extLst>
              <a:ext uri="{FF2B5EF4-FFF2-40B4-BE49-F238E27FC236}">
                <a16:creationId xmlns:a16="http://schemas.microsoft.com/office/drawing/2014/main" id="{F62C2456-71AF-009D-B0EC-46AC104643F6}"/>
              </a:ext>
            </a:extLst>
          </p:cNvPr>
          <p:cNvPicPr>
            <a:picLocks noChangeAspect="1"/>
          </p:cNvPicPr>
          <p:nvPr/>
        </p:nvPicPr>
        <p:blipFill>
          <a:blip r:embed="rId2"/>
          <a:stretch>
            <a:fillRect/>
          </a:stretch>
        </p:blipFill>
        <p:spPr>
          <a:xfrm>
            <a:off x="104728" y="1375878"/>
            <a:ext cx="12036813" cy="2379043"/>
          </a:xfrm>
          <a:prstGeom prst="rect">
            <a:avLst/>
          </a:prstGeom>
        </p:spPr>
      </p:pic>
      <p:sp>
        <p:nvSpPr>
          <p:cNvPr id="7" name="TextBox 6">
            <a:extLst>
              <a:ext uri="{FF2B5EF4-FFF2-40B4-BE49-F238E27FC236}">
                <a16:creationId xmlns:a16="http://schemas.microsoft.com/office/drawing/2014/main" id="{DE68C69D-D210-035B-C458-E644EA72FEEC}"/>
              </a:ext>
            </a:extLst>
          </p:cNvPr>
          <p:cNvSpPr txBox="1"/>
          <p:nvPr/>
        </p:nvSpPr>
        <p:spPr>
          <a:xfrm>
            <a:off x="254858" y="1006546"/>
            <a:ext cx="6094970" cy="369332"/>
          </a:xfrm>
          <a:prstGeom prst="rect">
            <a:avLst/>
          </a:prstGeom>
          <a:noFill/>
        </p:spPr>
        <p:txBody>
          <a:bodyPr wrap="square">
            <a:spAutoFit/>
          </a:bodyPr>
          <a:lstStyle/>
          <a:p>
            <a:r>
              <a:rPr lang="en-IN" b="1" dirty="0">
                <a:solidFill>
                  <a:schemeClr val="bg1"/>
                </a:solidFill>
              </a:rPr>
              <a:t>60pfs@1920x1080 RT Sponza Sandbox</a:t>
            </a:r>
          </a:p>
        </p:txBody>
      </p:sp>
      <p:pic>
        <p:nvPicPr>
          <p:cNvPr id="9" name="Picture 8">
            <a:extLst>
              <a:ext uri="{FF2B5EF4-FFF2-40B4-BE49-F238E27FC236}">
                <a16:creationId xmlns:a16="http://schemas.microsoft.com/office/drawing/2014/main" id="{EBB497E5-E82D-A46D-3AC2-C3CE437177C5}"/>
              </a:ext>
            </a:extLst>
          </p:cNvPr>
          <p:cNvPicPr>
            <a:picLocks noChangeAspect="1"/>
          </p:cNvPicPr>
          <p:nvPr/>
        </p:nvPicPr>
        <p:blipFill>
          <a:blip r:embed="rId3"/>
          <a:stretch>
            <a:fillRect/>
          </a:stretch>
        </p:blipFill>
        <p:spPr>
          <a:xfrm>
            <a:off x="104729" y="4321646"/>
            <a:ext cx="12036813" cy="2230653"/>
          </a:xfrm>
          <a:prstGeom prst="rect">
            <a:avLst/>
          </a:prstGeom>
        </p:spPr>
      </p:pic>
      <p:sp>
        <p:nvSpPr>
          <p:cNvPr id="10" name="TextBox 9">
            <a:extLst>
              <a:ext uri="{FF2B5EF4-FFF2-40B4-BE49-F238E27FC236}">
                <a16:creationId xmlns:a16="http://schemas.microsoft.com/office/drawing/2014/main" id="{A9119C11-E34A-C879-1D41-1F0C4829F8AA}"/>
              </a:ext>
            </a:extLst>
          </p:cNvPr>
          <p:cNvSpPr txBox="1"/>
          <p:nvPr/>
        </p:nvSpPr>
        <p:spPr>
          <a:xfrm>
            <a:off x="28164" y="3952314"/>
            <a:ext cx="6094970" cy="369332"/>
          </a:xfrm>
          <a:prstGeom prst="rect">
            <a:avLst/>
          </a:prstGeom>
          <a:noFill/>
        </p:spPr>
        <p:txBody>
          <a:bodyPr wrap="square">
            <a:spAutoFit/>
          </a:bodyPr>
          <a:lstStyle/>
          <a:p>
            <a:r>
              <a:rPr lang="en-IN" b="1" dirty="0">
                <a:solidFill>
                  <a:schemeClr val="bg1"/>
                </a:solidFill>
              </a:rPr>
              <a:t>24pfs@2560x1440 RT Sponza Sandbox</a:t>
            </a:r>
          </a:p>
        </p:txBody>
      </p:sp>
    </p:spTree>
    <p:extLst>
      <p:ext uri="{BB962C8B-B14F-4D97-AF65-F5344CB8AC3E}">
        <p14:creationId xmlns:p14="http://schemas.microsoft.com/office/powerpoint/2010/main" val="41184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069305"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Draw/Async </a:t>
            </a:r>
            <a:r>
              <a:rPr lang="en-US" sz="1200" b="1" dirty="0" err="1"/>
              <a:t>CommandLists</a:t>
            </a:r>
            <a:endParaRPr lang="en-IN" sz="1200"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a:t>
            </a:r>
            <a:r>
              <a:rPr lang="en-US" sz="1000" b="1" dirty="0">
                <a:solidFill>
                  <a:schemeClr val="accent6">
                    <a:lumMod val="50000"/>
                  </a:schemeClr>
                </a:solidFill>
              </a:rPr>
              <a:t>.  Commandlets????? </a:t>
            </a:r>
            <a:endParaRPr lang="en-IN" sz="1000" b="1"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Diana</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princess Diana.</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12809BDD-0631-4146-6B6E-CF0FEA436E48}"/>
              </a:ext>
            </a:extLst>
          </p:cNvPr>
          <p:cNvSpPr/>
          <p:nvPr/>
        </p:nvSpPr>
        <p:spPr>
          <a:xfrm>
            <a:off x="738497" y="2699057"/>
            <a:ext cx="10820776" cy="21481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highlight>
                  <a:srgbClr val="FFFF00"/>
                </a:highlight>
              </a:rPr>
              <a:t>This whole process if </a:t>
            </a:r>
            <a:r>
              <a:rPr lang="en-US" sz="1200" b="1" dirty="0">
                <a:solidFill>
                  <a:schemeClr val="tx1"/>
                </a:solidFill>
                <a:highlight>
                  <a:srgbClr val="FFFF00"/>
                </a:highlight>
              </a:rPr>
              <a:t>to and fro </a:t>
            </a:r>
            <a:r>
              <a:rPr lang="en-US" sz="1200" dirty="0">
                <a:solidFill>
                  <a:schemeClr val="tx1"/>
                </a:solidFill>
                <a:highlight>
                  <a:srgbClr val="FFFF00"/>
                </a:highlight>
              </a:rPr>
              <a:t>compatible: Easy serialization of GPU run-time resources</a:t>
            </a:r>
            <a:endParaRPr lang="en-IN" sz="1200" dirty="0">
              <a:solidFill>
                <a:schemeClr val="tx1"/>
              </a:solidFill>
              <a:highlight>
                <a:srgbClr val="FFFF00"/>
              </a:highlight>
            </a:endParaRPr>
          </a:p>
        </p:txBody>
      </p:sp>
      <p:sp>
        <p:nvSpPr>
          <p:cNvPr id="8" name="Rectangle 7">
            <a:extLst>
              <a:ext uri="{FF2B5EF4-FFF2-40B4-BE49-F238E27FC236}">
                <a16:creationId xmlns:a16="http://schemas.microsoft.com/office/drawing/2014/main" id="{694BDC3F-46B9-C8E7-C20E-E01124DAA895}"/>
              </a:ext>
            </a:extLst>
          </p:cNvPr>
          <p:cNvSpPr/>
          <p:nvPr/>
        </p:nvSpPr>
        <p:spPr>
          <a:xfrm>
            <a:off x="249765" y="4313445"/>
            <a:ext cx="2313037" cy="8363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tx1"/>
                </a:solidFill>
              </a:rPr>
              <a:t>RZAssetDataBase</a:t>
            </a:r>
          </a:p>
          <a:p>
            <a:pPr algn="ctr"/>
            <a:r>
              <a:rPr lang="en-US" sz="1200" dirty="0">
                <a:solidFill>
                  <a:schemeClr val="tx1"/>
                </a:solidFill>
              </a:rPr>
              <a:t>Creates, Add, Removes, provides references to </a:t>
            </a:r>
            <a:r>
              <a:rPr lang="en-US" sz="1200" dirty="0">
                <a:solidFill>
                  <a:schemeClr val="tx1"/>
                </a:solidFill>
                <a:latin typeface="Courier New" panose="02070309020205020404" pitchFamily="49" charset="0"/>
                <a:cs typeface="Courier New" panose="02070309020205020404" pitchFamily="49" charset="0"/>
              </a:rPr>
              <a:t>RZAssetBase</a:t>
            </a:r>
            <a:r>
              <a:rPr lang="en-US" sz="1200" dirty="0">
                <a:solidFill>
                  <a:schemeClr val="tx1"/>
                </a:solidFill>
              </a:rPr>
              <a:t> etc. </a:t>
            </a:r>
            <a:br>
              <a:rPr lang="en-US" sz="1200" dirty="0">
                <a:solidFill>
                  <a:schemeClr val="tx1"/>
                </a:solidFill>
              </a:rPr>
            </a:br>
            <a:r>
              <a:rPr lang="en-US" sz="1200" i="1" dirty="0">
                <a:solidFill>
                  <a:schemeClr val="tx1"/>
                </a:solidFill>
              </a:rPr>
              <a:t>Backend</a:t>
            </a:r>
            <a:r>
              <a:rPr lang="en-US" sz="1200" dirty="0">
                <a:solidFill>
                  <a:schemeClr val="tx1"/>
                </a:solidFill>
              </a:rPr>
              <a:t>: </a:t>
            </a:r>
            <a:r>
              <a:rPr lang="en-US" sz="1200" b="1" i="1" u="sng" dirty="0">
                <a:solidFill>
                  <a:schemeClr val="tx1"/>
                </a:solidFill>
              </a:rPr>
              <a:t>Redis</a:t>
            </a:r>
            <a:endParaRPr lang="en-IN" sz="1200" b="1" i="1" u="sng" dirty="0">
              <a:solidFill>
                <a:schemeClr val="tx1"/>
              </a:solidFill>
            </a:endParaRPr>
          </a:p>
        </p:txBody>
      </p:sp>
      <p:sp>
        <p:nvSpPr>
          <p:cNvPr id="2" name="Title 1">
            <a:extLst>
              <a:ext uri="{FF2B5EF4-FFF2-40B4-BE49-F238E27FC236}">
                <a16:creationId xmlns:a16="http://schemas.microsoft.com/office/drawing/2014/main" id="{E5C609C4-18F8-5DFA-06D4-AD900C8F5F01}"/>
              </a:ext>
            </a:extLst>
          </p:cNvPr>
          <p:cNvSpPr>
            <a:spLocks noGrp="1"/>
          </p:cNvSpPr>
          <p:nvPr>
            <p:ph type="title"/>
          </p:nvPr>
        </p:nvSpPr>
        <p:spPr/>
        <p:txBody>
          <a:bodyPr/>
          <a:lstStyle/>
          <a:p>
            <a:r>
              <a:rPr lang="en-US" dirty="0"/>
              <a:t>Asset Registry System</a:t>
            </a:r>
            <a:endParaRPr lang="en-IN" dirty="0"/>
          </a:p>
        </p:txBody>
      </p:sp>
      <p:grpSp>
        <p:nvGrpSpPr>
          <p:cNvPr id="7" name="Group 6">
            <a:extLst>
              <a:ext uri="{FF2B5EF4-FFF2-40B4-BE49-F238E27FC236}">
                <a16:creationId xmlns:a16="http://schemas.microsoft.com/office/drawing/2014/main" id="{2C823D52-7CF3-1716-55AC-B3678290099E}"/>
              </a:ext>
            </a:extLst>
          </p:cNvPr>
          <p:cNvGrpSpPr/>
          <p:nvPr/>
        </p:nvGrpSpPr>
        <p:grpSpPr>
          <a:xfrm>
            <a:off x="964849" y="5259377"/>
            <a:ext cx="794582" cy="1147729"/>
            <a:chOff x="586478" y="3033286"/>
            <a:chExt cx="794582" cy="1147729"/>
          </a:xfrm>
        </p:grpSpPr>
        <p:sp>
          <p:nvSpPr>
            <p:cNvPr id="6" name="Flowchart: Magnetic Disk 5">
              <a:extLst>
                <a:ext uri="{FF2B5EF4-FFF2-40B4-BE49-F238E27FC236}">
                  <a16:creationId xmlns:a16="http://schemas.microsoft.com/office/drawing/2014/main" id="{49382EEF-4E53-B254-12EB-8B0D635F2CA4}"/>
                </a:ext>
              </a:extLst>
            </p:cNvPr>
            <p:cNvSpPr/>
            <p:nvPr/>
          </p:nvSpPr>
          <p:spPr>
            <a:xfrm>
              <a:off x="586478" y="3033286"/>
              <a:ext cx="794582" cy="1147729"/>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pic>
          <p:nvPicPr>
            <p:cNvPr id="1030" name="Picture 6" descr="Redis - Update logo [#3303487] | Drupal.org">
              <a:extLst>
                <a:ext uri="{FF2B5EF4-FFF2-40B4-BE49-F238E27FC236}">
                  <a16:creationId xmlns:a16="http://schemas.microsoft.com/office/drawing/2014/main" id="{EAAEAC2D-F209-A667-E8A3-C2F374FEA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478" y="3428999"/>
              <a:ext cx="794582" cy="752015"/>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ectangle 8">
            <a:extLst>
              <a:ext uri="{FF2B5EF4-FFF2-40B4-BE49-F238E27FC236}">
                <a16:creationId xmlns:a16="http://schemas.microsoft.com/office/drawing/2014/main" id="{ACBB4DA5-BBDF-00AA-01B4-C5CD2077D5CF}"/>
              </a:ext>
            </a:extLst>
          </p:cNvPr>
          <p:cNvSpPr/>
          <p:nvPr/>
        </p:nvSpPr>
        <p:spPr>
          <a:xfrm>
            <a:off x="738497" y="1058938"/>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RZAssetBase</a:t>
            </a:r>
          </a:p>
          <a:p>
            <a:pPr algn="ctr"/>
            <a:r>
              <a:rPr lang="en-US" sz="1000" dirty="0">
                <a:solidFill>
                  <a:schemeClr val="tx1"/>
                </a:solidFill>
                <a:latin typeface="+mj-lt"/>
                <a:cs typeface="Courier New" panose="02070309020205020404" pitchFamily="49" charset="0"/>
              </a:rPr>
              <a:t>Common interface to create and register different types of assets</a:t>
            </a:r>
            <a:endParaRPr lang="en-IN" sz="1000" dirty="0">
              <a:latin typeface="+mj-lt"/>
            </a:endParaRPr>
          </a:p>
        </p:txBody>
      </p:sp>
      <p:sp>
        <p:nvSpPr>
          <p:cNvPr id="10" name="Rectangle 9">
            <a:extLst>
              <a:ext uri="{FF2B5EF4-FFF2-40B4-BE49-F238E27FC236}">
                <a16:creationId xmlns:a16="http://schemas.microsoft.com/office/drawing/2014/main" id="{B09D01EE-89C3-99B7-3823-74BFF88E032A}"/>
              </a:ext>
            </a:extLst>
          </p:cNvPr>
          <p:cNvSpPr/>
          <p:nvPr/>
        </p:nvSpPr>
        <p:spPr>
          <a:xfrm>
            <a:off x="738497" y="1886338"/>
            <a:ext cx="1431509" cy="72679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RZSerializable</a:t>
            </a:r>
          </a:p>
          <a:p>
            <a:pPr algn="ctr"/>
            <a:r>
              <a:rPr lang="en-US" sz="1000" i="1" dirty="0">
                <a:solidFill>
                  <a:schemeClr val="tx1"/>
                </a:solidFill>
              </a:rPr>
              <a:t>global serialization abstraction for the entire engine</a:t>
            </a:r>
            <a:endParaRPr lang="en-IN" sz="1000" dirty="0">
              <a:latin typeface="+mj-lt"/>
            </a:endParaRPr>
          </a:p>
        </p:txBody>
      </p:sp>
      <p:sp>
        <p:nvSpPr>
          <p:cNvPr id="11" name="Rectangle 10">
            <a:extLst>
              <a:ext uri="{FF2B5EF4-FFF2-40B4-BE49-F238E27FC236}">
                <a16:creationId xmlns:a16="http://schemas.microsoft.com/office/drawing/2014/main" id="{AA34AFB5-60FB-2A02-1433-A9E1EE05D376}"/>
              </a:ext>
            </a:extLst>
          </p:cNvPr>
          <p:cNvSpPr/>
          <p:nvPr/>
        </p:nvSpPr>
        <p:spPr>
          <a:xfrm>
            <a:off x="940965" y="3183430"/>
            <a:ext cx="1026571" cy="83636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err="1"/>
              <a:t>RZModelAsset</a:t>
            </a:r>
            <a:br>
              <a:rPr lang="en-US" sz="1000" dirty="0"/>
            </a:br>
            <a:r>
              <a:rPr lang="en-US" sz="1000" dirty="0" err="1"/>
              <a:t>RZTextureAsset</a:t>
            </a:r>
            <a:br>
              <a:rPr lang="en-US" sz="1000" dirty="0"/>
            </a:br>
            <a:r>
              <a:rPr lang="en-US" sz="1000" dirty="0" err="1"/>
              <a:t>RZPlayerAsset</a:t>
            </a:r>
            <a:br>
              <a:rPr lang="en-US" sz="1000" dirty="0"/>
            </a:br>
            <a:r>
              <a:rPr lang="en-US" sz="1000" dirty="0" err="1"/>
              <a:t>RZVehicleAsset</a:t>
            </a:r>
            <a:br>
              <a:rPr lang="en-US" sz="1000" dirty="0"/>
            </a:br>
            <a:r>
              <a:rPr lang="en-US" sz="1000" dirty="0" err="1"/>
              <a:t>etc</a:t>
            </a:r>
            <a:r>
              <a:rPr lang="en-US" sz="1000" dirty="0"/>
              <a:t>…</a:t>
            </a:r>
            <a:endParaRPr lang="en-IN" sz="1000" dirty="0"/>
          </a:p>
        </p:txBody>
      </p:sp>
      <p:sp>
        <p:nvSpPr>
          <p:cNvPr id="16" name="TextBox 15">
            <a:extLst>
              <a:ext uri="{FF2B5EF4-FFF2-40B4-BE49-F238E27FC236}">
                <a16:creationId xmlns:a16="http://schemas.microsoft.com/office/drawing/2014/main" id="{9250BDB5-7CD6-0DA3-4E1A-FA877812ADCB}"/>
              </a:ext>
            </a:extLst>
          </p:cNvPr>
          <p:cNvSpPr txBox="1"/>
          <p:nvPr/>
        </p:nvSpPr>
        <p:spPr>
          <a:xfrm>
            <a:off x="1917088" y="3093779"/>
            <a:ext cx="3604785" cy="1015663"/>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a:solidFill>
                  <a:schemeClr val="tx1"/>
                </a:solidFill>
              </a:rPr>
              <a:t>All assets that are stored in the database are derived from </a:t>
            </a:r>
            <a:r>
              <a:rPr lang="en-US" sz="1200" b="1" dirty="0">
                <a:solidFill>
                  <a:schemeClr val="tx1"/>
                </a:solidFill>
              </a:rPr>
              <a:t>RZSerializable</a:t>
            </a:r>
            <a:r>
              <a:rPr lang="en-US" sz="1200" dirty="0">
                <a:solidFill>
                  <a:schemeClr val="tx1"/>
                </a:solidFill>
              </a:rPr>
              <a:t> + </a:t>
            </a:r>
            <a:r>
              <a:rPr lang="en-US" sz="1200" b="1" dirty="0">
                <a:solidFill>
                  <a:schemeClr val="tx1"/>
                </a:solidFill>
              </a:rPr>
              <a:t>RZAssetBase</a:t>
            </a:r>
            <a:r>
              <a:rPr lang="en-US" sz="1200" dirty="0">
                <a:solidFill>
                  <a:schemeClr val="tx1"/>
                </a:solidFill>
              </a:rPr>
              <a:t>….stored into </a:t>
            </a:r>
          </a:p>
          <a:p>
            <a:r>
              <a:rPr lang="en-US" sz="1200" dirty="0">
                <a:solidFill>
                  <a:schemeClr val="tx1"/>
                </a:solidFill>
              </a:rPr>
              <a:t>database-&gt;</a:t>
            </a:r>
            <a:r>
              <a:rPr lang="en-US" sz="1200" b="1" dirty="0" err="1">
                <a:solidFill>
                  <a:schemeClr val="tx1"/>
                </a:solidFill>
              </a:rPr>
              <a:t>rz_game_assets.redisdb</a:t>
            </a:r>
            <a:r>
              <a:rPr lang="en-US" sz="1200" b="1" dirty="0">
                <a:solidFill>
                  <a:schemeClr val="tx1"/>
                </a:solidFill>
              </a:rPr>
              <a:t> </a:t>
            </a:r>
            <a:r>
              <a:rPr lang="en-US" sz="1200" dirty="0">
                <a:solidFill>
                  <a:schemeClr val="tx1"/>
                </a:solidFill>
              </a:rPr>
              <a:t>and are called </a:t>
            </a:r>
            <a:r>
              <a:rPr lang="en-US" sz="1200" b="1" dirty="0">
                <a:solidFill>
                  <a:schemeClr val="tx1"/>
                </a:solidFill>
              </a:rPr>
              <a:t>*.asset</a:t>
            </a:r>
            <a:r>
              <a:rPr lang="en-US" sz="1200" dirty="0">
                <a:solidFill>
                  <a:schemeClr val="tx1"/>
                </a:solidFill>
              </a:rPr>
              <a:t>…we also provide APIs to </a:t>
            </a:r>
            <a:r>
              <a:rPr lang="en-US" sz="1200" u="sng" dirty="0">
                <a:solidFill>
                  <a:schemeClr val="tx1"/>
                </a:solidFill>
              </a:rPr>
              <a:t>extend to new types and make serialization easy</a:t>
            </a:r>
            <a:r>
              <a:rPr lang="en-US" sz="1200" dirty="0">
                <a:solidFill>
                  <a:schemeClr val="tx1"/>
                </a:solidFill>
              </a:rPr>
              <a:t>.</a:t>
            </a:r>
            <a:endParaRPr lang="en-IN" sz="1200" dirty="0">
              <a:solidFill>
                <a:schemeClr val="tx1"/>
              </a:solidFill>
            </a:endParaRPr>
          </a:p>
        </p:txBody>
      </p:sp>
      <p:sp>
        <p:nvSpPr>
          <p:cNvPr id="17" name="Rectangle 16">
            <a:extLst>
              <a:ext uri="{FF2B5EF4-FFF2-40B4-BE49-F238E27FC236}">
                <a16:creationId xmlns:a16="http://schemas.microsoft.com/office/drawing/2014/main" id="{0071345C-C008-7D63-CB74-2F069D787241}"/>
              </a:ext>
            </a:extLst>
          </p:cNvPr>
          <p:cNvSpPr/>
          <p:nvPr/>
        </p:nvSpPr>
        <p:spPr>
          <a:xfrm>
            <a:off x="1917088" y="5301879"/>
            <a:ext cx="3604785" cy="145843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171450" indent="-171450">
              <a:buFont typeface="Arial" panose="020B0604020202020204" pitchFamily="34" charset="0"/>
              <a:buChar char="•"/>
            </a:pPr>
            <a:r>
              <a:rPr lang="en-US" sz="1200" i="1" u="sng" dirty="0">
                <a:solidFill>
                  <a:schemeClr val="tx1"/>
                </a:solidFill>
              </a:rPr>
              <a:t>Created and Maintained by the Engine Instance.</a:t>
            </a:r>
          </a:p>
          <a:p>
            <a:pPr marL="171450" indent="-171450">
              <a:buFont typeface="Arial" panose="020B0604020202020204" pitchFamily="34" charset="0"/>
              <a:buChar char="•"/>
            </a:pPr>
            <a:r>
              <a:rPr lang="en-US" sz="1200" i="1" u="sng" dirty="0">
                <a:solidFill>
                  <a:schemeClr val="tx1"/>
                </a:solidFill>
              </a:rPr>
              <a:t>Primarily Used to load assets into run-time and manage Serialization and lifetime.</a:t>
            </a:r>
          </a:p>
          <a:p>
            <a:pPr marL="171450" indent="-171450">
              <a:buFont typeface="Arial" panose="020B0604020202020204" pitchFamily="34" charset="0"/>
              <a:buChar char="•"/>
            </a:pPr>
            <a:r>
              <a:rPr lang="en-US" sz="1200" dirty="0">
                <a:solidFill>
                  <a:schemeClr val="tx1"/>
                </a:solidFill>
              </a:rPr>
              <a:t>Editor can connect via Network if needed and issue command for RZAssetDBNetworkTranslatorLayer to instantiate resources in the engine.</a:t>
            </a:r>
          </a:p>
          <a:p>
            <a:pPr marL="171450" indent="-171450">
              <a:buFont typeface="Arial" panose="020B0604020202020204" pitchFamily="34" charset="0"/>
              <a:buChar char="•"/>
            </a:pPr>
            <a:r>
              <a:rPr lang="en-US" sz="1200" dirty="0">
                <a:solidFill>
                  <a:schemeClr val="tx1"/>
                </a:solidFill>
              </a:rPr>
              <a:t>[Optional] Might use a </a:t>
            </a:r>
            <a:r>
              <a:rPr lang="en-US" sz="1200" i="1" dirty="0">
                <a:solidFill>
                  <a:schemeClr val="tx1"/>
                </a:solidFill>
              </a:rPr>
              <a:t>secondary</a:t>
            </a:r>
            <a:r>
              <a:rPr lang="en-US" sz="1200" dirty="0">
                <a:solidFill>
                  <a:schemeClr val="tx1"/>
                </a:solidFill>
              </a:rPr>
              <a:t> Redis server to manage vault resources for Game Team.</a:t>
            </a:r>
            <a:endParaRPr lang="en-IN" sz="1200" dirty="0">
              <a:solidFill>
                <a:schemeClr val="tx1"/>
              </a:solidFill>
            </a:endParaRPr>
          </a:p>
        </p:txBody>
      </p:sp>
      <p:sp>
        <p:nvSpPr>
          <p:cNvPr id="24" name="Rectangle 23">
            <a:extLst>
              <a:ext uri="{FF2B5EF4-FFF2-40B4-BE49-F238E27FC236}">
                <a16:creationId xmlns:a16="http://schemas.microsoft.com/office/drawing/2014/main" id="{85142CAE-F660-B59B-9729-F579C50DCDEE}"/>
              </a:ext>
            </a:extLst>
          </p:cNvPr>
          <p:cNvSpPr/>
          <p:nvPr/>
        </p:nvSpPr>
        <p:spPr>
          <a:xfrm>
            <a:off x="2781037" y="1372634"/>
            <a:ext cx="2121329" cy="108285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RZAssetBuilder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create new assets types and assign data to it. Also, this class manages Proxies to convert to and from the RZAssetBase using </a:t>
            </a:r>
            <a:r>
              <a:rPr lang="en-US" sz="1000" dirty="0" err="1">
                <a:solidFill>
                  <a:schemeClr val="tx1"/>
                </a:solidFill>
                <a:latin typeface="+mj-lt"/>
                <a:cs typeface="Courier New" panose="02070309020205020404" pitchFamily="49" charset="0"/>
              </a:rPr>
              <a:t>RZAssetProxy</a:t>
            </a:r>
            <a:endParaRPr lang="en-IN" sz="1000" b="1" dirty="0">
              <a:latin typeface="+mj-lt"/>
            </a:endParaRPr>
          </a:p>
        </p:txBody>
      </p:sp>
      <p:cxnSp>
        <p:nvCxnSpPr>
          <p:cNvPr id="25" name="Connector: Elbow 24">
            <a:extLst>
              <a:ext uri="{FF2B5EF4-FFF2-40B4-BE49-F238E27FC236}">
                <a16:creationId xmlns:a16="http://schemas.microsoft.com/office/drawing/2014/main" id="{BBEDE229-AC36-A2FA-7F7E-1A32F91929C0}"/>
              </a:ext>
            </a:extLst>
          </p:cNvPr>
          <p:cNvCxnSpPr>
            <a:cxnSpLocks/>
            <a:stCxn id="9" idx="3"/>
            <a:endCxn id="24" idx="1"/>
          </p:cNvCxnSpPr>
          <p:nvPr/>
        </p:nvCxnSpPr>
        <p:spPr>
          <a:xfrm>
            <a:off x="2170006" y="1422334"/>
            <a:ext cx="611031" cy="491729"/>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Rectangle 33">
            <a:extLst>
              <a:ext uri="{FF2B5EF4-FFF2-40B4-BE49-F238E27FC236}">
                <a16:creationId xmlns:a16="http://schemas.microsoft.com/office/drawing/2014/main" id="{1A82CE7B-97B2-000C-ADB3-40AD83931A4E}"/>
              </a:ext>
            </a:extLst>
          </p:cNvPr>
          <p:cNvSpPr/>
          <p:nvPr/>
        </p:nvSpPr>
        <p:spPr>
          <a:xfrm>
            <a:off x="5188576" y="1557574"/>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RZAssetProxy</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Minimal view of the asset to help create the Resource</a:t>
            </a:r>
            <a:endParaRPr lang="en-IN" sz="1000" dirty="0">
              <a:latin typeface="+mj-lt"/>
            </a:endParaRPr>
          </a:p>
        </p:txBody>
      </p:sp>
      <p:cxnSp>
        <p:nvCxnSpPr>
          <p:cNvPr id="35" name="Connector: Elbow 24">
            <a:extLst>
              <a:ext uri="{FF2B5EF4-FFF2-40B4-BE49-F238E27FC236}">
                <a16:creationId xmlns:a16="http://schemas.microsoft.com/office/drawing/2014/main" id="{D22655E6-171D-F3E7-9843-70E2E9FB8EBC}"/>
              </a:ext>
            </a:extLst>
          </p:cNvPr>
          <p:cNvCxnSpPr>
            <a:cxnSpLocks/>
            <a:stCxn id="24" idx="3"/>
            <a:endCxn id="34" idx="1"/>
          </p:cNvCxnSpPr>
          <p:nvPr/>
        </p:nvCxnSpPr>
        <p:spPr>
          <a:xfrm>
            <a:off x="4902366" y="1914063"/>
            <a:ext cx="286210" cy="690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Rectangle 38">
            <a:extLst>
              <a:ext uri="{FF2B5EF4-FFF2-40B4-BE49-F238E27FC236}">
                <a16:creationId xmlns:a16="http://schemas.microsoft.com/office/drawing/2014/main" id="{AF21E671-9348-534D-84D2-C998A92665D8}"/>
              </a:ext>
            </a:extLst>
          </p:cNvPr>
          <p:cNvSpPr/>
          <p:nvPr/>
        </p:nvSpPr>
        <p:spPr>
          <a:xfrm>
            <a:off x="6906295" y="1516085"/>
            <a:ext cx="1873283" cy="805689"/>
          </a:xfrm>
          <a:prstGeom prst="rect">
            <a:avLst/>
          </a:prstGeom>
          <a:gradFill>
            <a:gsLst>
              <a:gs pos="63000">
                <a:srgbClr val="EA00EA">
                  <a:alpha val="52000"/>
                </a:srgbClr>
              </a:gs>
              <a:gs pos="0">
                <a:srgbClr val="FF8FFF"/>
              </a:gs>
              <a:gs pos="100000">
                <a:srgbClr val="660066"/>
              </a:gs>
            </a:gsLst>
            <a:lin ang="5400000" scaled="1"/>
          </a:gra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RZProxyInterchangeManager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interchange between different proxy states</a:t>
            </a:r>
            <a:endParaRPr lang="en-IN" sz="1000" dirty="0">
              <a:latin typeface="+mj-lt"/>
            </a:endParaRPr>
          </a:p>
        </p:txBody>
      </p:sp>
      <p:cxnSp>
        <p:nvCxnSpPr>
          <p:cNvPr id="40" name="Connector: Elbow 24">
            <a:extLst>
              <a:ext uri="{FF2B5EF4-FFF2-40B4-BE49-F238E27FC236}">
                <a16:creationId xmlns:a16="http://schemas.microsoft.com/office/drawing/2014/main" id="{62C7B320-6F56-1CC1-0B48-31FA0B3E0C83}"/>
              </a:ext>
            </a:extLst>
          </p:cNvPr>
          <p:cNvCxnSpPr>
            <a:cxnSpLocks/>
            <a:stCxn id="34" idx="3"/>
            <a:endCxn id="39" idx="1"/>
          </p:cNvCxnSpPr>
          <p:nvPr/>
        </p:nvCxnSpPr>
        <p:spPr>
          <a:xfrm flipV="1">
            <a:off x="6620085" y="1918930"/>
            <a:ext cx="286210" cy="204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8" name="Rectangle 47">
            <a:extLst>
              <a:ext uri="{FF2B5EF4-FFF2-40B4-BE49-F238E27FC236}">
                <a16:creationId xmlns:a16="http://schemas.microsoft.com/office/drawing/2014/main" id="{A4F39929-A520-884E-1961-7670F59FB91C}"/>
              </a:ext>
            </a:extLst>
          </p:cNvPr>
          <p:cNvSpPr/>
          <p:nvPr/>
        </p:nvSpPr>
        <p:spPr>
          <a:xfrm>
            <a:off x="9226965" y="1289585"/>
            <a:ext cx="2332312" cy="108285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1600" dirty="0">
                <a:solidFill>
                  <a:schemeClr val="tx1"/>
                </a:solidFill>
                <a:latin typeface="+mj-lt"/>
                <a:cs typeface="Courier New" panose="02070309020205020404" pitchFamily="49" charset="0"/>
              </a:rPr>
              <a:t>RZRenderResourceProxy</a:t>
            </a:r>
          </a:p>
          <a:p>
            <a:r>
              <a:rPr lang="en-US" sz="1000" dirty="0">
                <a:solidFill>
                  <a:schemeClr val="tx1"/>
                </a:solidFill>
                <a:latin typeface="+mj-lt"/>
                <a:cs typeface="Courier New" panose="02070309020205020404" pitchFamily="49" charset="0"/>
              </a:rPr>
              <a:t>Minimal view to represent the </a:t>
            </a:r>
            <a:r>
              <a:rPr lang="en-US" sz="1000" b="1" dirty="0" err="1">
                <a:solidFill>
                  <a:schemeClr val="tx1"/>
                </a:solidFill>
                <a:latin typeface="+mj-lt"/>
                <a:cs typeface="Courier New" panose="02070309020205020404" pitchFamily="49" charset="0"/>
              </a:rPr>
              <a:t>IRZResource</a:t>
            </a:r>
            <a:br>
              <a:rPr lang="en-US" sz="1000" b="1" dirty="0">
                <a:solidFill>
                  <a:schemeClr val="tx1"/>
                </a:solidFill>
                <a:latin typeface="+mj-lt"/>
                <a:cs typeface="Courier New" panose="02070309020205020404" pitchFamily="49" charset="0"/>
              </a:rPr>
            </a:br>
            <a:br>
              <a:rPr lang="en-US" sz="1000" b="1" dirty="0">
                <a:solidFill>
                  <a:schemeClr val="tx1"/>
                </a:solidFill>
                <a:latin typeface="+mj-lt"/>
                <a:cs typeface="Courier New" panose="02070309020205020404" pitchFamily="49" charset="0"/>
              </a:rPr>
            </a:br>
            <a:r>
              <a:rPr lang="en-US" sz="1000" b="1" dirty="0">
                <a:solidFill>
                  <a:schemeClr val="tx1"/>
                </a:solidFill>
                <a:highlight>
                  <a:srgbClr val="FFFF00"/>
                </a:highlight>
                <a:latin typeface="+mj-lt"/>
                <a:cs typeface="Courier New" panose="02070309020205020404" pitchFamily="49" charset="0"/>
              </a:rPr>
              <a:t>Will be used by the </a:t>
            </a:r>
            <a:r>
              <a:rPr lang="en-US" sz="1000" b="1" dirty="0" err="1">
                <a:solidFill>
                  <a:schemeClr val="tx1"/>
                </a:solidFill>
                <a:highlight>
                  <a:srgbClr val="FFFF00"/>
                </a:highlight>
                <a:latin typeface="+mj-lt"/>
                <a:cs typeface="Courier New" panose="02070309020205020404" pitchFamily="49" charset="0"/>
              </a:rPr>
              <a:t>RZResourceManager</a:t>
            </a:r>
            <a:r>
              <a:rPr lang="en-US" sz="1000" b="1" dirty="0">
                <a:solidFill>
                  <a:schemeClr val="tx1"/>
                </a:solidFill>
                <a:highlight>
                  <a:srgbClr val="FFFF00"/>
                </a:highlight>
                <a:latin typeface="+mj-lt"/>
                <a:cs typeface="Courier New" panose="02070309020205020404" pitchFamily="49" charset="0"/>
              </a:rPr>
              <a:t> to create a </a:t>
            </a:r>
            <a:r>
              <a:rPr lang="en-US" sz="1000" b="1" dirty="0" err="1">
                <a:solidFill>
                  <a:schemeClr val="tx1"/>
                </a:solidFill>
                <a:highlight>
                  <a:srgbClr val="FFFF00"/>
                </a:highlight>
                <a:latin typeface="+mj-lt"/>
                <a:cs typeface="Courier New" panose="02070309020205020404" pitchFamily="49" charset="0"/>
              </a:rPr>
              <a:t>IRZResource</a:t>
            </a:r>
            <a:r>
              <a:rPr lang="en-US" sz="1000" b="1" dirty="0">
                <a:solidFill>
                  <a:schemeClr val="tx1"/>
                </a:solidFill>
                <a:highlight>
                  <a:srgbClr val="FFFF00"/>
                </a:highlight>
                <a:latin typeface="+mj-lt"/>
                <a:cs typeface="Courier New" panose="02070309020205020404" pitchFamily="49" charset="0"/>
              </a:rPr>
              <a:t> ref for this</a:t>
            </a:r>
            <a:endParaRPr lang="en-IN" sz="1000" b="1" dirty="0">
              <a:highlight>
                <a:srgbClr val="FFFF00"/>
              </a:highlight>
              <a:latin typeface="+mj-lt"/>
            </a:endParaRPr>
          </a:p>
        </p:txBody>
      </p:sp>
      <p:cxnSp>
        <p:nvCxnSpPr>
          <p:cNvPr id="49" name="Connector: Elbow 24">
            <a:extLst>
              <a:ext uri="{FF2B5EF4-FFF2-40B4-BE49-F238E27FC236}">
                <a16:creationId xmlns:a16="http://schemas.microsoft.com/office/drawing/2014/main" id="{128D5172-087C-BB44-369F-33F4C2F652CC}"/>
              </a:ext>
            </a:extLst>
          </p:cNvPr>
          <p:cNvCxnSpPr>
            <a:cxnSpLocks/>
            <a:stCxn id="39" idx="3"/>
            <a:endCxn id="48" idx="1"/>
          </p:cNvCxnSpPr>
          <p:nvPr/>
        </p:nvCxnSpPr>
        <p:spPr>
          <a:xfrm flipV="1">
            <a:off x="8779578" y="1831014"/>
            <a:ext cx="447387" cy="87916"/>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Connector: Elbow 11">
            <a:extLst>
              <a:ext uri="{FF2B5EF4-FFF2-40B4-BE49-F238E27FC236}">
                <a16:creationId xmlns:a16="http://schemas.microsoft.com/office/drawing/2014/main" id="{6DF3BE5D-372F-2AB0-9259-16FCAD850574}"/>
              </a:ext>
            </a:extLst>
          </p:cNvPr>
          <p:cNvCxnSpPr>
            <a:cxnSpLocks/>
            <a:stCxn id="10" idx="2"/>
            <a:endCxn id="11" idx="0"/>
          </p:cNvCxnSpPr>
          <p:nvPr/>
        </p:nvCxnSpPr>
        <p:spPr>
          <a:xfrm rot="5400000">
            <a:off x="1169102" y="2898280"/>
            <a:ext cx="570300" cy="1"/>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62" name="Thought Bubble: Cloud 61">
            <a:extLst>
              <a:ext uri="{FF2B5EF4-FFF2-40B4-BE49-F238E27FC236}">
                <a16:creationId xmlns:a16="http://schemas.microsoft.com/office/drawing/2014/main" id="{B088971C-52CD-9DF5-EA07-105719A509BA}"/>
              </a:ext>
            </a:extLst>
          </p:cNvPr>
          <p:cNvSpPr/>
          <p:nvPr/>
        </p:nvSpPr>
        <p:spPr>
          <a:xfrm>
            <a:off x="5431477" y="3860755"/>
            <a:ext cx="1959397" cy="1509123"/>
          </a:xfrm>
          <a:prstGeom prst="cloudCallout">
            <a:avLst>
              <a:gd name="adj1" fmla="val -33707"/>
              <a:gd name="adj2" fmla="val 65425"/>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highlight>
                  <a:srgbClr val="FFFF00"/>
                </a:highlight>
              </a:rPr>
              <a:t>ECS and RZAssetBase? </a:t>
            </a:r>
          </a:p>
          <a:p>
            <a:pPr algn="ctr"/>
            <a:r>
              <a:rPr lang="en-US" sz="1400" dirty="0">
                <a:highlight>
                  <a:srgbClr val="FFFF00"/>
                </a:highlight>
              </a:rPr>
              <a:t>Unify or not?</a:t>
            </a:r>
            <a:br>
              <a:rPr lang="en-US" sz="1400" dirty="0">
                <a:highlight>
                  <a:srgbClr val="FFFF00"/>
                </a:highlight>
              </a:rPr>
            </a:br>
            <a:r>
              <a:rPr lang="en-US" sz="1400" dirty="0">
                <a:highlight>
                  <a:srgbClr val="FFFF00"/>
                </a:highlight>
              </a:rPr>
              <a:t>If so, how to represent?</a:t>
            </a:r>
            <a:endParaRPr lang="en-IN" sz="1400" dirty="0">
              <a:highlight>
                <a:srgbClr val="FFFF00"/>
              </a:highlight>
            </a:endParaRPr>
          </a:p>
        </p:txBody>
      </p:sp>
      <p:sp>
        <p:nvSpPr>
          <p:cNvPr id="63" name="TextBox 62">
            <a:extLst>
              <a:ext uri="{FF2B5EF4-FFF2-40B4-BE49-F238E27FC236}">
                <a16:creationId xmlns:a16="http://schemas.microsoft.com/office/drawing/2014/main" id="{558CFDBF-8930-D0EE-5247-C8440E90A6EF}"/>
              </a:ext>
            </a:extLst>
          </p:cNvPr>
          <p:cNvSpPr txBox="1"/>
          <p:nvPr/>
        </p:nvSpPr>
        <p:spPr>
          <a:xfrm>
            <a:off x="6815139" y="5003267"/>
            <a:ext cx="2221123"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a:t>At early prototype stage until we figure out how to unify them, we can just use the DB as memory backend for the ECS and still keep them decoupled.</a:t>
            </a:r>
            <a:endParaRPr lang="en-IN" sz="1000" dirty="0"/>
          </a:p>
        </p:txBody>
      </p:sp>
      <p:sp>
        <p:nvSpPr>
          <p:cNvPr id="1034" name="TextBox 1033">
            <a:extLst>
              <a:ext uri="{FF2B5EF4-FFF2-40B4-BE49-F238E27FC236}">
                <a16:creationId xmlns:a16="http://schemas.microsoft.com/office/drawing/2014/main" id="{83B94623-06B9-6BD5-E895-24636D9C5655}"/>
              </a:ext>
            </a:extLst>
          </p:cNvPr>
          <p:cNvSpPr txBox="1"/>
          <p:nvPr/>
        </p:nvSpPr>
        <p:spPr>
          <a:xfrm>
            <a:off x="9226965" y="3140141"/>
            <a:ext cx="233230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a:solidFill>
                  <a:schemeClr val="tx1"/>
                </a:solidFill>
                <a:latin typeface="+mj-lt"/>
                <a:cs typeface="Courier New" panose="02070309020205020404" pitchFamily="49" charset="0"/>
              </a:rPr>
              <a:t>A resource is a Gfx run-time view of an asset.</a:t>
            </a:r>
            <a:endParaRPr lang="en-IN" sz="1200" dirty="0"/>
          </a:p>
        </p:txBody>
      </p:sp>
      <p:sp>
        <p:nvSpPr>
          <p:cNvPr id="1035" name="TextBox 1034">
            <a:extLst>
              <a:ext uri="{FF2B5EF4-FFF2-40B4-BE49-F238E27FC236}">
                <a16:creationId xmlns:a16="http://schemas.microsoft.com/office/drawing/2014/main" id="{31925BF6-1B87-ADBB-6986-CC6B5DBE1D4E}"/>
              </a:ext>
            </a:extLst>
          </p:cNvPr>
          <p:cNvSpPr txBox="1"/>
          <p:nvPr/>
        </p:nvSpPr>
        <p:spPr>
          <a:xfrm>
            <a:off x="9226965" y="3724090"/>
            <a:ext cx="2509870" cy="126188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a:solidFill>
                  <a:schemeClr val="tx1"/>
                </a:solidFill>
              </a:rPr>
              <a:t>Future Expansion:</a:t>
            </a:r>
            <a:br>
              <a:rPr lang="en-US" sz="1600" dirty="0">
                <a:solidFill>
                  <a:schemeClr val="tx1"/>
                </a:solidFill>
              </a:rPr>
            </a:br>
            <a:r>
              <a:rPr lang="en-US" sz="1200" dirty="0">
                <a:solidFill>
                  <a:schemeClr val="tx1"/>
                </a:solidFill>
              </a:rPr>
              <a:t>For streaming we can have the </a:t>
            </a:r>
            <a:r>
              <a:rPr lang="en-US" sz="1200" dirty="0" err="1">
                <a:solidFill>
                  <a:schemeClr val="tx1"/>
                </a:solidFill>
              </a:rPr>
              <a:t>AssetDB</a:t>
            </a:r>
            <a:r>
              <a:rPr lang="en-US" sz="1200" dirty="0">
                <a:solidFill>
                  <a:schemeClr val="tx1"/>
                </a:solidFill>
              </a:rPr>
              <a:t> class manage it and for the GPU to use it, we can have Multiple </a:t>
            </a:r>
            <a:r>
              <a:rPr lang="en-US" sz="1200" dirty="0" err="1">
                <a:solidFill>
                  <a:schemeClr val="tx1"/>
                </a:solidFill>
              </a:rPr>
              <a:t>ProxyViews</a:t>
            </a:r>
            <a:r>
              <a:rPr lang="en-US" sz="1200" dirty="0">
                <a:solidFill>
                  <a:schemeClr val="tx1"/>
                </a:solidFill>
              </a:rPr>
              <a:t> to view only part of the resources/asset such as for </a:t>
            </a:r>
            <a:r>
              <a:rPr lang="en-US" sz="1200" dirty="0" err="1">
                <a:solidFill>
                  <a:schemeClr val="tx1"/>
                </a:solidFill>
              </a:rPr>
              <a:t>mips</a:t>
            </a:r>
            <a:r>
              <a:rPr lang="en-US" sz="1200" dirty="0">
                <a:solidFill>
                  <a:schemeClr val="tx1"/>
                </a:solidFill>
              </a:rPr>
              <a:t> etc.</a:t>
            </a:r>
            <a:endParaRPr lang="en-IN" sz="1200" dirty="0">
              <a:solidFill>
                <a:schemeClr val="tx1"/>
              </a:solidFill>
            </a:endParaRPr>
          </a:p>
        </p:txBody>
      </p:sp>
    </p:spTree>
    <p:extLst>
      <p:ext uri="{BB962C8B-B14F-4D97-AF65-F5344CB8AC3E}">
        <p14:creationId xmlns:p14="http://schemas.microsoft.com/office/powerpoint/2010/main" val="643420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TotalTime>
  <Words>1612</Words>
  <Application>Microsoft Office PowerPoint</Application>
  <PresentationFormat>Widescreen</PresentationFormat>
  <Paragraphs>182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Asset Registry System</vt:lpstr>
      <vt:lpstr>Color Space, HDR, Tone mapping and LUT color grading…</vt:lpstr>
      <vt:lpstr>Color Space, HDR, Tone mapping and LUT color grading…</vt:lpstr>
      <vt:lpstr>Visibility Buffer</vt:lpstr>
      <vt:lpstr>Visibility Buffer</vt:lpstr>
      <vt:lpstr>FXAA + TAA</vt:lpstr>
      <vt:lpstr>Performance Bottleneck – vkQueuePresentKHR/vkQueueSubmitKHR</vt:lpstr>
      <vt:lpstr>Vulkan perf-drop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Phani Srikar</cp:lastModifiedBy>
  <cp:revision>209</cp:revision>
  <dcterms:created xsi:type="dcterms:W3CDTF">2022-07-14T04:38:49Z</dcterms:created>
  <dcterms:modified xsi:type="dcterms:W3CDTF">2024-11-22T14:35:38Z</dcterms:modified>
</cp:coreProperties>
</file>