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5" r:id="rId7"/>
    <p:sldId id="266" r:id="rId8"/>
    <p:sldId id="267" r:id="rId9"/>
    <p:sldId id="269" r:id="rId10"/>
    <p:sldId id="270" r:id="rId11"/>
    <p:sldId id="264" r:id="rId12"/>
    <p:sldId id="263"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CF1F011-95CA-48D0-BD53-61024DBCDCD3}">
          <p14:sldIdLst>
            <p14:sldId id="257"/>
            <p14:sldId id="258"/>
          </p14:sldIdLst>
        </p14:section>
        <p14:section name="Frame Graph" id="{453CCC5D-6E2D-4CE0-8E14-CECF0EC6CED3}">
          <p14:sldIdLst>
            <p14:sldId id="259"/>
            <p14:sldId id="260"/>
            <p14:sldId id="261"/>
          </p14:sldIdLst>
        </p14:section>
        <p14:section name="Architecture" id="{1E3DDF86-35A2-4C35-AE2F-3253D6142A16}">
          <p14:sldIdLst>
            <p14:sldId id="265"/>
            <p14:sldId id="266"/>
            <p14:sldId id="267"/>
            <p14:sldId id="269"/>
            <p14:sldId id="270"/>
          </p14:sldIdLst>
        </p14:section>
        <p14:section name="Graphics Features" id="{840BAED3-5ED1-4238-B89B-07D3713A0757}">
          <p14:sldIdLst>
            <p14:sldId id="264"/>
          </p14:sldIdLst>
        </p14:section>
        <p14:section name="Performance Improvements" id="{245578FE-32D1-46ED-9D76-A9FD4E05A08C}">
          <p14:sldIdLst>
            <p14:sldId id="263"/>
            <p14:sldId id="268"/>
          </p14:sldIdLst>
        </p14:section>
        <p14:section name="Appendix" id="{23B43516-7304-48D8-B7D5-D2E67884751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556"/>
    <a:srgbClr val="FF5D78"/>
    <a:srgbClr val="FF143B"/>
    <a:srgbClr val="660066"/>
    <a:srgbClr val="FFCDCD"/>
    <a:srgbClr val="860000"/>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6" d="100"/>
          <a:sy n="76" d="100"/>
        </p:scale>
        <p:origin x="907" y="62"/>
      </p:cViewPr>
      <p:guideLst/>
    </p:cSldViewPr>
  </p:slideViewPr>
  <p:notesTextViewPr>
    <p:cViewPr>
      <p:scale>
        <a:sx n="3" d="2"/>
        <a:sy n="3" d="2"/>
      </p:scale>
      <p:origin x="0" y="0"/>
    </p:cViewPr>
  </p:notesTextViewPr>
  <p:notesViewPr>
    <p:cSldViewPr snapToGrid="0">
      <p:cViewPr varScale="1">
        <p:scale>
          <a:sx n="94" d="100"/>
          <a:sy n="94" d="100"/>
        </p:scale>
        <p:origin x="322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BF55-C0A5-4A93-9892-A2EE55AC4C70}" type="datetimeFigureOut">
              <a:rPr lang="en-IN" smtClean="0"/>
              <a:t>17-09-2024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AD9-27FE-46C9-B4B4-315B51C05420}" type="slidenum">
              <a:rPr lang="en-IN" smtClean="0"/>
              <a:t>‹#›</a:t>
            </a:fld>
            <a:endParaRPr lang="en-IN"/>
          </a:p>
        </p:txBody>
      </p:sp>
    </p:spTree>
    <p:extLst>
      <p:ext uri="{BB962C8B-B14F-4D97-AF65-F5344CB8AC3E}">
        <p14:creationId xmlns:p14="http://schemas.microsoft.com/office/powerpoint/2010/main" val="16566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FE9-52F4-E356-2BB0-38A0314DC5D3}"/>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606EF08-85D3-CD9A-35A0-07C07E3B934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A259D-BFA4-E617-2764-D656B2481553}"/>
              </a:ext>
            </a:extLst>
          </p:cNvPr>
          <p:cNvSpPr>
            <a:spLocks noGrp="1"/>
          </p:cNvSpPr>
          <p:nvPr>
            <p:ph type="dt" sz="half" idx="10"/>
          </p:nvPr>
        </p:nvSpPr>
        <p:spPr/>
        <p:txBody>
          <a:bodyPr/>
          <a:lstStyle/>
          <a:p>
            <a:fld id="{84B6F61C-9FA5-4C35-A1D3-00EE2C15A6C0}" type="datetimeFigureOut">
              <a:rPr lang="en-IN" smtClean="0"/>
              <a:t>17-09-2024</a:t>
            </a:fld>
            <a:endParaRPr lang="en-IN"/>
          </a:p>
        </p:txBody>
      </p:sp>
      <p:sp>
        <p:nvSpPr>
          <p:cNvPr id="5" name="Footer Placeholder 4">
            <a:extLst>
              <a:ext uri="{FF2B5EF4-FFF2-40B4-BE49-F238E27FC236}">
                <a16:creationId xmlns:a16="http://schemas.microsoft.com/office/drawing/2014/main" id="{E1CF8FF4-F016-598E-B7C2-A4B0E856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1D97-AF6C-48C5-C1A6-27575EF778BD}"/>
              </a:ext>
            </a:extLst>
          </p:cNvPr>
          <p:cNvSpPr>
            <a:spLocks noGrp="1"/>
          </p:cNvSpPr>
          <p:nvPr>
            <p:ph type="sldNum" sz="quarter" idx="12"/>
          </p:nvPr>
        </p:nvSpPr>
        <p:spPr>
          <a:xfrm>
            <a:off x="8610600" y="6356356"/>
            <a:ext cx="1271016"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821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02-0DD6-7F39-F7B2-4FE922814A35}"/>
              </a:ext>
            </a:extLst>
          </p:cNvPr>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313A485-DD9F-D917-DA38-DA6B8E438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28A2-CBEC-5E52-DB0A-FA3D9F75DCAF}"/>
              </a:ext>
            </a:extLst>
          </p:cNvPr>
          <p:cNvSpPr>
            <a:spLocks noGrp="1"/>
          </p:cNvSpPr>
          <p:nvPr>
            <p:ph type="dt" sz="half" idx="10"/>
          </p:nvPr>
        </p:nvSpPr>
        <p:spPr/>
        <p:txBody>
          <a:bodyPr/>
          <a:lstStyle/>
          <a:p>
            <a:fld id="{84B6F61C-9FA5-4C35-A1D3-00EE2C15A6C0}" type="datetimeFigureOut">
              <a:rPr lang="en-IN" smtClean="0"/>
              <a:t>17-09-2024</a:t>
            </a:fld>
            <a:endParaRPr lang="en-IN"/>
          </a:p>
        </p:txBody>
      </p:sp>
      <p:sp>
        <p:nvSpPr>
          <p:cNvPr id="5" name="Footer Placeholder 4">
            <a:extLst>
              <a:ext uri="{FF2B5EF4-FFF2-40B4-BE49-F238E27FC236}">
                <a16:creationId xmlns:a16="http://schemas.microsoft.com/office/drawing/2014/main" id="{C818B399-2966-8BB9-92E7-675A8A2AD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5FF3-5AB8-5D86-38BE-DBE075916A32}"/>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3867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52BC-E799-7914-B969-8FA181E2156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03C4A-6EBF-F869-1EBA-206DBDBF14D6}"/>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16AF5-21E9-E096-6399-EFF89E0A3F02}"/>
              </a:ext>
            </a:extLst>
          </p:cNvPr>
          <p:cNvSpPr>
            <a:spLocks noGrp="1"/>
          </p:cNvSpPr>
          <p:nvPr>
            <p:ph type="dt" sz="half" idx="10"/>
          </p:nvPr>
        </p:nvSpPr>
        <p:spPr/>
        <p:txBody>
          <a:bodyPr/>
          <a:lstStyle/>
          <a:p>
            <a:fld id="{84B6F61C-9FA5-4C35-A1D3-00EE2C15A6C0}" type="datetimeFigureOut">
              <a:rPr lang="en-IN" smtClean="0"/>
              <a:t>17-09-2024</a:t>
            </a:fld>
            <a:endParaRPr lang="en-IN"/>
          </a:p>
        </p:txBody>
      </p:sp>
      <p:sp>
        <p:nvSpPr>
          <p:cNvPr id="5" name="Footer Placeholder 4">
            <a:extLst>
              <a:ext uri="{FF2B5EF4-FFF2-40B4-BE49-F238E27FC236}">
                <a16:creationId xmlns:a16="http://schemas.microsoft.com/office/drawing/2014/main" id="{7EDD673C-1320-B8BF-6B0F-CB0CBBAA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EAAC-9C7C-2996-D70E-CC03AEEAC22D}"/>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30456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3CF-59BD-643D-BCDA-F202564CD2A0}"/>
              </a:ext>
            </a:extLst>
          </p:cNvPr>
          <p:cNvSpPr>
            <a:spLocks noGrp="1"/>
          </p:cNvSpPr>
          <p:nvPr>
            <p:ph type="title"/>
          </p:nvPr>
        </p:nvSpPr>
        <p:spPr>
          <a:xfrm>
            <a:off x="474306" y="198393"/>
            <a:ext cx="11351934" cy="520418"/>
          </a:xfrm>
        </p:spPr>
        <p:txBody>
          <a:bodyPr>
            <a:normAutofit/>
          </a:bodyPr>
          <a:lstStyle>
            <a:lvl1pPr>
              <a:defRPr sz="2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EFCCBBD-9419-C90A-8E8C-66E6ECF5F46D}"/>
              </a:ext>
            </a:extLst>
          </p:cNvPr>
          <p:cNvSpPr>
            <a:spLocks noGrp="1"/>
          </p:cNvSpPr>
          <p:nvPr>
            <p:ph idx="1"/>
          </p:nvPr>
        </p:nvSpPr>
        <p:spPr>
          <a:xfrm>
            <a:off x="335903" y="1040149"/>
            <a:ext cx="11490338" cy="5154402"/>
          </a:xfrm>
        </p:spPr>
        <p:txBody>
          <a:bodyPr/>
          <a:lstStyle>
            <a:lvl1pPr>
              <a:defRPr sz="1600">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82C597-DFFE-64D5-D427-F3AF59B64B4B}"/>
              </a:ext>
            </a:extLst>
          </p:cNvPr>
          <p:cNvSpPr>
            <a:spLocks noGrp="1"/>
          </p:cNvSpPr>
          <p:nvPr>
            <p:ph type="dt" sz="half" idx="10"/>
          </p:nvPr>
        </p:nvSpPr>
        <p:spPr/>
        <p:txBody>
          <a:bodyPr/>
          <a:lstStyle/>
          <a:p>
            <a:fld id="{84B6F61C-9FA5-4C35-A1D3-00EE2C15A6C0}" type="datetimeFigureOut">
              <a:rPr lang="en-IN" smtClean="0"/>
              <a:t>17-09-2024</a:t>
            </a:fld>
            <a:endParaRPr lang="en-IN" dirty="0"/>
          </a:p>
        </p:txBody>
      </p:sp>
      <p:sp>
        <p:nvSpPr>
          <p:cNvPr id="5" name="Footer Placeholder 4">
            <a:extLst>
              <a:ext uri="{FF2B5EF4-FFF2-40B4-BE49-F238E27FC236}">
                <a16:creationId xmlns:a16="http://schemas.microsoft.com/office/drawing/2014/main" id="{A9A1C57E-C6FC-D298-2003-C5B555FF22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E89E18-5D91-3A62-5A02-5D1FB8512238}"/>
              </a:ext>
            </a:extLst>
          </p:cNvPr>
          <p:cNvSpPr>
            <a:spLocks noGrp="1"/>
          </p:cNvSpPr>
          <p:nvPr>
            <p:ph type="sldNum" sz="quarter" idx="12"/>
          </p:nvPr>
        </p:nvSpPr>
        <p:spPr/>
        <p:txBody>
          <a:bodyPr/>
          <a:lstStyle/>
          <a:p>
            <a:fld id="{F7620274-78B7-4F91-A00B-5ED5991EE66B}" type="slidenum">
              <a:rPr lang="en-IN" smtClean="0"/>
              <a:t>‹#›</a:t>
            </a:fld>
            <a:endParaRPr lang="en-IN"/>
          </a:p>
        </p:txBody>
      </p:sp>
      <p:cxnSp>
        <p:nvCxnSpPr>
          <p:cNvPr id="8" name="Straight Connector 7">
            <a:extLst>
              <a:ext uri="{FF2B5EF4-FFF2-40B4-BE49-F238E27FC236}">
                <a16:creationId xmlns:a16="http://schemas.microsoft.com/office/drawing/2014/main" id="{F345B548-3337-F008-3958-B40C80D5D3D7}"/>
              </a:ext>
            </a:extLst>
          </p:cNvPr>
          <p:cNvCxnSpPr>
            <a:cxnSpLocks/>
          </p:cNvCxnSpPr>
          <p:nvPr userDrawn="1"/>
        </p:nvCxnSpPr>
        <p:spPr>
          <a:xfrm>
            <a:off x="335902" y="938527"/>
            <a:ext cx="11482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7A37710-45F1-1A8E-E8D6-46471D4E7528}"/>
              </a:ext>
            </a:extLst>
          </p:cNvPr>
          <p:cNvSpPr/>
          <p:nvPr userDrawn="1"/>
        </p:nvSpPr>
        <p:spPr>
          <a:xfrm>
            <a:off x="335902" y="198394"/>
            <a:ext cx="45719" cy="609326"/>
          </a:xfrm>
          <a:prstGeom prst="rect">
            <a:avLst/>
          </a:prstGeom>
          <a:solidFill>
            <a:srgbClr val="FFB55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658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4C7-5511-40AD-D2C4-09754485224D}"/>
              </a:ext>
            </a:extLst>
          </p:cNvPr>
          <p:cNvSpPr>
            <a:spLocks noGrp="1"/>
          </p:cNvSpPr>
          <p:nvPr>
            <p:ph type="title"/>
          </p:nvPr>
        </p:nvSpPr>
        <p:spPr>
          <a:xfrm>
            <a:off x="831851" y="1709744"/>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24CC20E-4146-83D5-12E2-45699CD01744}"/>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20E99-5F68-4726-5DF6-83E5C9233C23}"/>
              </a:ext>
            </a:extLst>
          </p:cNvPr>
          <p:cNvSpPr>
            <a:spLocks noGrp="1"/>
          </p:cNvSpPr>
          <p:nvPr>
            <p:ph type="dt" sz="half" idx="10"/>
          </p:nvPr>
        </p:nvSpPr>
        <p:spPr/>
        <p:txBody>
          <a:bodyPr/>
          <a:lstStyle/>
          <a:p>
            <a:fld id="{84B6F61C-9FA5-4C35-A1D3-00EE2C15A6C0}" type="datetimeFigureOut">
              <a:rPr lang="en-IN" smtClean="0"/>
              <a:t>17-09-2024</a:t>
            </a:fld>
            <a:endParaRPr lang="en-IN"/>
          </a:p>
        </p:txBody>
      </p:sp>
      <p:sp>
        <p:nvSpPr>
          <p:cNvPr id="5" name="Footer Placeholder 4">
            <a:extLst>
              <a:ext uri="{FF2B5EF4-FFF2-40B4-BE49-F238E27FC236}">
                <a16:creationId xmlns:a16="http://schemas.microsoft.com/office/drawing/2014/main" id="{8963DAF9-A892-7B0E-D180-E42BAC6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3D18C-90EE-CF78-2155-A9744C8EE618}"/>
              </a:ext>
            </a:extLst>
          </p:cNvPr>
          <p:cNvSpPr>
            <a:spLocks noGrp="1"/>
          </p:cNvSpPr>
          <p:nvPr>
            <p:ph type="sldNum" sz="quarter" idx="12"/>
          </p:nvPr>
        </p:nvSpPr>
        <p:spPr>
          <a:xfrm>
            <a:off x="9320784" y="6354901"/>
            <a:ext cx="582168"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1414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DB7-569A-1713-BEA3-8C7675DCAFA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555840-EF0C-1BAA-F159-81AE8FCC7630}"/>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8397C78C-A2E5-1536-4675-0025BB65D229}"/>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E28F99D0-FFC0-55A7-687F-E1D43E6394D3}"/>
              </a:ext>
            </a:extLst>
          </p:cNvPr>
          <p:cNvSpPr>
            <a:spLocks noGrp="1"/>
          </p:cNvSpPr>
          <p:nvPr>
            <p:ph type="dt" sz="half" idx="10"/>
          </p:nvPr>
        </p:nvSpPr>
        <p:spPr/>
        <p:txBody>
          <a:bodyPr/>
          <a:lstStyle/>
          <a:p>
            <a:fld id="{84B6F61C-9FA5-4C35-A1D3-00EE2C15A6C0}" type="datetimeFigureOut">
              <a:rPr lang="en-IN" smtClean="0"/>
              <a:t>17-09-2024</a:t>
            </a:fld>
            <a:endParaRPr lang="en-IN"/>
          </a:p>
        </p:txBody>
      </p:sp>
      <p:sp>
        <p:nvSpPr>
          <p:cNvPr id="6" name="Footer Placeholder 5">
            <a:extLst>
              <a:ext uri="{FF2B5EF4-FFF2-40B4-BE49-F238E27FC236}">
                <a16:creationId xmlns:a16="http://schemas.microsoft.com/office/drawing/2014/main" id="{D288725A-3AB2-53C8-9C20-BFD19D3C4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44AAF-0F3A-1317-CBCE-C0E7853E1346}"/>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918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BDAC-E0A7-57F3-A401-7E794857C2D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CCF3-7EDC-1B37-5CE1-530041ED26AC}"/>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9647A28-3781-E5D0-56A9-CCC25159C8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1413C3-9DD4-7387-AD7A-082007C378E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7869-1377-7C34-B3C7-2B39ECA338D9}"/>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E696-6837-45BD-94F3-3E2758F6C6CB}"/>
              </a:ext>
            </a:extLst>
          </p:cNvPr>
          <p:cNvSpPr>
            <a:spLocks noGrp="1"/>
          </p:cNvSpPr>
          <p:nvPr>
            <p:ph type="dt" sz="half" idx="10"/>
          </p:nvPr>
        </p:nvSpPr>
        <p:spPr/>
        <p:txBody>
          <a:bodyPr/>
          <a:lstStyle/>
          <a:p>
            <a:fld id="{84B6F61C-9FA5-4C35-A1D3-00EE2C15A6C0}" type="datetimeFigureOut">
              <a:rPr lang="en-IN" smtClean="0"/>
              <a:t>17-09-2024</a:t>
            </a:fld>
            <a:endParaRPr lang="en-IN" dirty="0"/>
          </a:p>
        </p:txBody>
      </p:sp>
      <p:sp>
        <p:nvSpPr>
          <p:cNvPr id="8" name="Footer Placeholder 7">
            <a:extLst>
              <a:ext uri="{FF2B5EF4-FFF2-40B4-BE49-F238E27FC236}">
                <a16:creationId xmlns:a16="http://schemas.microsoft.com/office/drawing/2014/main" id="{D94C07E0-285C-3635-F9FE-60999076B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C9F5E-B324-014F-9F01-D2715BCD3B24}"/>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40836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653-1448-4AFE-B569-0B0308573F32}"/>
              </a:ext>
            </a:extLst>
          </p:cNvPr>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2AE8FF99-2266-9440-4E16-220B84D9C142}"/>
              </a:ext>
            </a:extLst>
          </p:cNvPr>
          <p:cNvSpPr>
            <a:spLocks noGrp="1"/>
          </p:cNvSpPr>
          <p:nvPr>
            <p:ph type="dt" sz="half" idx="10"/>
          </p:nvPr>
        </p:nvSpPr>
        <p:spPr/>
        <p:txBody>
          <a:bodyPr/>
          <a:lstStyle/>
          <a:p>
            <a:fld id="{84B6F61C-9FA5-4C35-A1D3-00EE2C15A6C0}" type="datetimeFigureOut">
              <a:rPr lang="en-IN" smtClean="0"/>
              <a:t>17-09-2024</a:t>
            </a:fld>
            <a:endParaRPr lang="en-IN"/>
          </a:p>
        </p:txBody>
      </p:sp>
      <p:sp>
        <p:nvSpPr>
          <p:cNvPr id="4" name="Footer Placeholder 3">
            <a:extLst>
              <a:ext uri="{FF2B5EF4-FFF2-40B4-BE49-F238E27FC236}">
                <a16:creationId xmlns:a16="http://schemas.microsoft.com/office/drawing/2014/main" id="{382F37E0-728B-6DE7-FD6D-36EFA7D30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2D948-74C9-75BF-29D0-3B35DE8C7C4F}"/>
              </a:ext>
            </a:extLst>
          </p:cNvPr>
          <p:cNvSpPr>
            <a:spLocks noGrp="1"/>
          </p:cNvSpPr>
          <p:nvPr>
            <p:ph type="sldNum" sz="quarter" idx="12"/>
          </p:nvPr>
        </p:nvSpPr>
        <p:spPr>
          <a:xfrm>
            <a:off x="9022080" y="6356356"/>
            <a:ext cx="914400" cy="365125"/>
          </a:xfrm>
        </p:spPr>
        <p:txBody>
          <a:bodyPr/>
          <a:lstStyle/>
          <a:p>
            <a:fld id="{F7620274-78B7-4F91-A00B-5ED5991EE66B}" type="slidenum">
              <a:rPr lang="en-IN" smtClean="0"/>
              <a:t>‹#›</a:t>
            </a:fld>
            <a:endParaRPr lang="en-IN" dirty="0"/>
          </a:p>
        </p:txBody>
      </p:sp>
    </p:spTree>
    <p:extLst>
      <p:ext uri="{BB962C8B-B14F-4D97-AF65-F5344CB8AC3E}">
        <p14:creationId xmlns:p14="http://schemas.microsoft.com/office/powerpoint/2010/main" val="54453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1D98E-D8D2-9E40-D972-41316129CF4A}"/>
              </a:ext>
            </a:extLst>
          </p:cNvPr>
          <p:cNvSpPr>
            <a:spLocks noGrp="1"/>
          </p:cNvSpPr>
          <p:nvPr>
            <p:ph type="dt" sz="half" idx="10"/>
          </p:nvPr>
        </p:nvSpPr>
        <p:spPr/>
        <p:txBody>
          <a:bodyPr/>
          <a:lstStyle/>
          <a:p>
            <a:fld id="{84B6F61C-9FA5-4C35-A1D3-00EE2C15A6C0}" type="datetimeFigureOut">
              <a:rPr lang="en-IN" smtClean="0"/>
              <a:t>17-09-2024</a:t>
            </a:fld>
            <a:endParaRPr lang="en-IN"/>
          </a:p>
        </p:txBody>
      </p:sp>
      <p:sp>
        <p:nvSpPr>
          <p:cNvPr id="3" name="Footer Placeholder 2">
            <a:extLst>
              <a:ext uri="{FF2B5EF4-FFF2-40B4-BE49-F238E27FC236}">
                <a16:creationId xmlns:a16="http://schemas.microsoft.com/office/drawing/2014/main" id="{F8938857-78A5-67C5-FC3E-644AA0049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9124B-34A3-5789-DFB1-F2D53E0CFC26}"/>
              </a:ext>
            </a:extLst>
          </p:cNvPr>
          <p:cNvSpPr>
            <a:spLocks noGrp="1"/>
          </p:cNvSpPr>
          <p:nvPr>
            <p:ph type="sldNum" sz="quarter" idx="12"/>
          </p:nvPr>
        </p:nvSpPr>
        <p:spPr>
          <a:xfrm>
            <a:off x="8610600" y="6356356"/>
            <a:ext cx="1289304"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8928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E9ED-B668-88D4-CB50-C8AAF0E3D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95ACF-2674-D2B6-3506-01CF27A65706}"/>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9F6D6A-8F92-AF69-EB7C-97A73FCB4D7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D2924-E425-1CB2-D7BD-DFB283072512}"/>
              </a:ext>
            </a:extLst>
          </p:cNvPr>
          <p:cNvSpPr>
            <a:spLocks noGrp="1"/>
          </p:cNvSpPr>
          <p:nvPr>
            <p:ph type="dt" sz="half" idx="10"/>
          </p:nvPr>
        </p:nvSpPr>
        <p:spPr/>
        <p:txBody>
          <a:bodyPr/>
          <a:lstStyle/>
          <a:p>
            <a:fld id="{84B6F61C-9FA5-4C35-A1D3-00EE2C15A6C0}" type="datetimeFigureOut">
              <a:rPr lang="en-IN" smtClean="0"/>
              <a:t>17-09-2024</a:t>
            </a:fld>
            <a:endParaRPr lang="en-IN"/>
          </a:p>
        </p:txBody>
      </p:sp>
      <p:sp>
        <p:nvSpPr>
          <p:cNvPr id="6" name="Footer Placeholder 5">
            <a:extLst>
              <a:ext uri="{FF2B5EF4-FFF2-40B4-BE49-F238E27FC236}">
                <a16:creationId xmlns:a16="http://schemas.microsoft.com/office/drawing/2014/main" id="{E88EF881-B8DB-6ABF-69DF-3EA7B73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BBF9-C2E4-98EB-12A9-3137FF972163}"/>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50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CF11-F3F6-693D-E045-3B9D8DAD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619AF-7535-A7F8-C5A0-5DC095D734EB}"/>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9C005E2C-D677-D928-4389-CD3D0632B23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4568-20E0-9349-34AA-B0E4304AD3D9}"/>
              </a:ext>
            </a:extLst>
          </p:cNvPr>
          <p:cNvSpPr>
            <a:spLocks noGrp="1"/>
          </p:cNvSpPr>
          <p:nvPr>
            <p:ph type="dt" sz="half" idx="10"/>
          </p:nvPr>
        </p:nvSpPr>
        <p:spPr/>
        <p:txBody>
          <a:bodyPr/>
          <a:lstStyle/>
          <a:p>
            <a:fld id="{84B6F61C-9FA5-4C35-A1D3-00EE2C15A6C0}" type="datetimeFigureOut">
              <a:rPr lang="en-IN" smtClean="0"/>
              <a:t>17-09-2024</a:t>
            </a:fld>
            <a:endParaRPr lang="en-IN"/>
          </a:p>
        </p:txBody>
      </p:sp>
      <p:sp>
        <p:nvSpPr>
          <p:cNvPr id="6" name="Footer Placeholder 5">
            <a:extLst>
              <a:ext uri="{FF2B5EF4-FFF2-40B4-BE49-F238E27FC236}">
                <a16:creationId xmlns:a16="http://schemas.microsoft.com/office/drawing/2014/main" id="{36EAF1F5-9929-14B2-0EC7-7CACFC1FA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23597-5EF2-7F32-FE1E-51A85DFBA0D9}"/>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60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9B9D-FE87-3BBA-8C10-A0C26A052C8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307DE41-468B-F34A-03DA-AE487E89A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E46687-5DC3-F746-0EF5-5A49FAB0E11E}"/>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F61C-9FA5-4C35-A1D3-00EE2C15A6C0}" type="datetimeFigureOut">
              <a:rPr lang="en-IN" smtClean="0"/>
              <a:t>17-09-2024</a:t>
            </a:fld>
            <a:endParaRPr lang="en-IN"/>
          </a:p>
        </p:txBody>
      </p:sp>
      <p:sp>
        <p:nvSpPr>
          <p:cNvPr id="5" name="Footer Placeholder 4">
            <a:extLst>
              <a:ext uri="{FF2B5EF4-FFF2-40B4-BE49-F238E27FC236}">
                <a16:creationId xmlns:a16="http://schemas.microsoft.com/office/drawing/2014/main" id="{E5E0AA33-B577-2656-0BFE-5EDF14948A22}"/>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79B48-964B-714E-209A-0BB704786259}"/>
              </a:ext>
            </a:extLst>
          </p:cNvPr>
          <p:cNvSpPr>
            <a:spLocks noGrp="1"/>
          </p:cNvSpPr>
          <p:nvPr>
            <p:ph type="sldNum" sz="quarter" idx="4"/>
          </p:nvPr>
        </p:nvSpPr>
        <p:spPr>
          <a:xfrm>
            <a:off x="8610600" y="6356356"/>
            <a:ext cx="12222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274-78B7-4F91-A00B-5ED5991EE66B}" type="slidenum">
              <a:rPr lang="en-IN" smtClean="0"/>
              <a:t>‹#›</a:t>
            </a:fld>
            <a:endParaRPr lang="en-IN"/>
          </a:p>
        </p:txBody>
      </p:sp>
    </p:spTree>
    <p:extLst>
      <p:ext uri="{BB962C8B-B14F-4D97-AF65-F5344CB8AC3E}">
        <p14:creationId xmlns:p14="http://schemas.microsoft.com/office/powerpoint/2010/main" val="8125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dcvault.com/play/1024612/FrameGraph-Extensible-Rendering-Architecture-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kaarj1989/SupernovaEng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blog.johnnovak.net/2016/09/21/what-every-coder-should-know-about-gamm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efold.com/tutorials/grading/" TargetMode="External"/><Relationship Id="rId4" Type="http://schemas.openxmlformats.org/officeDocument/2006/relationships/hyperlink" Target="https://docs.unrealengine.com/4.27/en-US/RenderingAndGraphics/PostProcessEffects/ColorGrading/"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EE2-9E21-BF50-5167-C624957C2D4D}"/>
              </a:ext>
            </a:extLst>
          </p:cNvPr>
          <p:cNvSpPr>
            <a:spLocks noGrp="1"/>
          </p:cNvSpPr>
          <p:nvPr>
            <p:ph type="ctrTitle"/>
          </p:nvPr>
        </p:nvSpPr>
        <p:spPr>
          <a:xfrm>
            <a:off x="6595536" y="611455"/>
            <a:ext cx="5503333" cy="1613429"/>
          </a:xfrm>
        </p:spPr>
        <p:txBody>
          <a:bodyPr>
            <a:normAutofit fontScale="90000"/>
          </a:bodyPr>
          <a:lstStyle/>
          <a:p>
            <a:r>
              <a:rPr lang="en-US" dirty="0">
                <a:solidFill>
                  <a:schemeClr val="bg2">
                    <a:lumMod val="20000"/>
                    <a:lumOff val="80000"/>
                  </a:schemeClr>
                </a:solidFill>
                <a:latin typeface="Fira Code" panose="020B0809050000020004" pitchFamily="49" charset="0"/>
                <a:ea typeface="Fira Code" panose="020B0809050000020004" pitchFamily="49" charset="0"/>
              </a:rPr>
              <a:t>Features overview</a:t>
            </a:r>
            <a:endParaRPr lang="en-IN" dirty="0">
              <a:solidFill>
                <a:schemeClr val="bg2">
                  <a:lumMod val="20000"/>
                  <a:lumOff val="80000"/>
                </a:schemeClr>
              </a:solidFill>
              <a:latin typeface="Fira Code" panose="020B0809050000020004" pitchFamily="49" charset="0"/>
              <a:ea typeface="Fira Code" panose="020B0809050000020004" pitchFamily="49" charset="0"/>
            </a:endParaRPr>
          </a:p>
        </p:txBody>
      </p:sp>
      <p:sp>
        <p:nvSpPr>
          <p:cNvPr id="4" name="TextBox 3">
            <a:extLst>
              <a:ext uri="{FF2B5EF4-FFF2-40B4-BE49-F238E27FC236}">
                <a16:creationId xmlns:a16="http://schemas.microsoft.com/office/drawing/2014/main" id="{0849B126-944C-DBBF-28CA-A1CFBF2B9B9C}"/>
              </a:ext>
            </a:extLst>
          </p:cNvPr>
          <p:cNvSpPr txBox="1"/>
          <p:nvPr/>
        </p:nvSpPr>
        <p:spPr>
          <a:xfrm>
            <a:off x="8017939" y="2455334"/>
            <a:ext cx="2658535" cy="707886"/>
          </a:xfrm>
          <a:prstGeom prst="rect">
            <a:avLst/>
          </a:prstGeom>
          <a:noFill/>
        </p:spPr>
        <p:txBody>
          <a:bodyPr wrap="square" rtlCol="0">
            <a:spAutoFit/>
          </a:bodyPr>
          <a:lstStyle/>
          <a:p>
            <a:pPr algn="ctr"/>
            <a:r>
              <a:rPr lang="en-US" sz="1400" dirty="0">
                <a:solidFill>
                  <a:srgbClr val="FFB556"/>
                </a:solidFill>
                <a:latin typeface="Fira Code" panose="020B0809050000020004" pitchFamily="49" charset="0"/>
                <a:ea typeface="Fira Code" panose="020B0809050000020004" pitchFamily="49" charset="0"/>
              </a:rPr>
              <a:t>Phani Srikar</a:t>
            </a:r>
          </a:p>
          <a:p>
            <a:pPr algn="ctr"/>
            <a:endParaRPr lang="en-US" sz="1400" b="1" dirty="0">
              <a:solidFill>
                <a:schemeClr val="bg2">
                  <a:lumMod val="20000"/>
                  <a:lumOff val="80000"/>
                </a:schemeClr>
              </a:solidFill>
              <a:latin typeface="Fira Code" panose="020B0809050000020004" pitchFamily="49" charset="0"/>
              <a:ea typeface="Fira Code" panose="020B0809050000020004" pitchFamily="49" charset="0"/>
            </a:endParaRPr>
          </a:p>
          <a:p>
            <a:pPr algn="ctr"/>
            <a:r>
              <a:rPr lang="en-US" sz="1200" dirty="0">
                <a:solidFill>
                  <a:schemeClr val="bg2">
                    <a:lumMod val="20000"/>
                    <a:lumOff val="80000"/>
                  </a:schemeClr>
                </a:solidFill>
                <a:latin typeface="Fira Code" panose="020B0809050000020004" pitchFamily="49" charset="0"/>
                <a:ea typeface="Fira Code" panose="020B0809050000020004" pitchFamily="49" charset="0"/>
              </a:rPr>
              <a:t>Lead Engine Programmer</a:t>
            </a:r>
            <a:endParaRPr lang="en-IN" sz="1200" dirty="0">
              <a:solidFill>
                <a:schemeClr val="bg2">
                  <a:lumMod val="20000"/>
                  <a:lumOff val="80000"/>
                </a:schemeClr>
              </a:solidFill>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AE81A12-4525-66EB-D732-567DD5C4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71" y="381002"/>
            <a:ext cx="2074333" cy="2074333"/>
          </a:xfrm>
          <a:prstGeom prst="rect">
            <a:avLst/>
          </a:prstGeom>
        </p:spPr>
      </p:pic>
    </p:spTree>
    <p:extLst>
      <p:ext uri="{BB962C8B-B14F-4D97-AF65-F5344CB8AC3E}">
        <p14:creationId xmlns:p14="http://schemas.microsoft.com/office/powerpoint/2010/main" val="133100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7EB9-5BBE-EC6D-AC6E-0F405F8E38B2}"/>
              </a:ext>
            </a:extLst>
          </p:cNvPr>
          <p:cNvSpPr>
            <a:spLocks noGrp="1"/>
          </p:cNvSpPr>
          <p:nvPr>
            <p:ph type="title"/>
          </p:nvPr>
        </p:nvSpPr>
        <p:spPr/>
        <p:txBody>
          <a:bodyPr/>
          <a:lstStyle/>
          <a:p>
            <a:r>
              <a:rPr lang="en-US" dirty="0"/>
              <a:t>Visibility Buffer</a:t>
            </a:r>
            <a:endParaRPr lang="en-IN" dirty="0"/>
          </a:p>
        </p:txBody>
      </p:sp>
    </p:spTree>
    <p:extLst>
      <p:ext uri="{BB962C8B-B14F-4D97-AF65-F5344CB8AC3E}">
        <p14:creationId xmlns:p14="http://schemas.microsoft.com/office/powerpoint/2010/main" val="379413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071FAE2-2529-6868-D262-AA34FE6D8332}"/>
              </a:ext>
            </a:extLst>
          </p:cNvPr>
          <p:cNvPicPr>
            <a:picLocks noChangeAspect="1"/>
          </p:cNvPicPr>
          <p:nvPr/>
        </p:nvPicPr>
        <p:blipFill>
          <a:blip r:embed="rId2"/>
          <a:stretch>
            <a:fillRect/>
          </a:stretch>
        </p:blipFill>
        <p:spPr>
          <a:xfrm>
            <a:off x="328677" y="1533422"/>
            <a:ext cx="4131282" cy="2587510"/>
          </a:xfrm>
          <a:prstGeom prst="rect">
            <a:avLst/>
          </a:prstGeom>
        </p:spPr>
      </p:pic>
      <p:sp>
        <p:nvSpPr>
          <p:cNvPr id="2" name="Title 1">
            <a:extLst>
              <a:ext uri="{FF2B5EF4-FFF2-40B4-BE49-F238E27FC236}">
                <a16:creationId xmlns:a16="http://schemas.microsoft.com/office/drawing/2014/main" id="{DC614B7A-FECA-1987-4399-C7BB9962085B}"/>
              </a:ext>
            </a:extLst>
          </p:cNvPr>
          <p:cNvSpPr>
            <a:spLocks noGrp="1"/>
          </p:cNvSpPr>
          <p:nvPr>
            <p:ph type="title"/>
          </p:nvPr>
        </p:nvSpPr>
        <p:spPr/>
        <p:txBody>
          <a:bodyPr/>
          <a:lstStyle/>
          <a:p>
            <a:r>
              <a:rPr lang="en-US" dirty="0"/>
              <a:t>FXAA + TAA</a:t>
            </a:r>
            <a:endParaRPr lang="en-IN" dirty="0"/>
          </a:p>
        </p:txBody>
      </p:sp>
      <p:sp>
        <p:nvSpPr>
          <p:cNvPr id="8" name="Oval 7">
            <a:extLst>
              <a:ext uri="{FF2B5EF4-FFF2-40B4-BE49-F238E27FC236}">
                <a16:creationId xmlns:a16="http://schemas.microsoft.com/office/drawing/2014/main" id="{951A9695-DCD1-523D-CE83-B560F361D302}"/>
              </a:ext>
            </a:extLst>
          </p:cNvPr>
          <p:cNvSpPr/>
          <p:nvPr/>
        </p:nvSpPr>
        <p:spPr>
          <a:xfrm>
            <a:off x="1817761" y="2746709"/>
            <a:ext cx="449951" cy="400151"/>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DE133C4-29B7-8317-3873-F39C96E25BE8}"/>
              </a:ext>
            </a:extLst>
          </p:cNvPr>
          <p:cNvCxnSpPr>
            <a:cxnSpLocks/>
            <a:stCxn id="8" idx="0"/>
          </p:cNvCxnSpPr>
          <p:nvPr/>
        </p:nvCxnSpPr>
        <p:spPr>
          <a:xfrm flipV="1">
            <a:off x="2042737" y="1741767"/>
            <a:ext cx="2881548" cy="1004942"/>
          </a:xfrm>
          <a:prstGeom prst="line">
            <a:avLst/>
          </a:prstGeom>
          <a:ln w="12700">
            <a:solidFill>
              <a:srgbClr val="FF0000"/>
            </a:solidFill>
          </a:ln>
        </p:spPr>
        <p:style>
          <a:lnRef idx="1">
            <a:schemeClr val="accent3"/>
          </a:lnRef>
          <a:fillRef idx="2">
            <a:schemeClr val="accent3"/>
          </a:fillRef>
          <a:effectRef idx="1">
            <a:schemeClr val="accent3"/>
          </a:effectRef>
          <a:fontRef idx="minor">
            <a:schemeClr val="dk1"/>
          </a:fontRef>
        </p:style>
      </p:cxnSp>
      <p:cxnSp>
        <p:nvCxnSpPr>
          <p:cNvPr id="11" name="Straight Connector 10">
            <a:extLst>
              <a:ext uri="{FF2B5EF4-FFF2-40B4-BE49-F238E27FC236}">
                <a16:creationId xmlns:a16="http://schemas.microsoft.com/office/drawing/2014/main" id="{3D98AE87-5708-2537-FDAE-8328E2EB8156}"/>
              </a:ext>
            </a:extLst>
          </p:cNvPr>
          <p:cNvCxnSpPr>
            <a:cxnSpLocks/>
            <a:stCxn id="8" idx="4"/>
          </p:cNvCxnSpPr>
          <p:nvPr/>
        </p:nvCxnSpPr>
        <p:spPr>
          <a:xfrm>
            <a:off x="2042737" y="3146860"/>
            <a:ext cx="2881548" cy="770606"/>
          </a:xfrm>
          <a:prstGeom prst="line">
            <a:avLst/>
          </a:prstGeom>
          <a:ln w="12700">
            <a:solidFill>
              <a:srgbClr val="FF0000"/>
            </a:solidFill>
          </a:ln>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E2FD9D4A-C5E4-95F1-635F-29099D2A1E13}"/>
              </a:ext>
            </a:extLst>
          </p:cNvPr>
          <p:cNvSpPr txBox="1"/>
          <p:nvPr/>
        </p:nvSpPr>
        <p:spPr>
          <a:xfrm>
            <a:off x="5290146" y="4028383"/>
            <a:ext cx="883920" cy="369332"/>
          </a:xfrm>
          <a:prstGeom prst="rect">
            <a:avLst/>
          </a:prstGeom>
          <a:noFill/>
        </p:spPr>
        <p:txBody>
          <a:bodyPr wrap="square" rtlCol="0">
            <a:spAutoFit/>
          </a:bodyPr>
          <a:lstStyle/>
          <a:p>
            <a:r>
              <a:rPr lang="en-US" dirty="0">
                <a:solidFill>
                  <a:schemeClr val="bg1"/>
                </a:solidFill>
              </a:rPr>
              <a:t>No AA</a:t>
            </a:r>
            <a:endParaRPr lang="en-IN" dirty="0">
              <a:solidFill>
                <a:schemeClr val="bg1"/>
              </a:solidFill>
            </a:endParaRPr>
          </a:p>
        </p:txBody>
      </p:sp>
      <p:sp>
        <p:nvSpPr>
          <p:cNvPr id="17" name="TextBox 16">
            <a:extLst>
              <a:ext uri="{FF2B5EF4-FFF2-40B4-BE49-F238E27FC236}">
                <a16:creationId xmlns:a16="http://schemas.microsoft.com/office/drawing/2014/main" id="{ED4EDAB3-0185-DB18-744D-2AC7399553D2}"/>
              </a:ext>
            </a:extLst>
          </p:cNvPr>
          <p:cNvSpPr txBox="1"/>
          <p:nvPr/>
        </p:nvSpPr>
        <p:spPr>
          <a:xfrm>
            <a:off x="7237238" y="4028383"/>
            <a:ext cx="883920" cy="369332"/>
          </a:xfrm>
          <a:prstGeom prst="rect">
            <a:avLst/>
          </a:prstGeom>
          <a:noFill/>
        </p:spPr>
        <p:txBody>
          <a:bodyPr wrap="square" rtlCol="0">
            <a:spAutoFit/>
          </a:bodyPr>
          <a:lstStyle/>
          <a:p>
            <a:pPr algn="ctr"/>
            <a:r>
              <a:rPr lang="en-US" dirty="0">
                <a:solidFill>
                  <a:schemeClr val="bg1"/>
                </a:solidFill>
              </a:rPr>
              <a:t>FXAA</a:t>
            </a:r>
            <a:endParaRPr lang="en-IN" dirty="0">
              <a:solidFill>
                <a:schemeClr val="bg1"/>
              </a:solidFill>
            </a:endParaRPr>
          </a:p>
        </p:txBody>
      </p:sp>
      <p:pic>
        <p:nvPicPr>
          <p:cNvPr id="4" name="Picture 3">
            <a:extLst>
              <a:ext uri="{FF2B5EF4-FFF2-40B4-BE49-F238E27FC236}">
                <a16:creationId xmlns:a16="http://schemas.microsoft.com/office/drawing/2014/main" id="{A94D6D2A-B283-C537-B474-F282633B6B24}"/>
              </a:ext>
            </a:extLst>
          </p:cNvPr>
          <p:cNvPicPr>
            <a:picLocks noChangeAspect="1"/>
          </p:cNvPicPr>
          <p:nvPr/>
        </p:nvPicPr>
        <p:blipFill>
          <a:blip r:embed="rId3"/>
          <a:stretch>
            <a:fillRect/>
          </a:stretch>
        </p:blipFill>
        <p:spPr>
          <a:xfrm>
            <a:off x="4917242" y="1741767"/>
            <a:ext cx="1531753" cy="2175699"/>
          </a:xfrm>
          <a:prstGeom prst="rect">
            <a:avLst/>
          </a:prstGeom>
        </p:spPr>
      </p:pic>
      <p:pic>
        <p:nvPicPr>
          <p:cNvPr id="9" name="Picture 8">
            <a:extLst>
              <a:ext uri="{FF2B5EF4-FFF2-40B4-BE49-F238E27FC236}">
                <a16:creationId xmlns:a16="http://schemas.microsoft.com/office/drawing/2014/main" id="{37EBE483-D51E-90A7-932A-6BABF301564D}"/>
              </a:ext>
            </a:extLst>
          </p:cNvPr>
          <p:cNvPicPr>
            <a:picLocks noChangeAspect="1"/>
          </p:cNvPicPr>
          <p:nvPr/>
        </p:nvPicPr>
        <p:blipFill rotWithShape="1">
          <a:blip r:embed="rId4"/>
          <a:srcRect l="4293" r="3173"/>
          <a:stretch/>
        </p:blipFill>
        <p:spPr>
          <a:xfrm>
            <a:off x="6913321" y="1741767"/>
            <a:ext cx="1531754" cy="2175699"/>
          </a:xfrm>
          <a:prstGeom prst="rect">
            <a:avLst/>
          </a:prstGeom>
        </p:spPr>
      </p:pic>
      <p:sp>
        <p:nvSpPr>
          <p:cNvPr id="3" name="Oval 2">
            <a:extLst>
              <a:ext uri="{FF2B5EF4-FFF2-40B4-BE49-F238E27FC236}">
                <a16:creationId xmlns:a16="http://schemas.microsoft.com/office/drawing/2014/main" id="{BEBCA419-DED0-CC17-FDEE-A1ABE84BC5CC}"/>
              </a:ext>
            </a:extLst>
          </p:cNvPr>
          <p:cNvSpPr/>
          <p:nvPr/>
        </p:nvSpPr>
        <p:spPr>
          <a:xfrm>
            <a:off x="4917243"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A4535D7B-E753-F9F7-EDBD-916ECDC985DC}"/>
              </a:ext>
            </a:extLst>
          </p:cNvPr>
          <p:cNvSpPr/>
          <p:nvPr/>
        </p:nvSpPr>
        <p:spPr>
          <a:xfrm>
            <a:off x="6906278"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E1E207A-2317-3E6B-1CF6-7ABD416800C1}"/>
              </a:ext>
            </a:extLst>
          </p:cNvPr>
          <p:cNvSpPr txBox="1"/>
          <p:nvPr/>
        </p:nvSpPr>
        <p:spPr>
          <a:xfrm>
            <a:off x="9530858" y="4028383"/>
            <a:ext cx="1350502" cy="369332"/>
          </a:xfrm>
          <a:prstGeom prst="rect">
            <a:avLst/>
          </a:prstGeom>
          <a:noFill/>
        </p:spPr>
        <p:txBody>
          <a:bodyPr wrap="square" rtlCol="0">
            <a:spAutoFit/>
          </a:bodyPr>
          <a:lstStyle/>
          <a:p>
            <a:pPr algn="ctr"/>
            <a:r>
              <a:rPr lang="en-US" dirty="0">
                <a:solidFill>
                  <a:schemeClr val="bg1"/>
                </a:solidFill>
              </a:rPr>
              <a:t>FXAA + TAA</a:t>
            </a:r>
            <a:endParaRPr lang="en-IN" dirty="0">
              <a:solidFill>
                <a:schemeClr val="bg1"/>
              </a:solidFill>
            </a:endParaRPr>
          </a:p>
        </p:txBody>
      </p:sp>
    </p:spTree>
    <p:extLst>
      <p:ext uri="{BB962C8B-B14F-4D97-AF65-F5344CB8AC3E}">
        <p14:creationId xmlns:p14="http://schemas.microsoft.com/office/powerpoint/2010/main" val="396665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DE61-F4A0-01F3-833B-5EF6841E2FDC}"/>
              </a:ext>
            </a:extLst>
          </p:cNvPr>
          <p:cNvSpPr>
            <a:spLocks noGrp="1"/>
          </p:cNvSpPr>
          <p:nvPr>
            <p:ph type="title"/>
          </p:nvPr>
        </p:nvSpPr>
        <p:spPr/>
        <p:txBody>
          <a:bodyPr>
            <a:normAutofit/>
          </a:bodyPr>
          <a:lstStyle/>
          <a:p>
            <a:r>
              <a:rPr lang="en-US" dirty="0"/>
              <a:t>Performance Bottleneck – </a:t>
            </a:r>
            <a:r>
              <a:rPr lang="en-US" sz="2000" dirty="0">
                <a:solidFill>
                  <a:srgbClr val="FFB556"/>
                </a:solidFill>
              </a:rPr>
              <a:t>vkQueuePresentKHR/vkQueueSubmitKHR</a:t>
            </a:r>
            <a:endParaRPr lang="en-IN" sz="2000" dirty="0">
              <a:solidFill>
                <a:srgbClr val="FFB556"/>
              </a:solidFill>
            </a:endParaRPr>
          </a:p>
        </p:txBody>
      </p:sp>
      <p:sp>
        <p:nvSpPr>
          <p:cNvPr id="3" name="Content Placeholder 2">
            <a:extLst>
              <a:ext uri="{FF2B5EF4-FFF2-40B4-BE49-F238E27FC236}">
                <a16:creationId xmlns:a16="http://schemas.microsoft.com/office/drawing/2014/main" id="{142BF2F0-15EF-C441-4887-EC3FEA12F04A}"/>
              </a:ext>
            </a:extLst>
          </p:cNvPr>
          <p:cNvSpPr>
            <a:spLocks noGrp="1"/>
          </p:cNvSpPr>
          <p:nvPr>
            <p:ph idx="1"/>
          </p:nvPr>
        </p:nvSpPr>
        <p:spPr>
          <a:xfrm>
            <a:off x="541176" y="1219454"/>
            <a:ext cx="10812624" cy="4114546"/>
          </a:xfrm>
        </p:spPr>
        <p:txBody>
          <a:bodyPr>
            <a:normAutofit/>
          </a:bodyPr>
          <a:lstStyle/>
          <a:p>
            <a:pPr marL="0" indent="0">
              <a:buNone/>
            </a:pPr>
            <a:r>
              <a:rPr lang="en-US" sz="1700" dirty="0">
                <a:solidFill>
                  <a:schemeClr val="accent3">
                    <a:lumMod val="40000"/>
                    <a:lumOff val="60000"/>
                  </a:schemeClr>
                </a:solidFill>
              </a:rPr>
              <a:t>Problem</a:t>
            </a:r>
          </a:p>
          <a:p>
            <a:r>
              <a:rPr lang="en-US" sz="1400" dirty="0">
                <a:solidFill>
                  <a:schemeClr val="accent3">
                    <a:lumMod val="75000"/>
                  </a:schemeClr>
                </a:solidFill>
              </a:rPr>
              <a:t>Presentation of frame is taking around </a:t>
            </a:r>
            <a:r>
              <a:rPr lang="en-US" sz="1400" u="sng" dirty="0">
                <a:solidFill>
                  <a:schemeClr val="accent3">
                    <a:lumMod val="75000"/>
                  </a:schemeClr>
                </a:solidFill>
              </a:rPr>
              <a:t>1.2-2.0</a:t>
            </a:r>
            <a:r>
              <a:rPr lang="en-US" sz="1400" i="1" u="sng" dirty="0">
                <a:solidFill>
                  <a:schemeClr val="accent3">
                    <a:lumMod val="75000"/>
                  </a:schemeClr>
                </a:solidFill>
              </a:rPr>
              <a:t>ms</a:t>
            </a:r>
            <a:r>
              <a:rPr lang="en-US" sz="1400" dirty="0">
                <a:solidFill>
                  <a:schemeClr val="accent3">
                    <a:lumMod val="75000"/>
                  </a:schemeClr>
                </a:solidFill>
              </a:rPr>
              <a:t> in Razix</a:t>
            </a:r>
            <a:r>
              <a:rPr lang="en-US" sz="1400" dirty="0"/>
              <a:t>, typical native Vulkan app takes around 0.06-0.08</a:t>
            </a:r>
            <a:r>
              <a:rPr lang="en-US" sz="1400" i="1" dirty="0"/>
              <a:t>ms</a:t>
            </a:r>
            <a:r>
              <a:rPr lang="en-US" sz="1400" dirty="0"/>
              <a:t> (avg. &lt; 1.0</a:t>
            </a:r>
            <a:r>
              <a:rPr lang="en-US" sz="1400" i="1" dirty="0"/>
              <a:t>ms</a:t>
            </a:r>
            <a:r>
              <a:rPr lang="en-US" sz="1400" dirty="0"/>
              <a:t>)</a:t>
            </a:r>
          </a:p>
          <a:p>
            <a:pPr lvl="1"/>
            <a:r>
              <a:rPr lang="en-US" dirty="0">
                <a:solidFill>
                  <a:schemeClr val="bg1"/>
                </a:solidFill>
              </a:rPr>
              <a:t>This includes time for both </a:t>
            </a:r>
            <a:r>
              <a:rPr lang="en-US" dirty="0">
                <a:solidFill>
                  <a:schemeClr val="accent1"/>
                </a:solidFill>
              </a:rPr>
              <a:t>vkQueuePresentKHR</a:t>
            </a:r>
            <a:r>
              <a:rPr lang="en-US" dirty="0">
                <a:solidFill>
                  <a:srgbClr val="C00000"/>
                </a:solidFill>
              </a:rPr>
              <a:t>(0.04-0.06ms)</a:t>
            </a:r>
            <a:r>
              <a:rPr lang="en-US" dirty="0">
                <a:solidFill>
                  <a:schemeClr val="bg1"/>
                </a:solidFill>
              </a:rPr>
              <a:t> and </a:t>
            </a:r>
            <a:r>
              <a:rPr lang="en-US" dirty="0">
                <a:solidFill>
                  <a:schemeClr val="accent1"/>
                </a:solidFill>
              </a:rPr>
              <a:t>vkWaitForFences</a:t>
            </a:r>
            <a:r>
              <a:rPr lang="en-US" dirty="0">
                <a:solidFill>
                  <a:srgbClr val="C00000"/>
                </a:solidFill>
              </a:rPr>
              <a:t>(taking around 0.8-1.2ms)</a:t>
            </a:r>
          </a:p>
          <a:p>
            <a:pPr lvl="1"/>
            <a:r>
              <a:rPr lang="en-US" dirty="0">
                <a:solidFill>
                  <a:schemeClr val="bg1"/>
                </a:solidFill>
              </a:rPr>
              <a:t>Could be due to absence of memory and pipeline barriers for </a:t>
            </a:r>
            <a:r>
              <a:rPr lang="en-US" dirty="0">
                <a:solidFill>
                  <a:schemeClr val="accent6">
                    <a:lumMod val="60000"/>
                    <a:lumOff val="40000"/>
                  </a:schemeClr>
                </a:solidFill>
              </a:rPr>
              <a:t>Render Targets</a:t>
            </a:r>
            <a:r>
              <a:rPr lang="en-US" dirty="0">
                <a:solidFill>
                  <a:schemeClr val="bg1"/>
                </a:solidFill>
              </a:rPr>
              <a:t> b/w the FrameGraph passes, presentation engine is resolving the dependencies and it taking a lot of time</a:t>
            </a:r>
          </a:p>
          <a:p>
            <a:pPr lvl="1"/>
            <a:r>
              <a:rPr lang="en-US" dirty="0">
                <a:solidFill>
                  <a:schemeClr val="bg1"/>
                </a:solidFill>
              </a:rPr>
              <a:t>Or since it’s separated into many virtual functions this could be causing issues, since we have fixed no. of semaphores per frame, try implementing them in a single function inside the </a:t>
            </a:r>
            <a:r>
              <a:rPr lang="en-US" dirty="0">
                <a:solidFill>
                  <a:schemeClr val="accent3">
                    <a:lumMod val="60000"/>
                    <a:lumOff val="40000"/>
                  </a:schemeClr>
                </a:solidFill>
              </a:rPr>
              <a:t>VKSwapchain</a:t>
            </a:r>
            <a:r>
              <a:rPr lang="en-US" dirty="0">
                <a:solidFill>
                  <a:schemeClr val="bg1"/>
                </a:solidFill>
              </a:rPr>
              <a:t> itself to make things simple and fast and have less cache misses</a:t>
            </a:r>
          </a:p>
          <a:p>
            <a:pPr lvl="1"/>
            <a:endParaRPr lang="en-US" sz="1000" dirty="0">
              <a:solidFill>
                <a:schemeClr val="bg1"/>
              </a:solidFill>
            </a:endParaRPr>
          </a:p>
          <a:p>
            <a:pPr marL="0" indent="0">
              <a:buNone/>
            </a:pPr>
            <a:r>
              <a:rPr lang="en-US" sz="1700" dirty="0">
                <a:solidFill>
                  <a:schemeClr val="accent6">
                    <a:lumMod val="60000"/>
                    <a:lumOff val="40000"/>
                  </a:schemeClr>
                </a:solidFill>
              </a:rPr>
              <a:t>Solution</a:t>
            </a:r>
          </a:p>
          <a:p>
            <a:r>
              <a:rPr lang="en-US" sz="1400" dirty="0"/>
              <a:t>Merge submission and presentation into a single function to avoid redirection that too through virtual functions</a:t>
            </a:r>
          </a:p>
          <a:p>
            <a:r>
              <a:rPr lang="en-US" sz="1400" dirty="0" err="1"/>
              <a:t>VKSwapchain</a:t>
            </a:r>
            <a:r>
              <a:rPr lang="en-US" sz="1400" dirty="0"/>
              <a:t> will manage the frameSyncData ({imageReadySemaphore, renderingDoneSemaphore, </a:t>
            </a:r>
            <a:r>
              <a:rPr lang="en-US" sz="1400" dirty="0" err="1"/>
              <a:t>inFlightFence</a:t>
            </a:r>
            <a:r>
              <a:rPr lang="en-US" sz="1400" dirty="0"/>
              <a:t>} x </a:t>
            </a:r>
            <a:r>
              <a:rPr lang="en-US" sz="1400" dirty="0">
                <a:solidFill>
                  <a:srgbClr val="7030A0"/>
                </a:solidFill>
              </a:rPr>
              <a:t>MAX_SWAP_IMAGES(3)</a:t>
            </a:r>
            <a:r>
              <a:rPr lang="en-US" sz="1400" dirty="0"/>
              <a:t>)</a:t>
            </a:r>
          </a:p>
          <a:p>
            <a:r>
              <a:rPr lang="en-US" sz="1400" dirty="0"/>
              <a:t>Pipeline/Memory barriers will help in synchronization of pass resources and presentation only waits on </a:t>
            </a:r>
            <a:r>
              <a:rPr lang="en-US" sz="1400" dirty="0">
                <a:solidFill>
                  <a:srgbClr val="7030A0"/>
                </a:solidFill>
                <a:latin typeface="Cascadia Mono" panose="020B0609020000020004" pitchFamily="49" charset="0"/>
              </a:rPr>
              <a:t>VK_PIPELINE_STAGE_COLOR_ATTACHMENT_OUTPUT_BIT</a:t>
            </a:r>
            <a:endParaRPr lang="en-US" sz="1400" dirty="0">
              <a:solidFill>
                <a:srgbClr val="7030A0"/>
              </a:solidFill>
            </a:endParaRPr>
          </a:p>
          <a:p>
            <a:endParaRPr lang="en-US" sz="1500" dirty="0"/>
          </a:p>
          <a:p>
            <a:pPr marL="457177" lvl="1" indent="0">
              <a:buNone/>
            </a:pPr>
            <a:endParaRPr lang="en-US" sz="1000" dirty="0">
              <a:solidFill>
                <a:schemeClr val="bg1"/>
              </a:solidFill>
            </a:endParaRPr>
          </a:p>
        </p:txBody>
      </p:sp>
      <p:pic>
        <p:nvPicPr>
          <p:cNvPr id="5" name="Picture 4">
            <a:extLst>
              <a:ext uri="{FF2B5EF4-FFF2-40B4-BE49-F238E27FC236}">
                <a16:creationId xmlns:a16="http://schemas.microsoft.com/office/drawing/2014/main" id="{9D2E9F68-9244-BC23-BB44-6846B47AE10D}"/>
              </a:ext>
            </a:extLst>
          </p:cNvPr>
          <p:cNvPicPr>
            <a:picLocks noChangeAspect="1"/>
          </p:cNvPicPr>
          <p:nvPr/>
        </p:nvPicPr>
        <p:blipFill>
          <a:blip r:embed="rId2"/>
          <a:stretch>
            <a:fillRect/>
          </a:stretch>
        </p:blipFill>
        <p:spPr>
          <a:xfrm>
            <a:off x="2146559" y="5298381"/>
            <a:ext cx="7171093" cy="1407471"/>
          </a:xfrm>
          <a:prstGeom prst="rect">
            <a:avLst/>
          </a:prstGeom>
          <a:effectLst/>
        </p:spPr>
      </p:pic>
      <p:sp>
        <p:nvSpPr>
          <p:cNvPr id="6" name="TextBox 5">
            <a:extLst>
              <a:ext uri="{FF2B5EF4-FFF2-40B4-BE49-F238E27FC236}">
                <a16:creationId xmlns:a16="http://schemas.microsoft.com/office/drawing/2014/main" id="{DE840441-9B46-45BA-ED78-107447FA4C36}"/>
              </a:ext>
            </a:extLst>
          </p:cNvPr>
          <p:cNvSpPr txBox="1"/>
          <p:nvPr/>
        </p:nvSpPr>
        <p:spPr>
          <a:xfrm>
            <a:off x="4113410" y="6396286"/>
            <a:ext cx="3117850" cy="369332"/>
          </a:xfrm>
          <a:prstGeom prst="rect">
            <a:avLst/>
          </a:prstGeom>
          <a:noFill/>
        </p:spPr>
        <p:txBody>
          <a:bodyPr wrap="square" rtlCol="0">
            <a:spAutoFit/>
          </a:bodyPr>
          <a:lstStyle/>
          <a:p>
            <a:pPr algn="ctr"/>
            <a:r>
              <a:rPr lang="en-US" dirty="0">
                <a:solidFill>
                  <a:srgbClr val="FF0000"/>
                </a:solidFill>
                <a:highlight>
                  <a:srgbClr val="FFFF00"/>
                </a:highlight>
              </a:rPr>
              <a:t>Razix Frame</a:t>
            </a:r>
            <a:endParaRPr lang="en-IN" dirty="0">
              <a:solidFill>
                <a:srgbClr val="FF0000"/>
              </a:solidFill>
              <a:highlight>
                <a:srgbClr val="FFFF00"/>
              </a:highlight>
            </a:endParaRPr>
          </a:p>
        </p:txBody>
      </p:sp>
      <p:sp>
        <p:nvSpPr>
          <p:cNvPr id="7" name="TextBox 6">
            <a:extLst>
              <a:ext uri="{FF2B5EF4-FFF2-40B4-BE49-F238E27FC236}">
                <a16:creationId xmlns:a16="http://schemas.microsoft.com/office/drawing/2014/main" id="{62E77515-B11F-E0F0-FFB7-E7355FA7F5C3}"/>
              </a:ext>
            </a:extLst>
          </p:cNvPr>
          <p:cNvSpPr txBox="1"/>
          <p:nvPr/>
        </p:nvSpPr>
        <p:spPr>
          <a:xfrm>
            <a:off x="8033951" y="6242398"/>
            <a:ext cx="1117600" cy="400110"/>
          </a:xfrm>
          <a:prstGeom prst="rect">
            <a:avLst/>
          </a:prstGeom>
          <a:noFill/>
        </p:spPr>
        <p:txBody>
          <a:bodyPr wrap="square" rtlCol="0">
            <a:spAutoFit/>
          </a:bodyPr>
          <a:lstStyle/>
          <a:p>
            <a:r>
              <a:rPr lang="en-US" sz="1000" dirty="0">
                <a:solidFill>
                  <a:srgbClr val="FF0000"/>
                </a:solidFill>
                <a:highlight>
                  <a:srgbClr val="FFFF00"/>
                </a:highlight>
              </a:rPr>
              <a:t>Presentation is under </a:t>
            </a:r>
            <a:r>
              <a:rPr lang="en-US" sz="1000" i="1" dirty="0">
                <a:solidFill>
                  <a:srgbClr val="FF0000"/>
                </a:solidFill>
                <a:highlight>
                  <a:srgbClr val="FFFF00"/>
                </a:highlight>
              </a:rPr>
              <a:t>1.0ms</a:t>
            </a:r>
            <a:endParaRPr lang="en-IN" sz="1000" i="1" dirty="0">
              <a:solidFill>
                <a:srgbClr val="FF0000"/>
              </a:solidFill>
              <a:highlight>
                <a:srgbClr val="FFFF00"/>
              </a:highlight>
            </a:endParaRPr>
          </a:p>
        </p:txBody>
      </p:sp>
      <p:sp>
        <p:nvSpPr>
          <p:cNvPr id="8" name="Left Brace 7">
            <a:extLst>
              <a:ext uri="{FF2B5EF4-FFF2-40B4-BE49-F238E27FC236}">
                <a16:creationId xmlns:a16="http://schemas.microsoft.com/office/drawing/2014/main" id="{15442EDF-7BEC-75AE-DD3E-17D3D576A752}"/>
              </a:ext>
            </a:extLst>
          </p:cNvPr>
          <p:cNvSpPr/>
          <p:nvPr/>
        </p:nvSpPr>
        <p:spPr>
          <a:xfrm rot="16200000">
            <a:off x="8466191" y="5939004"/>
            <a:ext cx="107075" cy="514349"/>
          </a:xfrm>
          <a:prstGeom prst="leftBrace">
            <a:avLst>
              <a:gd name="adj1" fmla="val 23901"/>
              <a:gd name="adj2" fmla="val 50463"/>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919453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00AA-922C-E4B4-702E-5A97F2DAA1BD}"/>
              </a:ext>
            </a:extLst>
          </p:cNvPr>
          <p:cNvSpPr>
            <a:spLocks noGrp="1"/>
          </p:cNvSpPr>
          <p:nvPr>
            <p:ph type="title"/>
          </p:nvPr>
        </p:nvSpPr>
        <p:spPr/>
        <p:txBody>
          <a:bodyPr/>
          <a:lstStyle/>
          <a:p>
            <a:r>
              <a:rPr lang="en-US" dirty="0"/>
              <a:t>Vulkan </a:t>
            </a:r>
            <a:r>
              <a:rPr lang="en-US" dirty="0">
                <a:solidFill>
                  <a:srgbClr val="FF0000"/>
                </a:solidFill>
              </a:rPr>
              <a:t>perf-drop</a:t>
            </a:r>
            <a:endParaRPr lang="en-IN" dirty="0">
              <a:solidFill>
                <a:srgbClr val="FF0000"/>
              </a:solidFill>
            </a:endParaRPr>
          </a:p>
        </p:txBody>
      </p:sp>
      <p:pic>
        <p:nvPicPr>
          <p:cNvPr id="5" name="Picture 4">
            <a:extLst>
              <a:ext uri="{FF2B5EF4-FFF2-40B4-BE49-F238E27FC236}">
                <a16:creationId xmlns:a16="http://schemas.microsoft.com/office/drawing/2014/main" id="{F62C2456-71AF-009D-B0EC-46AC104643F6}"/>
              </a:ext>
            </a:extLst>
          </p:cNvPr>
          <p:cNvPicPr>
            <a:picLocks noChangeAspect="1"/>
          </p:cNvPicPr>
          <p:nvPr/>
        </p:nvPicPr>
        <p:blipFill>
          <a:blip r:embed="rId2"/>
          <a:stretch>
            <a:fillRect/>
          </a:stretch>
        </p:blipFill>
        <p:spPr>
          <a:xfrm>
            <a:off x="104728" y="1375878"/>
            <a:ext cx="12036813" cy="2379043"/>
          </a:xfrm>
          <a:prstGeom prst="rect">
            <a:avLst/>
          </a:prstGeom>
        </p:spPr>
      </p:pic>
      <p:sp>
        <p:nvSpPr>
          <p:cNvPr id="7" name="TextBox 6">
            <a:extLst>
              <a:ext uri="{FF2B5EF4-FFF2-40B4-BE49-F238E27FC236}">
                <a16:creationId xmlns:a16="http://schemas.microsoft.com/office/drawing/2014/main" id="{DE68C69D-D210-035B-C458-E644EA72FEEC}"/>
              </a:ext>
            </a:extLst>
          </p:cNvPr>
          <p:cNvSpPr txBox="1"/>
          <p:nvPr/>
        </p:nvSpPr>
        <p:spPr>
          <a:xfrm>
            <a:off x="254858" y="1006546"/>
            <a:ext cx="6094970" cy="369332"/>
          </a:xfrm>
          <a:prstGeom prst="rect">
            <a:avLst/>
          </a:prstGeom>
          <a:noFill/>
        </p:spPr>
        <p:txBody>
          <a:bodyPr wrap="square">
            <a:spAutoFit/>
          </a:bodyPr>
          <a:lstStyle/>
          <a:p>
            <a:r>
              <a:rPr lang="en-IN" b="1" dirty="0">
                <a:solidFill>
                  <a:schemeClr val="bg1"/>
                </a:solidFill>
              </a:rPr>
              <a:t>60pfs@1920x1080 RT Sponza Sandbox</a:t>
            </a:r>
          </a:p>
        </p:txBody>
      </p:sp>
      <p:pic>
        <p:nvPicPr>
          <p:cNvPr id="9" name="Picture 8">
            <a:extLst>
              <a:ext uri="{FF2B5EF4-FFF2-40B4-BE49-F238E27FC236}">
                <a16:creationId xmlns:a16="http://schemas.microsoft.com/office/drawing/2014/main" id="{EBB497E5-E82D-A46D-3AC2-C3CE437177C5}"/>
              </a:ext>
            </a:extLst>
          </p:cNvPr>
          <p:cNvPicPr>
            <a:picLocks noChangeAspect="1"/>
          </p:cNvPicPr>
          <p:nvPr/>
        </p:nvPicPr>
        <p:blipFill>
          <a:blip r:embed="rId3"/>
          <a:stretch>
            <a:fillRect/>
          </a:stretch>
        </p:blipFill>
        <p:spPr>
          <a:xfrm>
            <a:off x="104729" y="4321646"/>
            <a:ext cx="12036813" cy="2230653"/>
          </a:xfrm>
          <a:prstGeom prst="rect">
            <a:avLst/>
          </a:prstGeom>
        </p:spPr>
      </p:pic>
      <p:sp>
        <p:nvSpPr>
          <p:cNvPr id="10" name="TextBox 9">
            <a:extLst>
              <a:ext uri="{FF2B5EF4-FFF2-40B4-BE49-F238E27FC236}">
                <a16:creationId xmlns:a16="http://schemas.microsoft.com/office/drawing/2014/main" id="{A9119C11-E34A-C879-1D41-1F0C4829F8AA}"/>
              </a:ext>
            </a:extLst>
          </p:cNvPr>
          <p:cNvSpPr txBox="1"/>
          <p:nvPr/>
        </p:nvSpPr>
        <p:spPr>
          <a:xfrm>
            <a:off x="28164" y="3952314"/>
            <a:ext cx="6094970" cy="369332"/>
          </a:xfrm>
          <a:prstGeom prst="rect">
            <a:avLst/>
          </a:prstGeom>
          <a:noFill/>
        </p:spPr>
        <p:txBody>
          <a:bodyPr wrap="square">
            <a:spAutoFit/>
          </a:bodyPr>
          <a:lstStyle/>
          <a:p>
            <a:r>
              <a:rPr lang="en-IN" b="1" dirty="0">
                <a:solidFill>
                  <a:schemeClr val="bg1"/>
                </a:solidFill>
              </a:rPr>
              <a:t>24pfs@2560x1440 RT Sponza Sandbox</a:t>
            </a:r>
          </a:p>
        </p:txBody>
      </p:sp>
    </p:spTree>
    <p:extLst>
      <p:ext uri="{BB962C8B-B14F-4D97-AF65-F5344CB8AC3E}">
        <p14:creationId xmlns:p14="http://schemas.microsoft.com/office/powerpoint/2010/main" val="411840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6E6-7362-2D97-0941-1E70A5FAEEAF}"/>
              </a:ext>
            </a:extLst>
          </p:cNvPr>
          <p:cNvSpPr>
            <a:spLocks noGrp="1"/>
          </p:cNvSpPr>
          <p:nvPr>
            <p:ph type="title"/>
          </p:nvPr>
        </p:nvSpPr>
        <p:spPr/>
        <p:txBody>
          <a:bodyPr/>
          <a:lstStyle/>
          <a:p>
            <a:r>
              <a:rPr lang="en-US" dirty="0">
                <a:solidFill>
                  <a:schemeClr val="bg1">
                    <a:lumMod val="95000"/>
                  </a:schemeClr>
                </a:solidFill>
              </a:rPr>
              <a:t>Intro to Razix</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7F51FC1C-4432-5092-1258-30ABCADD8ADF}"/>
              </a:ext>
            </a:extLst>
          </p:cNvPr>
          <p:cNvSpPr>
            <a:spLocks noGrp="1"/>
          </p:cNvSpPr>
          <p:nvPr>
            <p:ph idx="1"/>
          </p:nvPr>
        </p:nvSpPr>
        <p:spPr>
          <a:xfrm>
            <a:off x="474306" y="1405747"/>
            <a:ext cx="10515600" cy="4351338"/>
          </a:xfrm>
        </p:spPr>
        <p:txBody>
          <a:bodyPr>
            <a:normAutofit/>
          </a:bodyPr>
          <a:lstStyle/>
          <a:p>
            <a:r>
              <a:rPr lang="en-US" sz="1600" dirty="0">
                <a:latin typeface="+mj-lt"/>
                <a:ea typeface="Calibri" panose="020F0502020204030204" pitchFamily="34" charset="0"/>
                <a:cs typeface="Calibri" panose="020F0502020204030204" pitchFamily="34" charset="0"/>
              </a:rPr>
              <a:t>Razix is the Next Gen open-source engine for testing and researching AAA algorithms and designs</a:t>
            </a:r>
          </a:p>
          <a:p>
            <a:r>
              <a:rPr lang="en-US" sz="1600" dirty="0">
                <a:latin typeface="+mj-lt"/>
                <a:ea typeface="Calibri" panose="020F0502020204030204" pitchFamily="34" charset="0"/>
                <a:cs typeface="Calibri" panose="020F0502020204030204" pitchFamily="34" charset="0"/>
              </a:rPr>
              <a:t>Features include Frame Graph, backend agnostic Rendering API (single RHI for </a:t>
            </a:r>
            <a:r>
              <a:rPr lang="en-US" sz="1600" dirty="0">
                <a:solidFill>
                  <a:schemeClr val="accent3">
                    <a:lumMod val="40000"/>
                    <a:lumOff val="60000"/>
                  </a:schemeClr>
                </a:solidFill>
                <a:latin typeface="+mj-lt"/>
                <a:ea typeface="Calibri" panose="020F0502020204030204" pitchFamily="34" charset="0"/>
                <a:cs typeface="Calibri" panose="020F0502020204030204" pitchFamily="34" charset="0"/>
              </a:rPr>
              <a:t>Vulkan</a:t>
            </a:r>
            <a:r>
              <a:rPr lang="en-US" sz="1600" dirty="0">
                <a:latin typeface="+mj-lt"/>
                <a:ea typeface="Calibri" panose="020F0502020204030204" pitchFamily="34" charset="0"/>
                <a:cs typeface="Calibri" panose="020F0502020204030204" pitchFamily="34" charset="0"/>
              </a:rPr>
              <a:t>, </a:t>
            </a:r>
            <a:r>
              <a:rPr lang="en-US" sz="1600" dirty="0">
                <a:solidFill>
                  <a:schemeClr val="accent6">
                    <a:lumMod val="40000"/>
                    <a:lumOff val="60000"/>
                  </a:schemeClr>
                </a:solidFill>
                <a:latin typeface="+mj-lt"/>
                <a:ea typeface="Calibri" panose="020F0502020204030204" pitchFamily="34" charset="0"/>
                <a:cs typeface="Calibri" panose="020F0502020204030204" pitchFamily="34" charset="0"/>
              </a:rPr>
              <a:t>D3D12</a:t>
            </a:r>
            <a:r>
              <a:rPr lang="en-US" sz="1600" dirty="0">
                <a:latin typeface="+mj-lt"/>
                <a:ea typeface="Calibri" panose="020F0502020204030204" pitchFamily="34" charset="0"/>
                <a:cs typeface="Calibri" panose="020F0502020204030204" pitchFamily="34" charset="0"/>
              </a:rPr>
              <a:t>, </a:t>
            </a:r>
            <a:r>
              <a:rPr lang="en-US" sz="1600" dirty="0">
                <a:solidFill>
                  <a:schemeClr val="accent1">
                    <a:lumMod val="60000"/>
                    <a:lumOff val="40000"/>
                  </a:schemeClr>
                </a:solidFill>
                <a:latin typeface="+mj-lt"/>
                <a:ea typeface="Calibri" panose="020F0502020204030204" pitchFamily="34" charset="0"/>
                <a:cs typeface="Calibri" panose="020F0502020204030204" pitchFamily="34" charset="0"/>
              </a:rPr>
              <a:t>OpenGL</a:t>
            </a:r>
            <a:r>
              <a:rPr lang="en-US" sz="1600" dirty="0">
                <a:latin typeface="+mj-lt"/>
                <a:ea typeface="Calibri" panose="020F0502020204030204" pitchFamily="34" charset="0"/>
                <a:cs typeface="Calibri" panose="020F0502020204030204" pitchFamily="34" charset="0"/>
              </a:rPr>
              <a:t>, </a:t>
            </a:r>
            <a:r>
              <a:rPr lang="en-US" sz="1600" dirty="0">
                <a:solidFill>
                  <a:schemeClr val="accent5">
                    <a:lumMod val="40000"/>
                    <a:lumOff val="60000"/>
                  </a:schemeClr>
                </a:solidFill>
                <a:latin typeface="+mj-lt"/>
                <a:ea typeface="Calibri" panose="020F0502020204030204" pitchFamily="34" charset="0"/>
                <a:cs typeface="Calibri" panose="020F0502020204030204" pitchFamily="34" charset="0"/>
              </a:rPr>
              <a:t>Metal</a:t>
            </a:r>
            <a:r>
              <a:rPr lang="en-US" sz="1600" dirty="0">
                <a:latin typeface="+mj-lt"/>
                <a:ea typeface="Calibri" panose="020F0502020204030204" pitchFamily="34" charset="0"/>
                <a:cs typeface="Calibri" panose="020F0502020204030204" pitchFamily="34" charset="0"/>
              </a:rPr>
              <a:t> etc.)</a:t>
            </a:r>
          </a:p>
          <a:p>
            <a:r>
              <a:rPr lang="en-US" sz="1600" dirty="0">
                <a:latin typeface="+mj-lt"/>
                <a:ea typeface="Calibri" panose="020F0502020204030204" pitchFamily="34" charset="0"/>
                <a:cs typeface="Calibri" panose="020F0502020204030204" pitchFamily="34" charset="0"/>
              </a:rPr>
              <a:t>Mesh shaders and ReSTIR based DI + GI</a:t>
            </a:r>
          </a:p>
          <a:p>
            <a:r>
              <a:rPr lang="en-US" sz="1600" dirty="0">
                <a:latin typeface="+mj-lt"/>
                <a:ea typeface="Calibri" panose="020F0502020204030204" pitchFamily="34" charset="0"/>
                <a:cs typeface="Calibri" panose="020F0502020204030204" pitchFamily="34" charset="0"/>
              </a:rPr>
              <a:t>Visibility buffer based bindless materials</a:t>
            </a:r>
          </a:p>
          <a:p>
            <a:r>
              <a:rPr lang="en-US" dirty="0">
                <a:latin typeface="+mj-lt"/>
                <a:ea typeface="Calibri" panose="020F0502020204030204" pitchFamily="34" charset="0"/>
                <a:cs typeface="Calibri" panose="020F0502020204030204" pitchFamily="34" charset="0"/>
              </a:rPr>
              <a:t>Indirect draw as fallback system</a:t>
            </a:r>
            <a:endParaRPr lang="en-US" sz="16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3FF9-197F-B892-F0C2-50A65C1820E4}"/>
              </a:ext>
            </a:extLst>
          </p:cNvPr>
          <p:cNvSpPr>
            <a:spLocks noGrp="1"/>
          </p:cNvSpPr>
          <p:nvPr>
            <p:ph type="title"/>
          </p:nvPr>
        </p:nvSpPr>
        <p:spPr/>
        <p:txBody>
          <a:bodyPr>
            <a:normAutofit/>
          </a:bodyPr>
          <a:lstStyle/>
          <a:p>
            <a:r>
              <a:rPr lang="en-US" dirty="0"/>
              <a:t>FrameGraph in Razix</a:t>
            </a:r>
            <a:endParaRPr lang="en-IN" dirty="0"/>
          </a:p>
        </p:txBody>
      </p:sp>
      <p:sp>
        <p:nvSpPr>
          <p:cNvPr id="3" name="Content Placeholder 2">
            <a:extLst>
              <a:ext uri="{FF2B5EF4-FFF2-40B4-BE49-F238E27FC236}">
                <a16:creationId xmlns:a16="http://schemas.microsoft.com/office/drawing/2014/main" id="{9B076F58-2063-C27C-92EA-F0D2D3016F14}"/>
              </a:ext>
            </a:extLst>
          </p:cNvPr>
          <p:cNvSpPr>
            <a:spLocks noGrp="1"/>
          </p:cNvSpPr>
          <p:nvPr>
            <p:ph idx="1"/>
          </p:nvPr>
        </p:nvSpPr>
        <p:spPr>
          <a:xfrm>
            <a:off x="474305" y="1212980"/>
            <a:ext cx="11151637" cy="4963983"/>
          </a:xfrm>
        </p:spPr>
        <p:txBody>
          <a:bodyPr/>
          <a:lstStyle/>
          <a:p>
            <a:r>
              <a:rPr lang="en-US" dirty="0"/>
              <a:t>Inspired from EA’s FrameGraph design</a:t>
            </a:r>
          </a:p>
          <a:p>
            <a:pPr lvl="1"/>
            <a:r>
              <a:rPr lang="en-IN" sz="1000" dirty="0">
                <a:solidFill>
                  <a:schemeClr val="accent5">
                    <a:lumMod val="75000"/>
                  </a:schemeClr>
                </a:solidFill>
                <a:hlinkClick r:id="rId2"/>
              </a:rPr>
              <a:t>https://www.gdcvault.com/play/1024612/FrameGraph-Extensible-Rendering-Architecture-in</a:t>
            </a:r>
            <a:endParaRPr lang="en-IN" sz="1000" dirty="0">
              <a:solidFill>
                <a:schemeClr val="accent5">
                  <a:lumMod val="75000"/>
                </a:schemeClr>
              </a:solidFill>
            </a:endParaRPr>
          </a:p>
          <a:p>
            <a:r>
              <a:rPr lang="en-IN" dirty="0">
                <a:solidFill>
                  <a:schemeClr val="bg1">
                    <a:lumMod val="95000"/>
                  </a:schemeClr>
                </a:solidFill>
              </a:rPr>
              <a:t>Uses a </a:t>
            </a:r>
            <a:r>
              <a:rPr lang="en-IN" dirty="0">
                <a:solidFill>
                  <a:srgbClr val="FFB556"/>
                </a:solidFill>
              </a:rPr>
              <a:t>WorldRenderer</a:t>
            </a:r>
            <a:r>
              <a:rPr lang="en-IN" dirty="0">
                <a:solidFill>
                  <a:schemeClr val="bg1">
                    <a:lumMod val="95000"/>
                  </a:schemeClr>
                </a:solidFill>
              </a:rPr>
              <a:t> to build the passes in a single file</a:t>
            </a:r>
          </a:p>
          <a:p>
            <a:pPr lvl="1"/>
            <a:r>
              <a:rPr lang="en-IN" sz="1200" dirty="0">
                <a:solidFill>
                  <a:schemeClr val="bg1">
                    <a:lumMod val="95000"/>
                  </a:schemeClr>
                </a:solidFill>
              </a:rPr>
              <a:t>Easy visualization using Graphviz tools</a:t>
            </a:r>
          </a:p>
          <a:p>
            <a:r>
              <a:rPr lang="en-IN" dirty="0">
                <a:solidFill>
                  <a:schemeClr val="bg1">
                    <a:lumMod val="95000"/>
                  </a:schemeClr>
                </a:solidFill>
              </a:rPr>
              <a:t>Passes are built using </a:t>
            </a:r>
            <a:r>
              <a:rPr lang="en-IN" dirty="0">
                <a:solidFill>
                  <a:schemeClr val="accent6">
                    <a:lumMod val="75000"/>
                  </a:schemeClr>
                </a:solidFill>
              </a:rPr>
              <a:t>C++ lambdas </a:t>
            </a:r>
            <a:r>
              <a:rPr lang="en-IN" dirty="0">
                <a:solidFill>
                  <a:schemeClr val="bg1">
                    <a:lumMod val="95000"/>
                  </a:schemeClr>
                </a:solidFill>
              </a:rPr>
              <a:t>instead of classes </a:t>
            </a:r>
          </a:p>
          <a:p>
            <a:r>
              <a:rPr lang="en-IN" dirty="0">
                <a:solidFill>
                  <a:schemeClr val="bg1">
                    <a:lumMod val="95000"/>
                  </a:schemeClr>
                </a:solidFill>
              </a:rPr>
              <a:t>Culling of unreferenced passes/resources</a:t>
            </a:r>
          </a:p>
          <a:p>
            <a:r>
              <a:rPr lang="en-IN" dirty="0">
                <a:solidFill>
                  <a:schemeClr val="bg1">
                    <a:lumMod val="95000"/>
                  </a:schemeClr>
                </a:solidFill>
              </a:rPr>
              <a:t>External resources can be imported via Import</a:t>
            </a:r>
          </a:p>
          <a:p>
            <a:r>
              <a:rPr lang="en-IN" dirty="0">
                <a:solidFill>
                  <a:schemeClr val="bg1">
                    <a:lumMod val="95000"/>
                  </a:schemeClr>
                </a:solidFill>
              </a:rPr>
              <a:t>Doesn’t interfere with Engine Rendering API</a:t>
            </a:r>
          </a:p>
          <a:p>
            <a:pPr lvl="1"/>
            <a:r>
              <a:rPr lang="en-IN" sz="1200" dirty="0">
                <a:solidFill>
                  <a:schemeClr val="bg1">
                    <a:lumMod val="95000"/>
                  </a:schemeClr>
                </a:solidFill>
              </a:rPr>
              <a:t>Descriptor binding vs command buffer recording API is still the same</a:t>
            </a:r>
          </a:p>
          <a:p>
            <a:r>
              <a:rPr lang="en-IN" dirty="0">
                <a:solidFill>
                  <a:schemeClr val="bg1">
                    <a:lumMod val="95000"/>
                  </a:schemeClr>
                </a:solidFill>
              </a:rPr>
              <a:t>Single threaded as of now</a:t>
            </a:r>
          </a:p>
        </p:txBody>
      </p:sp>
    </p:spTree>
    <p:extLst>
      <p:ext uri="{BB962C8B-B14F-4D97-AF65-F5344CB8AC3E}">
        <p14:creationId xmlns:p14="http://schemas.microsoft.com/office/powerpoint/2010/main" val="980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CD6-CD80-4F9B-B611-B82B946F5998}"/>
              </a:ext>
            </a:extLst>
          </p:cNvPr>
          <p:cNvSpPr>
            <a:spLocks noGrp="1"/>
          </p:cNvSpPr>
          <p:nvPr>
            <p:ph type="title"/>
          </p:nvPr>
        </p:nvSpPr>
        <p:spPr/>
        <p:txBody>
          <a:bodyPr/>
          <a:lstStyle/>
          <a:p>
            <a:r>
              <a:rPr lang="en-US" sz="2400" dirty="0"/>
              <a:t>FrameGraph - Design</a:t>
            </a:r>
            <a:endParaRPr lang="en-IN" dirty="0"/>
          </a:p>
        </p:txBody>
      </p:sp>
      <p:sp>
        <p:nvSpPr>
          <p:cNvPr id="3" name="Content Placeholder 2">
            <a:extLst>
              <a:ext uri="{FF2B5EF4-FFF2-40B4-BE49-F238E27FC236}">
                <a16:creationId xmlns:a16="http://schemas.microsoft.com/office/drawing/2014/main" id="{064FE946-355F-E7BD-2C5B-0121721FA401}"/>
              </a:ext>
            </a:extLst>
          </p:cNvPr>
          <p:cNvSpPr>
            <a:spLocks noGrp="1"/>
          </p:cNvSpPr>
          <p:nvPr>
            <p:ph idx="1"/>
          </p:nvPr>
        </p:nvSpPr>
        <p:spPr/>
        <p:txBody>
          <a:bodyPr/>
          <a:lstStyle/>
          <a:p>
            <a:r>
              <a:rPr lang="en-US" dirty="0"/>
              <a:t>Coming...</a:t>
            </a:r>
            <a:endParaRPr lang="en-IN" dirty="0"/>
          </a:p>
        </p:txBody>
      </p:sp>
    </p:spTree>
    <p:extLst>
      <p:ext uri="{BB962C8B-B14F-4D97-AF65-F5344CB8AC3E}">
        <p14:creationId xmlns:p14="http://schemas.microsoft.com/office/powerpoint/2010/main" val="400645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59C-DCD4-2858-717A-B322064FF9DB}"/>
              </a:ext>
            </a:extLst>
          </p:cNvPr>
          <p:cNvSpPr>
            <a:spLocks noGrp="1"/>
          </p:cNvSpPr>
          <p:nvPr>
            <p:ph type="title"/>
          </p:nvPr>
        </p:nvSpPr>
        <p:spPr/>
        <p:txBody>
          <a:bodyPr/>
          <a:lstStyle/>
          <a:p>
            <a:r>
              <a:rPr lang="en-US" dirty="0"/>
              <a:t>FrameGraph – WorldRenderer</a:t>
            </a:r>
            <a:endParaRPr lang="en-IN" dirty="0"/>
          </a:p>
        </p:txBody>
      </p:sp>
      <p:sp>
        <p:nvSpPr>
          <p:cNvPr id="3" name="Content Placeholder 2">
            <a:extLst>
              <a:ext uri="{FF2B5EF4-FFF2-40B4-BE49-F238E27FC236}">
                <a16:creationId xmlns:a16="http://schemas.microsoft.com/office/drawing/2014/main" id="{9EA5FBDB-3BE2-7866-BA93-4B62F3E2F815}"/>
              </a:ext>
            </a:extLst>
          </p:cNvPr>
          <p:cNvSpPr>
            <a:spLocks noGrp="1"/>
          </p:cNvSpPr>
          <p:nvPr>
            <p:ph idx="1"/>
          </p:nvPr>
        </p:nvSpPr>
        <p:spPr/>
        <p:txBody>
          <a:bodyPr/>
          <a:lstStyle/>
          <a:p>
            <a:r>
              <a:rPr lang="en-US" dirty="0">
                <a:solidFill>
                  <a:schemeClr val="accent1"/>
                </a:solidFill>
              </a:rPr>
              <a:t>RZWorldRenderer</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is responsible for building the frame graph passes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Hooking up R/W resources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Execution &amp; Submission of commands to the GPU</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Managing RTs and read/write operations from other passes</a:t>
            </a:r>
          </a:p>
          <a:p>
            <a:r>
              <a:rPr lang="en-US" dirty="0"/>
              <a:t>The </a:t>
            </a:r>
            <a:r>
              <a:rPr lang="en-US" b="1" dirty="0"/>
              <a:t>execute</a:t>
            </a:r>
            <a:r>
              <a:rPr lang="en-US" dirty="0"/>
              <a:t> function for a </a:t>
            </a:r>
            <a:r>
              <a:rPr lang="en-US" dirty="0">
                <a:solidFill>
                  <a:schemeClr val="accent1"/>
                </a:solidFill>
              </a:rPr>
              <a:t>FrameGraphPass</a:t>
            </a:r>
            <a:r>
              <a:rPr lang="en-US" dirty="0"/>
              <a:t> is responsible for rendering</a:t>
            </a:r>
          </a:p>
          <a:p>
            <a:r>
              <a:rPr lang="en-US" dirty="0"/>
              <a:t>The </a:t>
            </a:r>
            <a:r>
              <a:rPr lang="en-US" b="1" dirty="0"/>
              <a:t>setup </a:t>
            </a:r>
            <a:r>
              <a:rPr lang="en-US" dirty="0"/>
              <a:t>function is responsible for creating the resources uses in the </a:t>
            </a:r>
            <a:r>
              <a:rPr lang="en-US" dirty="0">
                <a:solidFill>
                  <a:schemeClr val="accent1"/>
                </a:solidFill>
              </a:rPr>
              <a:t>FrameGraphPass</a:t>
            </a:r>
            <a:endParaRPr lang="en-US" dirty="0"/>
          </a:p>
          <a:p>
            <a:r>
              <a:rPr lang="en-US" dirty="0"/>
              <a:t>Every pass renders onto it’s own set of Render Textures</a:t>
            </a:r>
          </a:p>
          <a:p>
            <a:pPr lvl="1"/>
            <a:r>
              <a:rPr lang="en-US" dirty="0">
                <a:solidFill>
                  <a:schemeClr val="bg1"/>
                </a:solidFill>
              </a:rPr>
              <a:t>Materials will have to compatible with that pass</a:t>
            </a:r>
          </a:p>
          <a:p>
            <a:endParaRPr lang="en-IN" dirty="0"/>
          </a:p>
        </p:txBody>
      </p:sp>
    </p:spTree>
    <p:extLst>
      <p:ext uri="{BB962C8B-B14F-4D97-AF65-F5344CB8AC3E}">
        <p14:creationId xmlns:p14="http://schemas.microsoft.com/office/powerpoint/2010/main" val="3402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9F8AB64-B706-F34C-7E23-E6AEF1BE37EE}"/>
              </a:ext>
            </a:extLst>
          </p:cNvPr>
          <p:cNvSpPr/>
          <p:nvPr/>
        </p:nvSpPr>
        <p:spPr>
          <a:xfrm>
            <a:off x="389238" y="4779798"/>
            <a:ext cx="3707027" cy="1975951"/>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3A3F0F4F-777E-7D6F-3426-3DE5237EB365}"/>
              </a:ext>
            </a:extLst>
          </p:cNvPr>
          <p:cNvSpPr txBox="1"/>
          <p:nvPr/>
        </p:nvSpPr>
        <p:spPr>
          <a:xfrm>
            <a:off x="7072292" y="5375937"/>
            <a:ext cx="2494601"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Batch</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RZVertexBufferHandle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RZIndexBufferHandle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RZPipelineHandle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pso</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75" name="TextBox 74">
            <a:extLst>
              <a:ext uri="{FF2B5EF4-FFF2-40B4-BE49-F238E27FC236}">
                <a16:creationId xmlns:a16="http://schemas.microsoft.com/office/drawing/2014/main" id="{96C056C5-95CC-204D-3563-B984B5A47512}"/>
              </a:ext>
            </a:extLst>
          </p:cNvPr>
          <p:cNvSpPr txBox="1"/>
          <p:nvPr/>
        </p:nvSpPr>
        <p:spPr>
          <a:xfrm>
            <a:off x="9756773" y="4117909"/>
            <a:ext cx="2069467"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Drawable</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RZMaterialHandle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material</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RZMeshHandle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mesh</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glm</a:t>
            </a:r>
            <a:r>
              <a:rPr lang="en-IN" sz="800" dirty="0">
                <a:solidFill>
                  <a:srgbClr val="000000"/>
                </a:solidFill>
                <a:latin typeface="Cascadia Mono" panose="020B0609020000020004" pitchFamily="49" charset="0"/>
              </a:rPr>
              <a:t>::</a:t>
            </a:r>
            <a:r>
              <a:rPr lang="en-IN" sz="800" dirty="0">
                <a:solidFill>
                  <a:srgbClr val="0000FF"/>
                </a:solidFill>
                <a:latin typeface="Cascadia Mono" panose="020B0609020000020004" pitchFamily="49" charset="0"/>
              </a:rPr>
              <a:t>mat4</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transform</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59" name="Rectangle 58">
            <a:extLst>
              <a:ext uri="{FF2B5EF4-FFF2-40B4-BE49-F238E27FC236}">
                <a16:creationId xmlns:a16="http://schemas.microsoft.com/office/drawing/2014/main" id="{3C0774DA-E171-30BC-5F32-DC7F6E377108}"/>
              </a:ext>
            </a:extLst>
          </p:cNvPr>
          <p:cNvSpPr/>
          <p:nvPr/>
        </p:nvSpPr>
        <p:spPr>
          <a:xfrm>
            <a:off x="4518675" y="1565592"/>
            <a:ext cx="2514599" cy="15542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A246676E-12B8-F0D2-DA40-08A79F1EE13A}"/>
              </a:ext>
            </a:extLst>
          </p:cNvPr>
          <p:cNvSpPr/>
          <p:nvPr/>
        </p:nvSpPr>
        <p:spPr>
          <a:xfrm>
            <a:off x="968486" y="2346960"/>
            <a:ext cx="2514600" cy="18230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CE2311-7544-465C-0AEF-CDF9B828E809}"/>
              </a:ext>
            </a:extLst>
          </p:cNvPr>
          <p:cNvSpPr>
            <a:spLocks noGrp="1"/>
          </p:cNvSpPr>
          <p:nvPr>
            <p:ph type="title"/>
          </p:nvPr>
        </p:nvSpPr>
        <p:spPr/>
        <p:txBody>
          <a:bodyPr/>
          <a:lstStyle/>
          <a:p>
            <a:r>
              <a:rPr lang="en-US" dirty="0"/>
              <a:t>RHI &lt;-&gt; ECS : Data Handshake Design </a:t>
            </a:r>
            <a:endParaRPr lang="en-IN" dirty="0"/>
          </a:p>
        </p:txBody>
      </p:sp>
      <p:sp>
        <p:nvSpPr>
          <p:cNvPr id="5" name="Rectangle 4">
            <a:extLst>
              <a:ext uri="{FF2B5EF4-FFF2-40B4-BE49-F238E27FC236}">
                <a16:creationId xmlns:a16="http://schemas.microsoft.com/office/drawing/2014/main" id="{F67F1A08-7282-AE2E-38AC-B448282D5AE0}"/>
              </a:ext>
            </a:extLst>
          </p:cNvPr>
          <p:cNvSpPr/>
          <p:nvPr/>
        </p:nvSpPr>
        <p:spPr>
          <a:xfrm>
            <a:off x="912083" y="1699943"/>
            <a:ext cx="2627407" cy="6470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System </a:t>
            </a: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ct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Thread</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54408BEE-02E1-5406-0CE7-F84B2C45AC3F}"/>
              </a:ext>
            </a:extLst>
          </p:cNvPr>
          <p:cNvSpPr/>
          <p:nvPr/>
        </p:nvSpPr>
        <p:spPr>
          <a:xfrm>
            <a:off x="9756935" y="1111908"/>
            <a:ext cx="2069305" cy="1823086"/>
          </a:xfrm>
          <a:prstGeom prst="rect">
            <a:avLst/>
          </a:prstGeom>
          <a:solidFill>
            <a:srgbClr val="C198E0"/>
          </a:solidFill>
          <a:ln w="63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 View </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contains data on how to VIEW the scene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Camera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Lights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 Target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Sky Info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Debug Flags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Renderer Settings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Post Process FX Info</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F4D1F5DB-9D81-20BD-2C36-469B942B6B2F}"/>
              </a:ext>
            </a:extLst>
          </p:cNvPr>
          <p:cNvSpPr txBox="1"/>
          <p:nvPr/>
        </p:nvSpPr>
        <p:spPr>
          <a:xfrm>
            <a:off x="912083" y="1032067"/>
            <a:ext cx="2461312" cy="646331"/>
          </a:xfrm>
          <a:prstGeom prst="rect">
            <a:avLst/>
          </a:prstGeom>
          <a:noFill/>
        </p:spPr>
        <p:txBody>
          <a:bodyPr wrap="square" rtlCol="0">
            <a:spAutoFit/>
          </a:bodyPr>
          <a:lstStyle/>
          <a:p>
            <a:r>
              <a:rPr lang="en-US"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Render System or a Render Thread is responsible for updating the frame using the World Renderer.</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4ECE3D5-62D0-21DD-FD30-E27BB7CE75FA}"/>
              </a:ext>
            </a:extLst>
          </p:cNvPr>
          <p:cNvSpPr txBox="1"/>
          <p:nvPr/>
        </p:nvSpPr>
        <p:spPr>
          <a:xfrm>
            <a:off x="968487" y="2352715"/>
            <a:ext cx="2514600" cy="246221"/>
          </a:xfrm>
          <a:prstGeom prst="rect">
            <a:avLst/>
          </a:prstGeom>
          <a:solidFill>
            <a:schemeClr val="accent2">
              <a:lumMod val="75000"/>
            </a:schemeClr>
          </a:solidFill>
        </p:spPr>
        <p:txBody>
          <a:bodyPr wrap="square">
            <a:spAutoFit/>
          </a:bodyPr>
          <a:lstStyle/>
          <a:p>
            <a:pPr algn="ctr"/>
            <a:r>
              <a:rPr lang="en-US" sz="1000" dirty="0">
                <a:solidFill>
                  <a:schemeClr val="bg1"/>
                </a:solidFill>
                <a:latin typeface="Courier New" panose="02070309020205020404" pitchFamily="49" charset="0"/>
                <a:cs typeface="Courier New" panose="02070309020205020404" pitchFamily="49" charset="0"/>
              </a:rPr>
              <a:t> </a:t>
            </a:r>
            <a:r>
              <a:rPr lang="en-IN" sz="1000" dirty="0">
                <a:solidFill>
                  <a:schemeClr val="bg1"/>
                </a:solidFill>
                <a:latin typeface="Courier New" panose="02070309020205020404" pitchFamily="49" charset="0"/>
                <a:cs typeface="Courier New" panose="02070309020205020404" pitchFamily="49" charset="0"/>
              </a:rPr>
              <a:t>Update (RZScene*, CmdBuff)</a:t>
            </a:r>
          </a:p>
        </p:txBody>
      </p:sp>
      <p:sp>
        <p:nvSpPr>
          <p:cNvPr id="12" name="Rectangle 11">
            <a:extLst>
              <a:ext uri="{FF2B5EF4-FFF2-40B4-BE49-F238E27FC236}">
                <a16:creationId xmlns:a16="http://schemas.microsoft.com/office/drawing/2014/main" id="{743B3BBA-0BDA-34DF-A18C-9AA3DF203682}"/>
              </a:ext>
            </a:extLst>
          </p:cNvPr>
          <p:cNvSpPr/>
          <p:nvPr/>
        </p:nvSpPr>
        <p:spPr>
          <a:xfrm>
            <a:off x="1087119" y="2707640"/>
            <a:ext cx="581437" cy="2462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45BE75D4-7C54-BEDD-0B26-8B5C4E4113CC}"/>
              </a:ext>
            </a:extLst>
          </p:cNvPr>
          <p:cNvSpPr/>
          <p:nvPr/>
        </p:nvSpPr>
        <p:spPr>
          <a:xfrm>
            <a:off x="2370319" y="2642550"/>
            <a:ext cx="1003076" cy="3320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SceneViews</a:t>
            </a:r>
            <a:endParaRPr lang="en-IN"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5" name="Straight Arrow Connector 14">
            <a:extLst>
              <a:ext uri="{FF2B5EF4-FFF2-40B4-BE49-F238E27FC236}">
                <a16:creationId xmlns:a16="http://schemas.microsoft.com/office/drawing/2014/main" id="{F4DFC94A-18C1-9C36-297B-10B9816495FD}"/>
              </a:ext>
            </a:extLst>
          </p:cNvPr>
          <p:cNvCxnSpPr>
            <a:stCxn id="12" idx="3"/>
            <a:endCxn id="13" idx="1"/>
          </p:cNvCxnSpPr>
          <p:nvPr/>
        </p:nvCxnSpPr>
        <p:spPr>
          <a:xfrm flipV="1">
            <a:off x="1668556" y="2808579"/>
            <a:ext cx="701763" cy="22172"/>
          </a:xfrm>
          <a:prstGeom prst="straightConnector1">
            <a:avLst/>
          </a:prstGeom>
          <a:ln w="12700">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1220D076-9DE6-07E2-8BF1-D5660087877E}"/>
              </a:ext>
            </a:extLst>
          </p:cNvPr>
          <p:cNvSpPr txBox="1"/>
          <p:nvPr/>
        </p:nvSpPr>
        <p:spPr>
          <a:xfrm>
            <a:off x="975360" y="3119890"/>
            <a:ext cx="868680" cy="553998"/>
          </a:xfrm>
          <a:prstGeom prst="rect">
            <a:avLst/>
          </a:prstGeom>
          <a:noFill/>
        </p:spPr>
        <p:txBody>
          <a:bodyPr wrap="square">
            <a:spAutoFit/>
          </a:bodyPr>
          <a:lstStyle/>
          <a:p>
            <a:r>
              <a:rPr lang="en-US" sz="1000" dirty="0">
                <a:latin typeface="Calibri Light" panose="020F0302020204030204" pitchFamily="34" charset="0"/>
                <a:ea typeface="Calibri Light" panose="020F0302020204030204" pitchFamily="34" charset="0"/>
                <a:cs typeface="Calibri Light" panose="020F0302020204030204" pitchFamily="34" charset="0"/>
              </a:rPr>
              <a:t>*Converting ECS data to RHI friendly</a:t>
            </a:r>
            <a:endParaRPr lang="en-IN" sz="1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4B9E61-033B-3B49-E473-7D5FFBC2D0A3}"/>
              </a:ext>
            </a:extLst>
          </p:cNvPr>
          <p:cNvSpPr/>
          <p:nvPr/>
        </p:nvSpPr>
        <p:spPr>
          <a:xfrm>
            <a:off x="1900443" y="3429778"/>
            <a:ext cx="703805" cy="2462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24" name="Connector: Elbow 23">
            <a:extLst>
              <a:ext uri="{FF2B5EF4-FFF2-40B4-BE49-F238E27FC236}">
                <a16:creationId xmlns:a16="http://schemas.microsoft.com/office/drawing/2014/main" id="{691B32A1-2BCA-112E-2534-50CDDE400359}"/>
              </a:ext>
            </a:extLst>
          </p:cNvPr>
          <p:cNvCxnSpPr>
            <a:stCxn id="13" idx="2"/>
            <a:endCxn id="22" idx="0"/>
          </p:cNvCxnSpPr>
          <p:nvPr/>
        </p:nvCxnSpPr>
        <p:spPr>
          <a:xfrm rot="5400000">
            <a:off x="2334517" y="2892437"/>
            <a:ext cx="455171" cy="619511"/>
          </a:xfrm>
          <a:prstGeom prst="bentConnector3">
            <a:avLst>
              <a:gd name="adj1" fmla="val 47907"/>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349C064-1154-6E21-3005-9E23C5247B54}"/>
              </a:ext>
            </a:extLst>
          </p:cNvPr>
          <p:cNvCxnSpPr>
            <a:stCxn id="12" idx="2"/>
            <a:endCxn id="22" idx="0"/>
          </p:cNvCxnSpPr>
          <p:nvPr/>
        </p:nvCxnSpPr>
        <p:spPr>
          <a:xfrm rot="16200000" flipH="1">
            <a:off x="1577134" y="2754565"/>
            <a:ext cx="475917" cy="874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D5DE3CF-72B9-21C7-856C-53945B9DF28B}"/>
              </a:ext>
            </a:extLst>
          </p:cNvPr>
          <p:cNvSpPr/>
          <p:nvPr/>
        </p:nvSpPr>
        <p:spPr>
          <a:xfrm>
            <a:off x="1029449" y="3920109"/>
            <a:ext cx="2392673"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RZWorldRenderer::drawFrame(RZWorld*)</a:t>
            </a:r>
          </a:p>
        </p:txBody>
      </p:sp>
      <p:cxnSp>
        <p:nvCxnSpPr>
          <p:cNvPr id="38" name="Straight Arrow Connector 37">
            <a:extLst>
              <a:ext uri="{FF2B5EF4-FFF2-40B4-BE49-F238E27FC236}">
                <a16:creationId xmlns:a16="http://schemas.microsoft.com/office/drawing/2014/main" id="{3A4753C7-5E6F-2B85-8EF3-CD6FA0AA9754}"/>
              </a:ext>
            </a:extLst>
          </p:cNvPr>
          <p:cNvCxnSpPr>
            <a:stCxn id="22" idx="2"/>
          </p:cNvCxnSpPr>
          <p:nvPr/>
        </p:nvCxnSpPr>
        <p:spPr>
          <a:xfrm>
            <a:off x="2252346" y="3675999"/>
            <a:ext cx="0" cy="23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A285642-3633-A28B-DEE7-BB51BEF9DBBC}"/>
              </a:ext>
            </a:extLst>
          </p:cNvPr>
          <p:cNvSpPr/>
          <p:nvPr/>
        </p:nvSpPr>
        <p:spPr>
          <a:xfrm>
            <a:off x="469908" y="493266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Diana::BuildDrawables(RZWorld::meshes/decals)</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3" name="TextBox 52">
            <a:extLst>
              <a:ext uri="{FF2B5EF4-FFF2-40B4-BE49-F238E27FC236}">
                <a16:creationId xmlns:a16="http://schemas.microsoft.com/office/drawing/2014/main" id="{09D284BD-58EA-1076-F12B-389B25376835}"/>
              </a:ext>
            </a:extLst>
          </p:cNvPr>
          <p:cNvSpPr txBox="1"/>
          <p:nvPr/>
        </p:nvSpPr>
        <p:spPr>
          <a:xfrm>
            <a:off x="469908" y="5101843"/>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extract drawables from the meshes and cull them, create the final set of visible drawables.</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4" name="Rectangle 53">
            <a:extLst>
              <a:ext uri="{FF2B5EF4-FFF2-40B4-BE49-F238E27FC236}">
                <a16:creationId xmlns:a16="http://schemas.microsoft.com/office/drawing/2014/main" id="{0F15C5E2-E17E-EB68-AC2E-8378CAD251C6}"/>
              </a:ext>
            </a:extLst>
          </p:cNvPr>
          <p:cNvSpPr/>
          <p:nvPr/>
        </p:nvSpPr>
        <p:spPr>
          <a:xfrm>
            <a:off x="469908" y="563878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Diana::BuildBatches(Drawables*)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5" name="TextBox 54">
            <a:extLst>
              <a:ext uri="{FF2B5EF4-FFF2-40B4-BE49-F238E27FC236}">
                <a16:creationId xmlns:a16="http://schemas.microsoft.com/office/drawing/2014/main" id="{C7B2B5B8-554F-58D7-3574-96AE1B882626}"/>
              </a:ext>
            </a:extLst>
          </p:cNvPr>
          <p:cNvSpPr txBox="1"/>
          <p:nvPr/>
        </p:nvSpPr>
        <p:spPr>
          <a:xfrm>
            <a:off x="469908" y="5802044"/>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batch the drawables based on materials and create a common PSO per pass. Materials are converted to PSOs (cache PSOs on build).</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6" name="Rectangle 55">
            <a:extLst>
              <a:ext uri="{FF2B5EF4-FFF2-40B4-BE49-F238E27FC236}">
                <a16:creationId xmlns:a16="http://schemas.microsoft.com/office/drawing/2014/main" id="{5E397EE4-FE42-D695-EB43-7E61B20AC250}"/>
              </a:ext>
            </a:extLst>
          </p:cNvPr>
          <p:cNvSpPr/>
          <p:nvPr/>
        </p:nvSpPr>
        <p:spPr>
          <a:xfrm>
            <a:off x="469908" y="625400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RZWorldRenderer::FrameGraph::execute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7" name="TextBox 56">
            <a:extLst>
              <a:ext uri="{FF2B5EF4-FFF2-40B4-BE49-F238E27FC236}">
                <a16:creationId xmlns:a16="http://schemas.microsoft.com/office/drawing/2014/main" id="{FC8A0A92-7220-3DB9-33D5-E9DB6F89CB54}"/>
              </a:ext>
            </a:extLst>
          </p:cNvPr>
          <p:cNvSpPr txBox="1"/>
          <p:nvPr/>
        </p:nvSpPr>
        <p:spPr>
          <a:xfrm>
            <a:off x="458768" y="6417195"/>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Every pass will call RZScene::drawScene. This function will take the batches </a:t>
            </a:r>
          </a:p>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one-by-one and render them.</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id="{4FC8D4F4-CE5D-D5E0-23C3-14A76F449194}"/>
              </a:ext>
            </a:extLst>
          </p:cNvPr>
          <p:cNvSpPr/>
          <p:nvPr/>
        </p:nvSpPr>
        <p:spPr>
          <a:xfrm>
            <a:off x="4462272" y="1254918"/>
            <a:ext cx="2627407" cy="338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Courier New" panose="02070309020205020404" pitchFamily="49" charset="0"/>
                <a:ea typeface="Calibri" panose="020F0502020204030204" pitchFamily="34" charset="0"/>
                <a:cs typeface="Courier New" panose="02070309020205020404" pitchFamily="49" charset="0"/>
              </a:rPr>
              <a:t>RZScene::drawScene(Batch*)</a:t>
            </a:r>
          </a:p>
        </p:txBody>
      </p:sp>
      <p:sp>
        <p:nvSpPr>
          <p:cNvPr id="60" name="Rectangle 59">
            <a:extLst>
              <a:ext uri="{FF2B5EF4-FFF2-40B4-BE49-F238E27FC236}">
                <a16:creationId xmlns:a16="http://schemas.microsoft.com/office/drawing/2014/main" id="{9151DD5B-0EAE-A163-BEDD-8213B10A64F4}"/>
              </a:ext>
            </a:extLst>
          </p:cNvPr>
          <p:cNvSpPr/>
          <p:nvPr/>
        </p:nvSpPr>
        <p:spPr>
          <a:xfrm>
            <a:off x="4648200" y="1786688"/>
            <a:ext cx="670560" cy="2194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Batch*</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1" name="Rectangle 60">
            <a:extLst>
              <a:ext uri="{FF2B5EF4-FFF2-40B4-BE49-F238E27FC236}">
                <a16:creationId xmlns:a16="http://schemas.microsoft.com/office/drawing/2014/main" id="{C70BE305-59F8-9138-5A18-E8782F4B5607}"/>
              </a:ext>
            </a:extLst>
          </p:cNvPr>
          <p:cNvSpPr/>
          <p:nvPr/>
        </p:nvSpPr>
        <p:spPr>
          <a:xfrm>
            <a:off x="5924550" y="1712572"/>
            <a:ext cx="896283" cy="36768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DrawData</a:t>
            </a:r>
            <a:endParaRPr lang="en-IN"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3" name="Straight Arrow Connector 62">
            <a:extLst>
              <a:ext uri="{FF2B5EF4-FFF2-40B4-BE49-F238E27FC236}">
                <a16:creationId xmlns:a16="http://schemas.microsoft.com/office/drawing/2014/main" id="{5D6010E8-6514-EB39-BC7F-5E97F49F9888}"/>
              </a:ext>
            </a:extLst>
          </p:cNvPr>
          <p:cNvCxnSpPr>
            <a:cxnSpLocks/>
            <a:stCxn id="60" idx="3"/>
            <a:endCxn id="61" idx="1"/>
          </p:cNvCxnSpPr>
          <p:nvPr/>
        </p:nvCxnSpPr>
        <p:spPr>
          <a:xfrm>
            <a:off x="5318760" y="1896416"/>
            <a:ext cx="605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256E0B4F-5331-B589-9FA2-2FE6D62172CA}"/>
              </a:ext>
            </a:extLst>
          </p:cNvPr>
          <p:cNvSpPr/>
          <p:nvPr/>
        </p:nvSpPr>
        <p:spPr>
          <a:xfrm>
            <a:off x="4718699" y="2638759"/>
            <a:ext cx="2114550" cy="3676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solidFill>
                  <a:schemeClr val="tx1"/>
                </a:solidFill>
                <a:latin typeface="Courier New" panose="02070309020205020404" pitchFamily="49" charset="0"/>
                <a:cs typeface="Courier New" panose="02070309020205020404" pitchFamily="49" charset="0"/>
              </a:rPr>
              <a:t>RHI::</a:t>
            </a:r>
            <a:r>
              <a:rPr lang="en-US" sz="1000" b="1" dirty="0" err="1">
                <a:solidFill>
                  <a:schemeClr val="tx1"/>
                </a:solidFill>
                <a:latin typeface="Courier New" panose="02070309020205020404" pitchFamily="49" charset="0"/>
                <a:cs typeface="Courier New" panose="02070309020205020404" pitchFamily="49" charset="0"/>
              </a:rPr>
              <a:t>renderBatch</a:t>
            </a:r>
            <a:r>
              <a:rPr lang="en-US" sz="1000" b="1" dirty="0">
                <a:solidFill>
                  <a:schemeClr val="tx1"/>
                </a:solidFill>
                <a:latin typeface="Courier New" panose="02070309020205020404" pitchFamily="49" charset="0"/>
                <a:cs typeface="Courier New" panose="02070309020205020404" pitchFamily="49" charset="0"/>
              </a:rPr>
              <a:t>(Batch*, </a:t>
            </a:r>
            <a:r>
              <a:rPr lang="en-US" sz="1000" b="1" dirty="0" err="1">
                <a:solidFill>
                  <a:schemeClr val="tx1"/>
                </a:solidFill>
                <a:latin typeface="Courier New" panose="02070309020205020404" pitchFamily="49" charset="0"/>
                <a:cs typeface="Courier New" panose="02070309020205020404" pitchFamily="49" charset="0"/>
              </a:rPr>
              <a:t>BindlessDrawData</a:t>
            </a:r>
            <a:r>
              <a:rPr lang="en-US" sz="1000" b="1" dirty="0">
                <a:solidFill>
                  <a:schemeClr val="tx1"/>
                </a:solidFill>
                <a:latin typeface="Courier New" panose="02070309020205020404" pitchFamily="49" charset="0"/>
                <a:cs typeface="Courier New" panose="02070309020205020404" pitchFamily="49" charset="0"/>
              </a:rPr>
              <a:t>*)</a:t>
            </a:r>
            <a:endParaRPr lang="en-IN" sz="1000" b="1" dirty="0">
              <a:solidFill>
                <a:schemeClr val="tx1"/>
              </a:solidFill>
              <a:latin typeface="Courier New" panose="02070309020205020404" pitchFamily="49" charset="0"/>
              <a:cs typeface="Courier New" panose="02070309020205020404" pitchFamily="49" charset="0"/>
            </a:endParaRPr>
          </a:p>
        </p:txBody>
      </p:sp>
      <p:cxnSp>
        <p:nvCxnSpPr>
          <p:cNvPr id="68" name="Connector: Elbow 67">
            <a:extLst>
              <a:ext uri="{FF2B5EF4-FFF2-40B4-BE49-F238E27FC236}">
                <a16:creationId xmlns:a16="http://schemas.microsoft.com/office/drawing/2014/main" id="{0211CCA9-7BF4-9F13-58E7-5A2B43AD8233}"/>
              </a:ext>
            </a:extLst>
          </p:cNvPr>
          <p:cNvCxnSpPr>
            <a:stCxn id="61" idx="2"/>
            <a:endCxn id="66" idx="0"/>
          </p:cNvCxnSpPr>
          <p:nvPr/>
        </p:nvCxnSpPr>
        <p:spPr>
          <a:xfrm rot="5400000">
            <a:off x="5795084" y="2061150"/>
            <a:ext cx="558499" cy="596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D015B7-76B5-97A3-2EF1-9C07C07E7FA6}"/>
              </a:ext>
            </a:extLst>
          </p:cNvPr>
          <p:cNvSpPr txBox="1"/>
          <p:nvPr/>
        </p:nvSpPr>
        <p:spPr>
          <a:xfrm>
            <a:off x="3789649" y="3229275"/>
            <a:ext cx="4597431"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DrawData is something that is passed to the shaders, for </a:t>
            </a:r>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Bindless data mechanism</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it's not another kind of data translation DS, like how Drawables were extracted from RZWorld. Think of DrawData as some encoded data that must be passed onto GPU side.</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15C5528-CF63-F572-B41F-1934132AFF2E}"/>
              </a:ext>
            </a:extLst>
          </p:cNvPr>
          <p:cNvSpPr/>
          <p:nvPr/>
        </p:nvSpPr>
        <p:spPr>
          <a:xfrm>
            <a:off x="9756935" y="3055423"/>
            <a:ext cx="2069305" cy="643644"/>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 contains the list of Meshes, Decals &amp; Scene Views</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4CB32969-0DBE-6902-B02B-042351D48036}"/>
              </a:ext>
            </a:extLst>
          </p:cNvPr>
          <p:cNvSpPr/>
          <p:nvPr/>
        </p:nvSpPr>
        <p:spPr>
          <a:xfrm>
            <a:off x="9756935" y="3819497"/>
            <a:ext cx="1225887"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Drawable</a:t>
            </a:r>
            <a:endParaRPr lang="en-IN" b="1" dirty="0"/>
          </a:p>
        </p:txBody>
      </p:sp>
      <p:sp>
        <p:nvSpPr>
          <p:cNvPr id="76" name="Rectangle 75">
            <a:extLst>
              <a:ext uri="{FF2B5EF4-FFF2-40B4-BE49-F238E27FC236}">
                <a16:creationId xmlns:a16="http://schemas.microsoft.com/office/drawing/2014/main" id="{B1C8FB96-D84E-2F3A-A0AB-A2EE4F41CDB1}"/>
              </a:ext>
            </a:extLst>
          </p:cNvPr>
          <p:cNvSpPr/>
          <p:nvPr/>
        </p:nvSpPr>
        <p:spPr>
          <a:xfrm>
            <a:off x="7072293" y="5070310"/>
            <a:ext cx="824470"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Batch</a:t>
            </a:r>
            <a:endParaRPr lang="en-IN" b="1" dirty="0"/>
          </a:p>
        </p:txBody>
      </p:sp>
      <p:sp>
        <p:nvSpPr>
          <p:cNvPr id="78" name="Rectangle 77">
            <a:extLst>
              <a:ext uri="{FF2B5EF4-FFF2-40B4-BE49-F238E27FC236}">
                <a16:creationId xmlns:a16="http://schemas.microsoft.com/office/drawing/2014/main" id="{850E482C-8F27-9DD6-6DFF-5078C594A19F}"/>
              </a:ext>
            </a:extLst>
          </p:cNvPr>
          <p:cNvSpPr/>
          <p:nvPr/>
        </p:nvSpPr>
        <p:spPr>
          <a:xfrm>
            <a:off x="9756773" y="5018649"/>
            <a:ext cx="2129014"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DrawCommandLists</a:t>
            </a:r>
            <a:endParaRPr lang="en-IN" b="1" dirty="0"/>
          </a:p>
        </p:txBody>
      </p:sp>
      <p:sp>
        <p:nvSpPr>
          <p:cNvPr id="82" name="TextBox 81">
            <a:extLst>
              <a:ext uri="{FF2B5EF4-FFF2-40B4-BE49-F238E27FC236}">
                <a16:creationId xmlns:a16="http://schemas.microsoft.com/office/drawing/2014/main" id="{A440C59B-FBF6-B733-A2F6-7CDEB5EFA7ED}"/>
              </a:ext>
            </a:extLst>
          </p:cNvPr>
          <p:cNvSpPr txBox="1"/>
          <p:nvPr/>
        </p:nvSpPr>
        <p:spPr>
          <a:xfrm>
            <a:off x="9756773" y="5322187"/>
            <a:ext cx="2129014" cy="553998"/>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00" dirty="0">
                <a:solidFill>
                  <a:schemeClr val="accent6">
                    <a:lumMod val="50000"/>
                  </a:schemeClr>
                </a:solidFill>
              </a:rPr>
              <a:t>//TODO: Used to cache render commands for drawing batches b/w frames. </a:t>
            </a:r>
            <a:endParaRPr lang="en-IN" sz="1000" dirty="0">
              <a:solidFill>
                <a:schemeClr val="accent6">
                  <a:lumMod val="50000"/>
                </a:schemeClr>
              </a:solidFill>
            </a:endParaRPr>
          </a:p>
        </p:txBody>
      </p:sp>
      <p:sp>
        <p:nvSpPr>
          <p:cNvPr id="83" name="Rectangle 82">
            <a:extLst>
              <a:ext uri="{FF2B5EF4-FFF2-40B4-BE49-F238E27FC236}">
                <a16:creationId xmlns:a16="http://schemas.microsoft.com/office/drawing/2014/main" id="{8CC63ABF-38CB-C3D2-30F9-3F8DC1ADAA70}"/>
              </a:ext>
            </a:extLst>
          </p:cNvPr>
          <p:cNvSpPr/>
          <p:nvPr/>
        </p:nvSpPr>
        <p:spPr>
          <a:xfrm>
            <a:off x="4518675" y="4196090"/>
            <a:ext cx="1239776"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DrawData</a:t>
            </a:r>
            <a:endParaRPr lang="en-IN" b="1" dirty="0"/>
          </a:p>
        </p:txBody>
      </p:sp>
      <p:sp>
        <p:nvSpPr>
          <p:cNvPr id="85" name="TextBox 84">
            <a:extLst>
              <a:ext uri="{FF2B5EF4-FFF2-40B4-BE49-F238E27FC236}">
                <a16:creationId xmlns:a16="http://schemas.microsoft.com/office/drawing/2014/main" id="{E0F5A45F-A28B-B612-15B0-95A943CD6567}"/>
              </a:ext>
            </a:extLst>
          </p:cNvPr>
          <p:cNvSpPr txBox="1"/>
          <p:nvPr/>
        </p:nvSpPr>
        <p:spPr>
          <a:xfrm>
            <a:off x="4455748" y="4495309"/>
            <a:ext cx="1607596" cy="246221"/>
          </a:xfrm>
          <a:prstGeom prst="rect">
            <a:avLst/>
          </a:prstGeom>
          <a:noFill/>
        </p:spPr>
        <p:txBody>
          <a:bodyPr wrap="square">
            <a:spAutoFit/>
          </a:bodyPr>
          <a:lstStyle/>
          <a:p>
            <a:r>
              <a:rPr lang="en-US"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Bindless RHI Requirement</a:t>
            </a:r>
            <a:endParaRPr lang="en-IN" sz="1000" dirty="0">
              <a:solidFill>
                <a:schemeClr val="bg1"/>
              </a:solidFill>
            </a:endParaRPr>
          </a:p>
        </p:txBody>
      </p:sp>
      <p:sp>
        <p:nvSpPr>
          <p:cNvPr id="86" name="TextBox 85">
            <a:extLst>
              <a:ext uri="{FF2B5EF4-FFF2-40B4-BE49-F238E27FC236}">
                <a16:creationId xmlns:a16="http://schemas.microsoft.com/office/drawing/2014/main" id="{D128224B-C60C-EC32-7A05-D7DC69F8E80C}"/>
              </a:ext>
            </a:extLst>
          </p:cNvPr>
          <p:cNvSpPr txBox="1"/>
          <p:nvPr/>
        </p:nvSpPr>
        <p:spPr>
          <a:xfrm>
            <a:off x="4528674" y="4762492"/>
            <a:ext cx="1966072" cy="1446550"/>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DrawData</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drawBatchIdx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drawableIdx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instanceCount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_padding</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a:t>
            </a:r>
            <a:endParaRPr lang="en-IN" sz="800" dirty="0"/>
          </a:p>
        </p:txBody>
      </p:sp>
      <p:sp>
        <p:nvSpPr>
          <p:cNvPr id="87" name="TextBox 86">
            <a:extLst>
              <a:ext uri="{FF2B5EF4-FFF2-40B4-BE49-F238E27FC236}">
                <a16:creationId xmlns:a16="http://schemas.microsoft.com/office/drawing/2014/main" id="{93A90906-36D1-8EE8-0F7D-2A020F3F3594}"/>
              </a:ext>
            </a:extLst>
          </p:cNvPr>
          <p:cNvSpPr txBox="1"/>
          <p:nvPr/>
        </p:nvSpPr>
        <p:spPr>
          <a:xfrm>
            <a:off x="302741" y="4379688"/>
            <a:ext cx="3898556"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000" b="1" dirty="0">
                <a:solidFill>
                  <a:schemeClr val="tx1"/>
                </a:solidFill>
                <a:highlight>
                  <a:srgbClr val="FFFF00"/>
                </a:highlight>
              </a:rPr>
              <a:t>Diana</a:t>
            </a:r>
            <a:r>
              <a:rPr lang="en-US" sz="1000" dirty="0">
                <a:solidFill>
                  <a:schemeClr val="bg1"/>
                </a:solidFill>
              </a:rPr>
              <a:t>: </a:t>
            </a:r>
            <a:r>
              <a:rPr lang="en-US" sz="1000" dirty="0">
                <a:solidFill>
                  <a:schemeClr val="tx1"/>
                </a:solidFill>
              </a:rPr>
              <a:t>High Level Renderer for Scene to RHI data conversion for Razix Engine. </a:t>
            </a:r>
            <a:r>
              <a:rPr lang="en-US"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Named after princess Diana.</a:t>
            </a:r>
            <a:endParaRPr lang="en-IN"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2" name="TextBox 91">
            <a:extLst>
              <a:ext uri="{FF2B5EF4-FFF2-40B4-BE49-F238E27FC236}">
                <a16:creationId xmlns:a16="http://schemas.microsoft.com/office/drawing/2014/main" id="{7B692067-E3CF-35D9-27E1-99FE889654F5}"/>
              </a:ext>
            </a:extLst>
          </p:cNvPr>
          <p:cNvSpPr txBox="1"/>
          <p:nvPr/>
        </p:nvSpPr>
        <p:spPr>
          <a:xfrm>
            <a:off x="7445510" y="576822"/>
            <a:ext cx="4468821" cy="307777"/>
          </a:xfrm>
          <a:prstGeom prst="rect">
            <a:avLst/>
          </a:prstGeom>
          <a:noFill/>
        </p:spPr>
        <p:txBody>
          <a:bodyPr wrap="square">
            <a:spAutoFit/>
          </a:bodyPr>
          <a:lstStyle/>
          <a:p>
            <a:r>
              <a:rPr lang="en-IN" sz="1400" dirty="0">
                <a:solidFill>
                  <a:schemeClr val="bg1"/>
                </a:solidFill>
              </a:rPr>
              <a:t>[Source]: </a:t>
            </a:r>
            <a:r>
              <a:rPr lang="en-IN" sz="1400" dirty="0">
                <a:solidFill>
                  <a:schemeClr val="bg1"/>
                </a:solidFill>
                <a:hlinkClick r:id="rId2"/>
              </a:rPr>
              <a:t>https://github.com/skaarj1989/SupernovaEngine</a:t>
            </a:r>
            <a:endParaRPr lang="en-IN" sz="1400" dirty="0">
              <a:solidFill>
                <a:schemeClr val="bg1"/>
              </a:solidFill>
            </a:endParaRPr>
          </a:p>
        </p:txBody>
      </p:sp>
    </p:spTree>
    <p:extLst>
      <p:ext uri="{BB962C8B-B14F-4D97-AF65-F5344CB8AC3E}">
        <p14:creationId xmlns:p14="http://schemas.microsoft.com/office/powerpoint/2010/main" val="27157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E53F-3B4B-E726-CAB1-7DC54CF21A66}"/>
              </a:ext>
            </a:extLst>
          </p:cNvPr>
          <p:cNvSpPr>
            <a:spLocks noGrp="1"/>
          </p:cNvSpPr>
          <p:nvPr>
            <p:ph type="title"/>
          </p:nvPr>
        </p:nvSpPr>
        <p:spPr>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9280F8EB-9181-322E-BF42-FD77974273B0}"/>
              </a:ext>
            </a:extLst>
          </p:cNvPr>
          <p:cNvSpPr txBox="1"/>
          <p:nvPr/>
        </p:nvSpPr>
        <p:spPr>
          <a:xfrm>
            <a:off x="6285653" y="663449"/>
            <a:ext cx="5662507" cy="276999"/>
          </a:xfrm>
          <a:prstGeom prst="rect">
            <a:avLst/>
          </a:prstGeom>
          <a:noFill/>
        </p:spPr>
        <p:txBody>
          <a:bodyPr wrap="square">
            <a:spAutoFit/>
          </a:bodyPr>
          <a:lstStyle/>
          <a:p>
            <a:r>
              <a:rPr lang="en-IN" sz="1200" dirty="0">
                <a:solidFill>
                  <a:schemeClr val="bg1"/>
                </a:solidFill>
                <a:hlinkClick r:id="rId2"/>
              </a:rPr>
              <a:t>https://blog.johnnovak.net/2016/09/21/what-every-coder-should-know-about-gamma/</a:t>
            </a:r>
            <a:endParaRPr lang="en-IN" sz="1200" dirty="0">
              <a:solidFill>
                <a:schemeClr val="bg1"/>
              </a:solidFill>
            </a:endParaRPr>
          </a:p>
        </p:txBody>
      </p:sp>
      <p:sp>
        <p:nvSpPr>
          <p:cNvPr id="7" name="TextBox 6">
            <a:extLst>
              <a:ext uri="{FF2B5EF4-FFF2-40B4-BE49-F238E27FC236}">
                <a16:creationId xmlns:a16="http://schemas.microsoft.com/office/drawing/2014/main" id="{47E515C5-0282-7141-48EC-FEA250A2A5DF}"/>
              </a:ext>
            </a:extLst>
          </p:cNvPr>
          <p:cNvSpPr txBox="1"/>
          <p:nvPr/>
        </p:nvSpPr>
        <p:spPr>
          <a:xfrm>
            <a:off x="474305" y="1116214"/>
            <a:ext cx="11351933" cy="1107996"/>
          </a:xfrm>
          <a:prstGeom prst="rect">
            <a:avLst/>
          </a:prstGeom>
          <a:noFill/>
        </p:spPr>
        <p:txBody>
          <a:bodyPr wrap="square" rtlCol="0">
            <a:spAutoFit/>
          </a:bodyPr>
          <a:lstStyle/>
          <a:p>
            <a:r>
              <a:rPr lang="en-US" b="1" u="sng" dirty="0">
                <a:solidFill>
                  <a:schemeClr val="bg1"/>
                </a:solidFill>
              </a:rPr>
              <a:t>Gamma Correction:</a:t>
            </a:r>
          </a:p>
          <a:p>
            <a:r>
              <a:rPr lang="en-US"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process of converting values from linear space to gamma space is called gamma encoding (or gamma compression), and the reverse gamma decoding (or gamma expansion). sRGB gamma is very close to a standard gamma of 2.2, but it has a short linear segment in the very dark range to avoid a slope of infinity at zero. </a:t>
            </a:r>
            <a:r>
              <a:rPr lang="en-US"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So use the utility functions provided, don’t just do x^2.2.</a:t>
            </a:r>
            <a:endParaRPr lang="en-IN"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250FA4EA-5EAF-6979-81D2-B5697C15261F}"/>
              </a:ext>
            </a:extLst>
          </p:cNvPr>
          <p:cNvSpPr/>
          <p:nvPr/>
        </p:nvSpPr>
        <p:spPr>
          <a:xfrm>
            <a:off x="657013" y="2377440"/>
            <a:ext cx="4572000" cy="880533"/>
          </a:xfrm>
          <a:prstGeom prst="rect">
            <a:avLst/>
          </a:prstGeom>
          <a:solidFill>
            <a:schemeClr val="accent4">
              <a:lumMod val="60000"/>
              <a:lumOff val="40000"/>
            </a:schemeClr>
          </a:solidFill>
          <a:effectLst>
            <a:outerShdw blurRad="63500" sx="102000" sy="102000" algn="ctr"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Razix we render everything in </a:t>
            </a:r>
            <a:r>
              <a:rPr lang="en-US" sz="1400" b="1" dirty="0">
                <a:solidFill>
                  <a:schemeClr val="tx1"/>
                </a:solidFill>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Linear</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convert the textures to Linear (load the diffuse in linear space or convert in shaders) and use the final composition pass to match the color space and gamma correct out final render target.</a:t>
            </a:r>
            <a:endParaRPr lang="en-I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9D7A3027-D300-4BBB-C337-9C2579ADAB63}"/>
              </a:ext>
            </a:extLst>
          </p:cNvPr>
          <p:cNvSpPr/>
          <p:nvPr/>
        </p:nvSpPr>
        <p:spPr>
          <a:xfrm>
            <a:off x="8460263" y="2353177"/>
            <a:ext cx="3365975" cy="27770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Razix Uses sRGB for SDR and Rec. 709 for HDR</a:t>
            </a:r>
            <a:endParaRPr lang="en-IN"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10" name="Table 9">
            <a:extLst>
              <a:ext uri="{FF2B5EF4-FFF2-40B4-BE49-F238E27FC236}">
                <a16:creationId xmlns:a16="http://schemas.microsoft.com/office/drawing/2014/main" id="{20BE0DFD-C156-B240-994B-BBD4EE188DE1}"/>
              </a:ext>
            </a:extLst>
          </p:cNvPr>
          <p:cNvGraphicFramePr>
            <a:graphicFrameLocks noGrp="1"/>
          </p:cNvGraphicFramePr>
          <p:nvPr>
            <p:extLst>
              <p:ext uri="{D42A27DB-BD31-4B8C-83A1-F6EECF244321}">
                <p14:modId xmlns:p14="http://schemas.microsoft.com/office/powerpoint/2010/main" val="2904340006"/>
              </p:ext>
            </p:extLst>
          </p:nvPr>
        </p:nvGraphicFramePr>
        <p:xfrm>
          <a:off x="8460263" y="2759851"/>
          <a:ext cx="3487897" cy="1854200"/>
        </p:xfrm>
        <a:graphic>
          <a:graphicData uri="http://schemas.openxmlformats.org/drawingml/2006/table">
            <a:tbl>
              <a:tblPr firstRow="1" bandRow="1">
                <a:tableStyleId>{5C22544A-7EE6-4342-B048-85BDC9FD1C3A}</a:tableStyleId>
              </a:tblPr>
              <a:tblGrid>
                <a:gridCol w="1402144">
                  <a:extLst>
                    <a:ext uri="{9D8B030D-6E8A-4147-A177-3AD203B41FA5}">
                      <a16:colId xmlns:a16="http://schemas.microsoft.com/office/drawing/2014/main" val="3935738723"/>
                    </a:ext>
                  </a:extLst>
                </a:gridCol>
                <a:gridCol w="2085753">
                  <a:extLst>
                    <a:ext uri="{9D8B030D-6E8A-4147-A177-3AD203B41FA5}">
                      <a16:colId xmlns:a16="http://schemas.microsoft.com/office/drawing/2014/main" val="1211875798"/>
                    </a:ext>
                  </a:extLst>
                </a:gridCol>
              </a:tblGrid>
              <a:tr h="370840">
                <a:tc>
                  <a:txBody>
                    <a:bodyPr/>
                    <a:lstStyle/>
                    <a:p>
                      <a:r>
                        <a:rPr lang="en-US" sz="1400" dirty="0"/>
                        <a:t>Color Spaces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401722561"/>
                  </a:ext>
                </a:extLst>
              </a:tr>
              <a:tr h="370840">
                <a:tc>
                  <a:txBody>
                    <a:bodyPr/>
                    <a:lstStyle/>
                    <a:p>
                      <a:r>
                        <a:rPr lang="en-US" sz="1400" dirty="0"/>
                        <a:t>Linear</a:t>
                      </a:r>
                      <a:endParaRPr lang="en-IN" sz="1400" dirty="0"/>
                    </a:p>
                  </a:txBody>
                  <a:tcPr/>
                </a:tc>
                <a:tc>
                  <a:txBody>
                    <a:bodyPr/>
                    <a:lstStyle/>
                    <a:p>
                      <a:r>
                        <a:rPr lang="en-US" sz="1400" dirty="0"/>
                        <a:t>Only for no-color data</a:t>
                      </a:r>
                      <a:endParaRPr lang="en-IN" sz="1400" dirty="0"/>
                    </a:p>
                  </a:txBody>
                  <a:tcPr/>
                </a:tc>
                <a:extLst>
                  <a:ext uri="{0D108BD9-81ED-4DB2-BD59-A6C34878D82A}">
                    <a16:rowId xmlns:a16="http://schemas.microsoft.com/office/drawing/2014/main" val="492714523"/>
                  </a:ext>
                </a:extLst>
              </a:tr>
              <a:tr h="370840">
                <a:tc>
                  <a:txBody>
                    <a:bodyPr/>
                    <a:lstStyle/>
                    <a:p>
                      <a:r>
                        <a:rPr lang="en-US" sz="1400" dirty="0"/>
                        <a:t>sRGB</a:t>
                      </a:r>
                      <a:endParaRPr lang="en-IN" sz="1400" dirty="0"/>
                    </a:p>
                  </a:txBody>
                  <a:tcPr/>
                </a:tc>
                <a:tc>
                  <a:txBody>
                    <a:bodyPr/>
                    <a:lstStyle/>
                    <a:p>
                      <a:r>
                        <a:rPr lang="en-US" sz="1400" dirty="0"/>
                        <a:t>De-facto for SDR</a:t>
                      </a:r>
                      <a:endParaRPr lang="en-IN" sz="1400" dirty="0"/>
                    </a:p>
                  </a:txBody>
                  <a:tcPr/>
                </a:tc>
                <a:extLst>
                  <a:ext uri="{0D108BD9-81ED-4DB2-BD59-A6C34878D82A}">
                    <a16:rowId xmlns:a16="http://schemas.microsoft.com/office/drawing/2014/main" val="820020871"/>
                  </a:ext>
                </a:extLst>
              </a:tr>
              <a:tr h="370840">
                <a:tc>
                  <a:txBody>
                    <a:bodyPr/>
                    <a:lstStyle/>
                    <a:p>
                      <a:r>
                        <a:rPr lang="en-US" sz="1400" dirty="0"/>
                        <a:t>Rec. 709 </a:t>
                      </a:r>
                      <a:r>
                        <a:rPr lang="en-US" sz="1400" b="1" dirty="0"/>
                        <a:t>(HDR)</a:t>
                      </a:r>
                      <a:endParaRPr lang="en-IN" sz="1400" b="1" dirty="0"/>
                    </a:p>
                  </a:txBody>
                  <a:tcPr/>
                </a:tc>
                <a:tc>
                  <a:txBody>
                    <a:bodyPr/>
                    <a:lstStyle/>
                    <a:p>
                      <a:r>
                        <a:rPr lang="en-US" sz="1400" dirty="0"/>
                        <a:t>More color than sRGB</a:t>
                      </a:r>
                      <a:endParaRPr lang="en-IN" sz="1400" dirty="0"/>
                    </a:p>
                  </a:txBody>
                  <a:tcPr/>
                </a:tc>
                <a:extLst>
                  <a:ext uri="{0D108BD9-81ED-4DB2-BD59-A6C34878D82A}">
                    <a16:rowId xmlns:a16="http://schemas.microsoft.com/office/drawing/2014/main" val="1585958656"/>
                  </a:ext>
                </a:extLst>
              </a:tr>
              <a:tr h="370840">
                <a:tc>
                  <a:txBody>
                    <a:bodyPr/>
                    <a:lstStyle/>
                    <a:p>
                      <a:r>
                        <a:rPr lang="en-US" sz="1400" dirty="0"/>
                        <a:t>Rec. 2020 </a:t>
                      </a:r>
                      <a:r>
                        <a:rPr lang="en-US" sz="1400" b="1" dirty="0"/>
                        <a:t>(HDR)</a:t>
                      </a:r>
                      <a:endParaRPr lang="en-IN" sz="1400" b="1" dirty="0"/>
                    </a:p>
                  </a:txBody>
                  <a:tcPr/>
                </a:tc>
                <a:tc>
                  <a:txBody>
                    <a:bodyPr/>
                    <a:lstStyle/>
                    <a:p>
                      <a:r>
                        <a:rPr lang="en-US" sz="1400" dirty="0"/>
                        <a:t>More color than rec.709</a:t>
                      </a:r>
                      <a:endParaRPr lang="en-IN" sz="1400" dirty="0"/>
                    </a:p>
                  </a:txBody>
                  <a:tcPr/>
                </a:tc>
                <a:extLst>
                  <a:ext uri="{0D108BD9-81ED-4DB2-BD59-A6C34878D82A}">
                    <a16:rowId xmlns:a16="http://schemas.microsoft.com/office/drawing/2014/main" val="353940055"/>
                  </a:ext>
                </a:extLst>
              </a:tr>
            </a:tbl>
          </a:graphicData>
        </a:graphic>
      </p:graphicFrame>
      <p:sp>
        <p:nvSpPr>
          <p:cNvPr id="11" name="TextBox 10">
            <a:extLst>
              <a:ext uri="{FF2B5EF4-FFF2-40B4-BE49-F238E27FC236}">
                <a16:creationId xmlns:a16="http://schemas.microsoft.com/office/drawing/2014/main" id="{2BD89EA1-4F0C-1FAE-5D71-BEF49AE78DDA}"/>
              </a:ext>
            </a:extLst>
          </p:cNvPr>
          <p:cNvSpPr txBox="1"/>
          <p:nvPr/>
        </p:nvSpPr>
        <p:spPr>
          <a:xfrm>
            <a:off x="596228" y="3342291"/>
            <a:ext cx="6468360" cy="1107996"/>
          </a:xfrm>
          <a:prstGeom prst="rect">
            <a:avLst/>
          </a:prstGeom>
          <a:noFill/>
        </p:spPr>
        <p:txBody>
          <a:bodyPr wrap="square" rtlCol="0">
            <a:spAutoFit/>
          </a:bodyPr>
          <a:lstStyle/>
          <a:p>
            <a:r>
              <a:rPr lang="en-US" b="1" u="sng" dirty="0">
                <a:solidFill>
                  <a:schemeClr val="bg1"/>
                </a:solidFill>
              </a:rPr>
              <a:t>Tonemapping (SDR &amp; HDR o/p):</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graphicFrame>
        <p:nvGraphicFramePr>
          <p:cNvPr id="13" name="Table 12">
            <a:extLst>
              <a:ext uri="{FF2B5EF4-FFF2-40B4-BE49-F238E27FC236}">
                <a16:creationId xmlns:a16="http://schemas.microsoft.com/office/drawing/2014/main" id="{8DCD2816-B080-8536-78DB-0008C5D200DB}"/>
              </a:ext>
            </a:extLst>
          </p:cNvPr>
          <p:cNvGraphicFramePr>
            <a:graphicFrameLocks noGrp="1"/>
          </p:cNvGraphicFramePr>
          <p:nvPr>
            <p:extLst>
              <p:ext uri="{D42A27DB-BD31-4B8C-83A1-F6EECF244321}">
                <p14:modId xmlns:p14="http://schemas.microsoft.com/office/powerpoint/2010/main" val="904077517"/>
              </p:ext>
            </p:extLst>
          </p:nvPr>
        </p:nvGraphicFramePr>
        <p:xfrm>
          <a:off x="730228" y="4688839"/>
          <a:ext cx="5420043" cy="1620520"/>
        </p:xfrm>
        <a:graphic>
          <a:graphicData uri="http://schemas.openxmlformats.org/drawingml/2006/table">
            <a:tbl>
              <a:tblPr firstRow="1" bandRow="1">
                <a:tableStyleId>{93296810-A885-4BE3-A3E7-6D5BEEA58F35}</a:tableStyleId>
              </a:tblPr>
              <a:tblGrid>
                <a:gridCol w="1356043">
                  <a:extLst>
                    <a:ext uri="{9D8B030D-6E8A-4147-A177-3AD203B41FA5}">
                      <a16:colId xmlns:a16="http://schemas.microsoft.com/office/drawing/2014/main" val="2522508268"/>
                    </a:ext>
                  </a:extLst>
                </a:gridCol>
                <a:gridCol w="4064000">
                  <a:extLst>
                    <a:ext uri="{9D8B030D-6E8A-4147-A177-3AD203B41FA5}">
                      <a16:colId xmlns:a16="http://schemas.microsoft.com/office/drawing/2014/main" val="3128334195"/>
                    </a:ext>
                  </a:extLst>
                </a:gridCol>
              </a:tblGrid>
              <a:tr h="370840">
                <a:tc>
                  <a:txBody>
                    <a:bodyPr/>
                    <a:lstStyle/>
                    <a:p>
                      <a:r>
                        <a:rPr lang="en-US" sz="1400" dirty="0"/>
                        <a:t>HDR formats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135771859"/>
                  </a:ext>
                </a:extLst>
              </a:tr>
              <a:tr h="370840">
                <a:tc>
                  <a:txBody>
                    <a:bodyPr/>
                    <a:lstStyle/>
                    <a:p>
                      <a:r>
                        <a:rPr lang="en-US" sz="1400" dirty="0">
                          <a:highlight>
                            <a:srgbClr val="FFFF00"/>
                          </a:highlight>
                        </a:rPr>
                        <a:t>A2R10G10B10</a:t>
                      </a:r>
                      <a:endParaRPr lang="en-IN" sz="1400" dirty="0">
                        <a:highlight>
                          <a:srgbClr val="FFFF00"/>
                        </a:highlight>
                      </a:endParaRPr>
                    </a:p>
                  </a:txBody>
                  <a:tcPr/>
                </a:tc>
                <a:tc>
                  <a:txBody>
                    <a:bodyPr/>
                    <a:lstStyle/>
                    <a:p>
                      <a:r>
                        <a:rPr lang="en-US" sz="1400" dirty="0"/>
                        <a:t>De-factor HDR color format for Rec.709 and Rec.2020 color space. This is the final composite display swapchain format for HDR Rendering.</a:t>
                      </a:r>
                      <a:endParaRPr lang="en-IN" sz="1400" dirty="0"/>
                    </a:p>
                  </a:txBody>
                  <a:tcPr/>
                </a:tc>
                <a:extLst>
                  <a:ext uri="{0D108BD9-81ED-4DB2-BD59-A6C34878D82A}">
                    <a16:rowId xmlns:a16="http://schemas.microsoft.com/office/drawing/2014/main" val="2526556358"/>
                  </a:ext>
                </a:extLst>
              </a:tr>
              <a:tr h="370840">
                <a:tc>
                  <a:txBody>
                    <a:bodyPr/>
                    <a:lstStyle/>
                    <a:p>
                      <a:r>
                        <a:rPr lang="en-US" sz="1400" dirty="0"/>
                        <a:t>R16G16B16A16</a:t>
                      </a:r>
                      <a:endParaRPr lang="en-IN" sz="1400" dirty="0"/>
                    </a:p>
                  </a:txBody>
                  <a:tcPr/>
                </a:tc>
                <a:tc>
                  <a:txBody>
                    <a:bodyPr/>
                    <a:lstStyle/>
                    <a:p>
                      <a:r>
                        <a:rPr lang="en-US" sz="1400" dirty="0"/>
                        <a:t>Intermediate render passes format. Used for pre-tonemapping as well.</a:t>
                      </a:r>
                      <a:endParaRPr lang="en-IN" sz="1400" dirty="0"/>
                    </a:p>
                  </a:txBody>
                  <a:tcPr/>
                </a:tc>
                <a:extLst>
                  <a:ext uri="{0D108BD9-81ED-4DB2-BD59-A6C34878D82A}">
                    <a16:rowId xmlns:a16="http://schemas.microsoft.com/office/drawing/2014/main" val="2550653033"/>
                  </a:ext>
                </a:extLst>
              </a:tr>
            </a:tbl>
          </a:graphicData>
        </a:graphic>
      </p:graphicFrame>
    </p:spTree>
    <p:extLst>
      <p:ext uri="{BB962C8B-B14F-4D97-AF65-F5344CB8AC3E}">
        <p14:creationId xmlns:p14="http://schemas.microsoft.com/office/powerpoint/2010/main" val="3797168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BF80BA-927D-163B-708A-1886227160E1}"/>
              </a:ext>
            </a:extLst>
          </p:cNvPr>
          <p:cNvSpPr txBox="1"/>
          <p:nvPr/>
        </p:nvSpPr>
        <p:spPr>
          <a:xfrm>
            <a:off x="271108" y="1057471"/>
            <a:ext cx="10274972" cy="861774"/>
          </a:xfrm>
          <a:prstGeom prst="rect">
            <a:avLst/>
          </a:prstGeom>
          <a:noFill/>
        </p:spPr>
        <p:txBody>
          <a:bodyPr wrap="square" rtlCol="0">
            <a:spAutoFit/>
          </a:bodyPr>
          <a:lstStyle/>
          <a:p>
            <a:r>
              <a:rPr lang="en-US" b="1" u="sng" dirty="0">
                <a:solidFill>
                  <a:schemeClr val="bg1"/>
                </a:solidFill>
              </a:rPr>
              <a:t>Color Grading LUTs:</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sp>
        <p:nvSpPr>
          <p:cNvPr id="4" name="Title 1">
            <a:extLst>
              <a:ext uri="{FF2B5EF4-FFF2-40B4-BE49-F238E27FC236}">
                <a16:creationId xmlns:a16="http://schemas.microsoft.com/office/drawing/2014/main" id="{07A027EA-F35A-823E-C1E2-1D869D8517D4}"/>
              </a:ext>
            </a:extLst>
          </p:cNvPr>
          <p:cNvSpPr>
            <a:spLocks noGrp="1"/>
          </p:cNvSpPr>
          <p:nvPr>
            <p:ph type="title"/>
          </p:nvPr>
        </p:nvSpPr>
        <p:spPr>
          <a:xfrm>
            <a:off x="474306" y="198393"/>
            <a:ext cx="11351934" cy="520418"/>
          </a:xfrm>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pic>
        <p:nvPicPr>
          <p:cNvPr id="6" name="Picture 5">
            <a:extLst>
              <a:ext uri="{FF2B5EF4-FFF2-40B4-BE49-F238E27FC236}">
                <a16:creationId xmlns:a16="http://schemas.microsoft.com/office/drawing/2014/main" id="{5C2B7755-7C4A-6B4D-2294-8F322D8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50" y="2156317"/>
            <a:ext cx="3250794" cy="203175"/>
          </a:xfrm>
          <a:prstGeom prst="rect">
            <a:avLst/>
          </a:prstGeom>
        </p:spPr>
      </p:pic>
      <p:sp>
        <p:nvSpPr>
          <p:cNvPr id="7" name="TextBox 6">
            <a:extLst>
              <a:ext uri="{FF2B5EF4-FFF2-40B4-BE49-F238E27FC236}">
                <a16:creationId xmlns:a16="http://schemas.microsoft.com/office/drawing/2014/main" id="{B2673922-557B-050E-C8D6-764A650E8745}"/>
              </a:ext>
            </a:extLst>
          </p:cNvPr>
          <p:cNvSpPr txBox="1"/>
          <p:nvPr/>
        </p:nvSpPr>
        <p:spPr>
          <a:xfrm>
            <a:off x="562389" y="2526453"/>
            <a:ext cx="4795317" cy="461665"/>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p:txBody>
      </p:sp>
      <p:sp>
        <p:nvSpPr>
          <p:cNvPr id="8" name="Rectangle 7">
            <a:extLst>
              <a:ext uri="{FF2B5EF4-FFF2-40B4-BE49-F238E27FC236}">
                <a16:creationId xmlns:a16="http://schemas.microsoft.com/office/drawing/2014/main" id="{B4015D95-1FB7-54F6-6882-0B288F69C9F7}"/>
              </a:ext>
            </a:extLst>
          </p:cNvPr>
          <p:cNvSpPr/>
          <p:nvPr/>
        </p:nvSpPr>
        <p:spPr>
          <a:xfrm>
            <a:off x="3948939" y="3595326"/>
            <a:ext cx="4294121" cy="461665"/>
          </a:xfrm>
          <a:prstGeom prst="rect">
            <a:avLst/>
          </a:prstGeom>
          <a:solidFill>
            <a:srgbClr val="FF5D78"/>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ea typeface="Calibri Light" panose="020F0302020204030204" pitchFamily="34" charset="0"/>
                <a:cs typeface="Calibri Light" panose="020F0302020204030204" pitchFamily="34" charset="0"/>
              </a:rPr>
              <a:t>Razix has many more presets and supports loading your own LUT, use neutral LUTs  to configure as per your needs.</a:t>
            </a:r>
            <a:endParaRPr lang="en-IN" sz="1200" dirty="0">
              <a:solidFill>
                <a:schemeClr val="tx1"/>
              </a:solidFill>
              <a:latin typeface="+mj-lt"/>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B61B3C0E-3127-77DB-D480-CAAE458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6317"/>
            <a:ext cx="3291428" cy="205714"/>
          </a:xfrm>
          <a:prstGeom prst="rect">
            <a:avLst/>
          </a:prstGeom>
        </p:spPr>
      </p:pic>
      <p:sp>
        <p:nvSpPr>
          <p:cNvPr id="11" name="TextBox 10">
            <a:extLst>
              <a:ext uri="{FF2B5EF4-FFF2-40B4-BE49-F238E27FC236}">
                <a16:creationId xmlns:a16="http://schemas.microsoft.com/office/drawing/2014/main" id="{89B42B05-EE57-40BB-4A43-7EF31F3CB18E}"/>
              </a:ext>
            </a:extLst>
          </p:cNvPr>
          <p:cNvSpPr txBox="1"/>
          <p:nvPr/>
        </p:nvSpPr>
        <p:spPr>
          <a:xfrm>
            <a:off x="5977669" y="2526452"/>
            <a:ext cx="5848571" cy="830997"/>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Based on unreal Engine - </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https://docs.unrealengine.com/4.27/en-US/RenderingAndGraphics/PostProcessEffects/ColorGrading/</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73B6B01A-A9C4-5135-B9A4-B9B6DDF8AAFC}"/>
              </a:ext>
            </a:extLst>
          </p:cNvPr>
          <p:cNvSpPr txBox="1"/>
          <p:nvPr/>
        </p:nvSpPr>
        <p:spPr>
          <a:xfrm>
            <a:off x="7321974" y="534145"/>
            <a:ext cx="6096000" cy="369332"/>
          </a:xfrm>
          <a:prstGeom prst="rect">
            <a:avLst/>
          </a:prstGeom>
          <a:noFill/>
        </p:spPr>
        <p:txBody>
          <a:bodyPr wrap="square">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[Source]:</a:t>
            </a:r>
            <a:r>
              <a:rPr lang="en-IN" dirty="0">
                <a:solidFill>
                  <a:srgbClr val="0563C1"/>
                </a:solidFill>
                <a:hlinkClick r:id="rId5">
                  <a:extLst>
                    <a:ext uri="{A12FA001-AC4F-418D-AE19-62706E023703}">
                      <ahyp:hlinkClr xmlns:ahyp="http://schemas.microsoft.com/office/drawing/2018/hyperlinkcolor" val="tx"/>
                    </a:ext>
                  </a:extLst>
                </a:hlinkClick>
              </a:rPr>
              <a:t> https://defold.com/tutorials/grading/</a:t>
            </a:r>
            <a:endParaRPr lang="en-IN" dirty="0">
              <a:solidFill>
                <a:schemeClr val="bg1"/>
              </a:solidFill>
            </a:endParaRPr>
          </a:p>
        </p:txBody>
      </p:sp>
    </p:spTree>
    <p:extLst>
      <p:ext uri="{BB962C8B-B14F-4D97-AF65-F5344CB8AC3E}">
        <p14:creationId xmlns:p14="http://schemas.microsoft.com/office/powerpoint/2010/main" val="2919963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47A1-DC4B-FAD6-56C5-C766B24032CC}"/>
              </a:ext>
            </a:extLst>
          </p:cNvPr>
          <p:cNvSpPr>
            <a:spLocks noGrp="1"/>
          </p:cNvSpPr>
          <p:nvPr>
            <p:ph type="title"/>
          </p:nvPr>
        </p:nvSpPr>
        <p:spPr/>
        <p:txBody>
          <a:bodyPr/>
          <a:lstStyle/>
          <a:p>
            <a:r>
              <a:rPr lang="en-US" dirty="0"/>
              <a:t>Visibility Buffer</a:t>
            </a:r>
            <a:endParaRPr lang="en-IN" dirty="0"/>
          </a:p>
        </p:txBody>
      </p:sp>
      <p:pic>
        <p:nvPicPr>
          <p:cNvPr id="7" name="Picture 6">
            <a:extLst>
              <a:ext uri="{FF2B5EF4-FFF2-40B4-BE49-F238E27FC236}">
                <a16:creationId xmlns:a16="http://schemas.microsoft.com/office/drawing/2014/main" id="{A68B85AC-AEC4-7D84-4CD9-0484613CB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06" y="1438432"/>
            <a:ext cx="9931280" cy="471115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0864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565</TotalTime>
  <Words>1271</Words>
  <Application>Microsoft Office PowerPoint</Application>
  <PresentationFormat>Widescreen</PresentationFormat>
  <Paragraphs>154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Cascadia Mono</vt:lpstr>
      <vt:lpstr>Courier New</vt:lpstr>
      <vt:lpstr>Fira Code</vt:lpstr>
      <vt:lpstr>Office Theme</vt:lpstr>
      <vt:lpstr>Features overview</vt:lpstr>
      <vt:lpstr>Intro to Razix</vt:lpstr>
      <vt:lpstr>FrameGraph in Razix</vt:lpstr>
      <vt:lpstr>FrameGraph - Design</vt:lpstr>
      <vt:lpstr>FrameGraph – WorldRenderer</vt:lpstr>
      <vt:lpstr>RHI &lt;-&gt; ECS : Data Handshake Design </vt:lpstr>
      <vt:lpstr>Color Space, HDR, Tone mapping and LUT color grading…</vt:lpstr>
      <vt:lpstr>Color Space, HDR, Tone mapping and LUT color grading…</vt:lpstr>
      <vt:lpstr>Visibility Buffer</vt:lpstr>
      <vt:lpstr>Visibility Buffer</vt:lpstr>
      <vt:lpstr>FXAA + TAA</vt:lpstr>
      <vt:lpstr>Performance Bottleneck – vkQueuePresentKHR/vkQueueSubmitKHR</vt:lpstr>
      <vt:lpstr>Vulkan perf-drop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overview</dc:title>
  <dc:creator>phani srikar</dc:creator>
  <cp:lastModifiedBy>Phani Srikar</cp:lastModifiedBy>
  <cp:revision>194</cp:revision>
  <dcterms:created xsi:type="dcterms:W3CDTF">2022-07-14T04:38:49Z</dcterms:created>
  <dcterms:modified xsi:type="dcterms:W3CDTF">2024-09-16T23:27:22Z</dcterms:modified>
</cp:coreProperties>
</file>