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CF1F011-95CA-48D0-BD53-61024DBCDCD3}">
          <p14:sldIdLst>
            <p14:sldId id="257"/>
            <p14:sldId id="258"/>
          </p14:sldIdLst>
        </p14:section>
        <p14:section name="Frame Graph" id="{453CCC5D-6E2D-4CE0-8E14-CECF0EC6CED3}">
          <p14:sldIdLst>
            <p14:sldId id="259"/>
            <p14:sldId id="260"/>
            <p14:sldId id="261"/>
          </p14:sldIdLst>
        </p14:section>
        <p14:section name="Graphics Features" id="{840BAED3-5ED1-4238-B89B-07D3713A0757}">
          <p14:sldIdLst>
            <p14:sldId id="264"/>
          </p14:sldIdLst>
        </p14:section>
        <p14:section name="Performance Improvements" id="{245578FE-32D1-46ED-9D76-A9FD4E05A08C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556"/>
    <a:srgbClr val="FF14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1320" y="60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74FE9-52F4-E356-2BB0-38A0314DC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6EF08-85D3-CD9A-35A0-07C07E3B9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A259D-BFA4-E617-2764-D656B248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F8FF4-F016-598E-B7C2-A4B0E856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E1D97-AF6C-48C5-C1A6-27575EF7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19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E602-0DD6-7F39-F7B2-4FE922814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3A485-DD9F-D917-DA38-DA6B8E438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828A2-CBEC-5E52-DB0A-FA3D9F75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8B399-2966-8BB9-92E7-675A8A2A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15FF3-5AB8-5D86-38BE-DBE07591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71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F452BC-E799-7914-B969-8FA181E21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03C4A-6EBF-F869-1EBA-206DBDBF1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16AF5-21E9-E096-6399-EFF89E0A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D673C-1320-B8BF-6B0F-CB0CBBAA4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1EAAC-9C7C-2996-D70E-CC03AEEA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56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03CF-59BD-643D-BCDA-F202564CD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06" y="198393"/>
            <a:ext cx="10515600" cy="72819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CCBBD-9419-C90A-8E8C-66E6ECF5F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76" y="1219454"/>
            <a:ext cx="10812624" cy="4957509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2C597-DFFE-64D5-D427-F3AF59B6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05-04-2024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1C57E-C6FC-D298-2003-C5B555FF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89E18-5D91-3A62-5A02-5D1FB851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5B548-3337-F008-3958-B40C80D5D3D7}"/>
              </a:ext>
            </a:extLst>
          </p:cNvPr>
          <p:cNvCxnSpPr>
            <a:cxnSpLocks/>
          </p:cNvCxnSpPr>
          <p:nvPr userDrawn="1"/>
        </p:nvCxnSpPr>
        <p:spPr>
          <a:xfrm>
            <a:off x="335902" y="1073020"/>
            <a:ext cx="11140751" cy="0"/>
          </a:xfrm>
          <a:prstGeom prst="line">
            <a:avLst/>
          </a:prstGeom>
          <a:ln w="19050">
            <a:solidFill>
              <a:schemeClr val="accent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37710-45F1-1A8E-E8D6-46471D4E7528}"/>
              </a:ext>
            </a:extLst>
          </p:cNvPr>
          <p:cNvSpPr/>
          <p:nvPr userDrawn="1"/>
        </p:nvSpPr>
        <p:spPr>
          <a:xfrm>
            <a:off x="335902" y="198393"/>
            <a:ext cx="45719" cy="728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58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C4C7-5511-40AD-D2C4-097544852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CC20E-4146-83D5-12E2-45699CD01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20E99-5F68-4726-5DF6-83E5C9233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3DAF9-A892-7B0E-D180-E42BAC60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3D18C-90EE-CF78-2155-A9744C8E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40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33DB7-569A-1713-BEA3-8C7675DCA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55840-EF0C-1BAA-F159-81AE8FCC7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7C78C-A2E5-1536-4675-0025BB65D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F99D0-FFC0-55A7-687F-E1D43E63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8725A-3AB2-53C8-9C20-BFD19D3C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44AAF-0F3A-1317-CBCE-C0E7853E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85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BBDAC-E0A7-57F3-A401-7E794857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0CCF3-7EDC-1B37-5CE1-530041ED2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47A28-3781-E5D0-56A9-CCC25159C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413C3-9DD4-7387-AD7A-082007C37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4B7869-1377-7C34-B3C7-2B39ECA33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1FE696-6837-45BD-94F3-3E2758F6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05-04-2024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4C07E0-285C-3635-F9FE-60999076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C9F5E-B324-014F-9F01-D2715BCD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65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A653-1448-4AFE-B569-0B030857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8FF99-2266-9440-4E16-220B84D9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F37E0-728B-6DE7-FD6D-36EFA7D3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2D948-74C9-75BF-29D0-3B35DE8C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53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D1D98E-D8D2-9E40-D972-41316129C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38857-78A5-67C5-FC3E-644AA004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9124B-34A3-5789-DFB1-F2D53E0C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86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4E9ED-B668-88D4-CB50-C8AAF0E3D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95ACF-2674-D2B6-3506-01CF27A65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F6D6A-8F92-AF69-EB7C-97A73FCB4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D2924-E425-1CB2-D7BD-DFB28307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EF881-B8DB-6ABF-69DF-3EA7B735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ABBF9-C2E4-98EB-12A9-3137FF97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09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9CF11-F3F6-693D-E045-3B9D8DADE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2619AF-7535-A7F8-C5A0-5DC095D7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05E2C-D677-D928-4389-CD3D0632B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B4568-20E0-9349-34AA-B0E4304AD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AF1F5-9929-14B2-0EC7-7CACFC1F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23597-5EF2-7F32-FE1E-51A85DFB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01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E9B9D-FE87-3BBA-8C10-A0C26A052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7DE41-468B-F34A-03DA-AE487E89A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46687-5DC3-F746-0EF5-5A49FAB0E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6F61C-9FA5-4C35-A1D3-00EE2C15A6C0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0AA33-B577-2656-0BFE-5EDF14948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79B48-964B-714E-209A-0BB704786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55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dcvault.com/play/1024612/FrameGraph-Extensible-Rendering-Architecture-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1EE2-9E21-BF50-5167-C624957C2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5536" y="611455"/>
            <a:ext cx="5503333" cy="161342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Features overview</a:t>
            </a:r>
            <a:endParaRPr lang="en-IN" dirty="0">
              <a:solidFill>
                <a:schemeClr val="bg2">
                  <a:lumMod val="20000"/>
                  <a:lumOff val="8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9B126-944C-DBBF-28CA-A1CFBF2B9B9C}"/>
              </a:ext>
            </a:extLst>
          </p:cNvPr>
          <p:cNvSpPr txBox="1"/>
          <p:nvPr/>
        </p:nvSpPr>
        <p:spPr>
          <a:xfrm>
            <a:off x="8017939" y="2455334"/>
            <a:ext cx="2658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Phani Srikar</a:t>
            </a:r>
          </a:p>
          <a:p>
            <a:pPr algn="ctr"/>
            <a:endParaRPr lang="en-US" sz="1400" b="1" dirty="0">
              <a:solidFill>
                <a:schemeClr val="bg2">
                  <a:lumMod val="20000"/>
                  <a:lumOff val="8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algn="ctr"/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Lead Engine Programmer</a:t>
            </a:r>
            <a:endParaRPr lang="en-IN" sz="1200" dirty="0">
              <a:solidFill>
                <a:schemeClr val="bg2">
                  <a:lumMod val="20000"/>
                  <a:lumOff val="8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E81A12-4525-66EB-D732-567DD5C48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71" y="381002"/>
            <a:ext cx="2074333" cy="207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0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E6E6-7362-2D97-0941-1E70A5FA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Intro to Razix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1FC1C-4432-5092-1258-30ABCADD8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306" y="1405747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Razix is the Next Gen open-source engine for testing and researching AAA algorithms and designs</a:t>
            </a:r>
          </a:p>
          <a:p>
            <a:r>
              <a:rPr lang="en-US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Features include Frame Graph, backend agnostic Rendering API (single RHI for </a:t>
            </a: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Vulkan</a:t>
            </a:r>
            <a:r>
              <a:rPr lang="en-US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D3D12</a:t>
            </a:r>
            <a:r>
              <a:rPr lang="en-US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OpenGL</a:t>
            </a:r>
            <a:r>
              <a:rPr lang="en-US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Metal</a:t>
            </a:r>
            <a:r>
              <a:rPr lang="en-US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etc.)</a:t>
            </a:r>
          </a:p>
          <a:p>
            <a:r>
              <a:rPr lang="en-US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Mesh shaders and ReSTIR based DI + GI</a:t>
            </a:r>
          </a:p>
          <a:p>
            <a:r>
              <a:rPr lang="en-US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Visibility buffer based bindless materials</a:t>
            </a:r>
          </a:p>
          <a:p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Indirect draw as fallback system</a:t>
            </a:r>
            <a:endParaRPr lang="en-US" sz="1600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43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3FF9-197F-B892-F0C2-50A65C182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FrameGraph in Razix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76F58-2063-C27C-92EA-F0D2D3016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305" y="1212980"/>
            <a:ext cx="11151637" cy="4963983"/>
          </a:xfrm>
        </p:spPr>
        <p:txBody>
          <a:bodyPr/>
          <a:lstStyle/>
          <a:p>
            <a:r>
              <a:rPr lang="en-US" dirty="0"/>
              <a:t>Inspired from EA’s FrameGraph design</a:t>
            </a:r>
          </a:p>
          <a:p>
            <a:pPr lvl="1"/>
            <a:r>
              <a:rPr lang="en-IN" sz="1000" dirty="0">
                <a:solidFill>
                  <a:schemeClr val="accent5">
                    <a:lumMod val="75000"/>
                  </a:schemeClr>
                </a:solidFill>
                <a:hlinkClick r:id="rId2"/>
              </a:rPr>
              <a:t>https://www.gdcvault.com/play/1024612/FrameGraph-Extensible-Rendering-Architecture-in</a:t>
            </a:r>
            <a:endParaRPr lang="en-IN" sz="1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Uses a </a:t>
            </a:r>
            <a:r>
              <a:rPr lang="en-IN" dirty="0">
                <a:solidFill>
                  <a:schemeClr val="accent1"/>
                </a:solidFill>
              </a:rPr>
              <a:t>WorldRenderer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to build the passes in a single file</a:t>
            </a:r>
          </a:p>
          <a:p>
            <a:pPr lvl="1"/>
            <a:r>
              <a:rPr lang="en-IN" sz="1200" dirty="0">
                <a:solidFill>
                  <a:schemeClr val="bg1">
                    <a:lumMod val="95000"/>
                  </a:schemeClr>
                </a:solidFill>
              </a:rPr>
              <a:t>Easy visualization using Graphviz tools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Passes are built using </a:t>
            </a:r>
            <a:r>
              <a:rPr lang="en-IN" dirty="0">
                <a:solidFill>
                  <a:schemeClr val="accent1"/>
                </a:solidFill>
              </a:rPr>
              <a:t>C++ lambdas 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instead of classes 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Culling of unreferenced passes/resources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External resources can be imported via Import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Doesn’t interfere with Engine Rendering API</a:t>
            </a:r>
          </a:p>
          <a:p>
            <a:pPr lvl="1"/>
            <a:r>
              <a:rPr lang="en-IN" sz="1200" dirty="0">
                <a:solidFill>
                  <a:schemeClr val="bg1">
                    <a:lumMod val="95000"/>
                  </a:schemeClr>
                </a:solidFill>
              </a:rPr>
              <a:t>Descriptor binding vs command buffer recording API is still the same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Single threaded as of now</a:t>
            </a:r>
          </a:p>
        </p:txBody>
      </p:sp>
    </p:spTree>
    <p:extLst>
      <p:ext uri="{BB962C8B-B14F-4D97-AF65-F5344CB8AC3E}">
        <p14:creationId xmlns:p14="http://schemas.microsoft.com/office/powerpoint/2010/main" val="98026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CCD6-CD80-4F9B-B611-B82B946F5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FrameGraph -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E946-355F-E7BD-2C5B-0121721FA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Coming...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450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959C-DCD4-2858-717A-B322064F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FrameGraph – WorldRenderer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5FBDB-3BE2-7866-BA93-4B62F3E2F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RZWorldRenderer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responsible for building the frame graph passes </a:t>
            </a:r>
          </a:p>
          <a:p>
            <a:pPr lvl="1"/>
            <a:r>
              <a:rPr lang="en-US" dirty="0">
                <a:solidFill>
                  <a:schemeClr val="accent2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Hooking up R/W resources </a:t>
            </a:r>
          </a:p>
          <a:p>
            <a:pPr lvl="1"/>
            <a:r>
              <a:rPr lang="en-US" dirty="0">
                <a:solidFill>
                  <a:schemeClr val="accent2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Execution &amp; Submission of commands to the GPU</a:t>
            </a:r>
          </a:p>
          <a:p>
            <a:pPr lvl="1"/>
            <a:r>
              <a:rPr lang="en-US" dirty="0">
                <a:solidFill>
                  <a:schemeClr val="accent2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Managing RTs and read/write operations from other passes</a:t>
            </a:r>
          </a:p>
          <a:p>
            <a:r>
              <a:rPr lang="en-US" dirty="0"/>
              <a:t>The </a:t>
            </a:r>
            <a:r>
              <a:rPr lang="en-US" b="1" dirty="0"/>
              <a:t>execute</a:t>
            </a:r>
            <a:r>
              <a:rPr lang="en-US" dirty="0"/>
              <a:t> function for a </a:t>
            </a:r>
            <a:r>
              <a:rPr lang="en-US" dirty="0">
                <a:solidFill>
                  <a:schemeClr val="accent1"/>
                </a:solidFill>
              </a:rPr>
              <a:t>FrameGraphPass</a:t>
            </a:r>
            <a:r>
              <a:rPr lang="en-US" dirty="0"/>
              <a:t> is responsible for rendering</a:t>
            </a:r>
          </a:p>
          <a:p>
            <a:r>
              <a:rPr lang="en-US" dirty="0"/>
              <a:t>The </a:t>
            </a:r>
            <a:r>
              <a:rPr lang="en-US" b="1" dirty="0"/>
              <a:t>setup </a:t>
            </a:r>
            <a:r>
              <a:rPr lang="en-US" dirty="0"/>
              <a:t>function is responsible for creating the resources uses in the </a:t>
            </a:r>
            <a:r>
              <a:rPr lang="en-US" dirty="0">
                <a:solidFill>
                  <a:schemeClr val="accent1"/>
                </a:solidFill>
              </a:rPr>
              <a:t>FrameGraphPass</a:t>
            </a:r>
            <a:endParaRPr lang="en-US" dirty="0"/>
          </a:p>
          <a:p>
            <a:r>
              <a:rPr lang="en-US" dirty="0"/>
              <a:t>Every pass renders onto it’s own set of </a:t>
            </a:r>
            <a:r>
              <a:rPr lang="en-US" dirty="0" err="1"/>
              <a:t>RenderTextures</a:t>
            </a:r>
            <a:endParaRPr lang="en-US" dirty="0"/>
          </a:p>
          <a:p>
            <a:pPr lvl="1"/>
            <a:r>
              <a:rPr lang="en-US" dirty="0">
                <a:solidFill>
                  <a:schemeClr val="bg1"/>
                </a:solidFill>
              </a:rPr>
              <a:t>Materials will have to compatible with that pass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22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4B7A-FECA-1987-4399-C7BB9962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FXAA + TAA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5DC127-26CF-084B-FED8-38E29BACF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33" y="1680519"/>
            <a:ext cx="3537331" cy="2532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4E1045-996D-DE80-E370-F54E37DB7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528" y="2292321"/>
            <a:ext cx="1841125" cy="146413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51A9695-DCD1-523D-CE83-B560F361D302}"/>
              </a:ext>
            </a:extLst>
          </p:cNvPr>
          <p:cNvSpPr/>
          <p:nvPr/>
        </p:nvSpPr>
        <p:spPr>
          <a:xfrm>
            <a:off x="1915297" y="2387640"/>
            <a:ext cx="1519881" cy="1118287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E133C4-29B7-8317-3873-F39C96E25BE8}"/>
              </a:ext>
            </a:extLst>
          </p:cNvPr>
          <p:cNvCxnSpPr>
            <a:stCxn id="8" idx="0"/>
          </p:cNvCxnSpPr>
          <p:nvPr/>
        </p:nvCxnSpPr>
        <p:spPr>
          <a:xfrm flipV="1">
            <a:off x="2675238" y="2292321"/>
            <a:ext cx="1949290" cy="9531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98AE87-5708-2537-FDAE-8328E2EB8156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2675238" y="3505927"/>
            <a:ext cx="1949290" cy="2474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FD9D4A-C5E4-95F1-635F-29099D2A1E13}"/>
              </a:ext>
            </a:extLst>
          </p:cNvPr>
          <p:cNvSpPr txBox="1"/>
          <p:nvPr/>
        </p:nvSpPr>
        <p:spPr>
          <a:xfrm>
            <a:off x="5103130" y="4028383"/>
            <a:ext cx="88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 AA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450DE86-F790-F749-F537-AE8BACC11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4888" y="2292574"/>
            <a:ext cx="2203423" cy="14636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D4EDAB3-0185-DB18-744D-2AC7399553D2}"/>
              </a:ext>
            </a:extLst>
          </p:cNvPr>
          <p:cNvSpPr txBox="1"/>
          <p:nvPr/>
        </p:nvSpPr>
        <p:spPr>
          <a:xfrm>
            <a:off x="8164639" y="4028383"/>
            <a:ext cx="88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FXAA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651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8DE61-F4A0-01F3-833B-5EF6841E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Bottleneck – </a:t>
            </a:r>
            <a:r>
              <a:rPr lang="en-US" sz="2000" dirty="0">
                <a:solidFill>
                  <a:srgbClr val="FFB556"/>
                </a:solidFill>
              </a:rPr>
              <a:t>vkQueuePresentKHR/vkQueueSubmitKHR</a:t>
            </a:r>
            <a:endParaRPr lang="en-IN" sz="2000" dirty="0">
              <a:solidFill>
                <a:srgbClr val="FFB55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BF2F0-15EF-C441-4887-EC3FEA12F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76" y="1219454"/>
            <a:ext cx="10812624" cy="4114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Problem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Presentation of frame is taking around </a:t>
            </a:r>
            <a:r>
              <a:rPr lang="en-US" sz="1400" u="sng" dirty="0">
                <a:solidFill>
                  <a:schemeClr val="accent3">
                    <a:lumMod val="75000"/>
                  </a:schemeClr>
                </a:solidFill>
              </a:rPr>
              <a:t>1.2-2.0</a:t>
            </a:r>
            <a:r>
              <a:rPr lang="en-US" sz="1400" i="1" u="sng" dirty="0">
                <a:solidFill>
                  <a:schemeClr val="accent3">
                    <a:lumMod val="75000"/>
                  </a:schemeClr>
                </a:solidFill>
              </a:rPr>
              <a:t>ms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in Razix</a:t>
            </a:r>
            <a:r>
              <a:rPr lang="en-US" sz="1400" dirty="0"/>
              <a:t>, typical native Vulkan app takes around 0.06-0.08</a:t>
            </a:r>
            <a:r>
              <a:rPr lang="en-US" sz="1400" i="1" dirty="0"/>
              <a:t>ms</a:t>
            </a:r>
            <a:r>
              <a:rPr lang="en-US" sz="1400" dirty="0"/>
              <a:t> (avg. &lt; 1.0</a:t>
            </a:r>
            <a:r>
              <a:rPr lang="en-US" sz="1400" i="1" dirty="0"/>
              <a:t>ms</a:t>
            </a:r>
            <a:r>
              <a:rPr lang="en-US" sz="1400" dirty="0"/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This includes time for both </a:t>
            </a:r>
            <a:r>
              <a:rPr lang="en-US" dirty="0">
                <a:solidFill>
                  <a:schemeClr val="accent1"/>
                </a:solidFill>
              </a:rPr>
              <a:t>vkQueuePresentKHR</a:t>
            </a:r>
            <a:r>
              <a:rPr lang="en-US" dirty="0">
                <a:solidFill>
                  <a:srgbClr val="C00000"/>
                </a:solidFill>
              </a:rPr>
              <a:t>(0.04-0.06ms)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>
                <a:solidFill>
                  <a:schemeClr val="accent1"/>
                </a:solidFill>
              </a:rPr>
              <a:t>vkWaitForFences</a:t>
            </a:r>
            <a:r>
              <a:rPr lang="en-US" dirty="0">
                <a:solidFill>
                  <a:srgbClr val="C00000"/>
                </a:solidFill>
              </a:rPr>
              <a:t>(taking around 0.8-1.2ms)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Could be due to absence of memory and pipeline barriers for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Render Targets</a:t>
            </a:r>
            <a:r>
              <a:rPr lang="en-US" dirty="0">
                <a:solidFill>
                  <a:schemeClr val="bg1"/>
                </a:solidFill>
              </a:rPr>
              <a:t> b/w the FrameGraph passes, presentation engine is resolving the dependencies and it taking a lot of time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Or since it’s separated into many virtual functions this could be causing issues, since we have fixed no. of semaphores per frame, try implementing them in a single function inside the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VKSwapchain</a:t>
            </a:r>
            <a:r>
              <a:rPr lang="en-US" dirty="0">
                <a:solidFill>
                  <a:schemeClr val="bg1"/>
                </a:solidFill>
              </a:rPr>
              <a:t> itself to make things simple and fast and have less cache misses</a:t>
            </a:r>
          </a:p>
          <a:p>
            <a:pPr lvl="1"/>
            <a:endParaRPr lang="en-US" sz="1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Solution</a:t>
            </a:r>
          </a:p>
          <a:p>
            <a:r>
              <a:rPr lang="en-US" sz="1400" dirty="0"/>
              <a:t>Merge submission and presentation into a single function to avoid redirection that too through virtual functions</a:t>
            </a:r>
          </a:p>
          <a:p>
            <a:r>
              <a:rPr lang="en-US" sz="1400" dirty="0" err="1"/>
              <a:t>VKSwapchain</a:t>
            </a:r>
            <a:r>
              <a:rPr lang="en-US" sz="1400" dirty="0"/>
              <a:t> will manage the frameSyncData ({imageReadySemaphore, renderingDoneSemaphore, </a:t>
            </a:r>
            <a:r>
              <a:rPr lang="en-US" sz="1400" dirty="0" err="1"/>
              <a:t>inFlightFence</a:t>
            </a:r>
            <a:r>
              <a:rPr lang="en-US" sz="1400" dirty="0"/>
              <a:t>} x </a:t>
            </a:r>
            <a:r>
              <a:rPr lang="en-US" sz="1400" dirty="0">
                <a:solidFill>
                  <a:srgbClr val="7030A0"/>
                </a:solidFill>
              </a:rPr>
              <a:t>MAX_SWAP_IMAGES(3)</a:t>
            </a:r>
            <a:r>
              <a:rPr lang="en-US" sz="1400" dirty="0"/>
              <a:t>)</a:t>
            </a:r>
          </a:p>
          <a:p>
            <a:r>
              <a:rPr lang="en-US" sz="1400" dirty="0"/>
              <a:t>Pipeline/Memory barriers will help in synchronization of pass resources and presentation only waits on </a:t>
            </a:r>
            <a:r>
              <a:rPr lang="en-US" sz="1400" dirty="0">
                <a:solidFill>
                  <a:srgbClr val="7030A0"/>
                </a:solidFill>
                <a:latin typeface="Cascadia Mono" panose="020B0609020000020004" pitchFamily="49" charset="0"/>
              </a:rPr>
              <a:t>VK_PIPELINE_STAGE_COLOR_ATTACHMENT_OUTPUT_BIT</a:t>
            </a:r>
            <a:endParaRPr lang="en-US" sz="1400" dirty="0">
              <a:solidFill>
                <a:srgbClr val="7030A0"/>
              </a:solidFill>
            </a:endParaRPr>
          </a:p>
          <a:p>
            <a:endParaRPr lang="en-US" sz="1500" dirty="0"/>
          </a:p>
          <a:p>
            <a:pPr marL="457177" lvl="1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2E9F68-9244-BC23-BB44-6846B47AE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559" y="5298381"/>
            <a:ext cx="7171093" cy="1407471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840441-9B46-45BA-ED78-107447FA4C36}"/>
              </a:ext>
            </a:extLst>
          </p:cNvPr>
          <p:cNvSpPr txBox="1"/>
          <p:nvPr/>
        </p:nvSpPr>
        <p:spPr>
          <a:xfrm>
            <a:off x="4113410" y="6396286"/>
            <a:ext cx="311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Razix Frame</a:t>
            </a:r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77515-B11F-E0F0-FFB7-E7355FA7F5C3}"/>
              </a:ext>
            </a:extLst>
          </p:cNvPr>
          <p:cNvSpPr txBox="1"/>
          <p:nvPr/>
        </p:nvSpPr>
        <p:spPr>
          <a:xfrm>
            <a:off x="8033951" y="6242398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Presentation is under </a:t>
            </a:r>
            <a:r>
              <a:rPr lang="en-US" sz="8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1.0ms</a:t>
            </a:r>
            <a:endParaRPr lang="en-IN" sz="800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5442EDF-7BEC-75AE-DD3E-17D3D576A752}"/>
              </a:ext>
            </a:extLst>
          </p:cNvPr>
          <p:cNvSpPr/>
          <p:nvPr/>
        </p:nvSpPr>
        <p:spPr>
          <a:xfrm rot="16200000">
            <a:off x="8466191" y="5939004"/>
            <a:ext cx="107075" cy="514349"/>
          </a:xfrm>
          <a:prstGeom prst="leftBrace">
            <a:avLst>
              <a:gd name="adj1" fmla="val 23901"/>
              <a:gd name="adj2" fmla="val 50463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453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azix">
      <a:dk1>
        <a:srgbClr val="292929"/>
      </a:dk1>
      <a:lt1>
        <a:srgbClr val="FFFFFF"/>
      </a:lt1>
      <a:dk2>
        <a:srgbClr val="1D1D1D"/>
      </a:dk2>
      <a:lt2>
        <a:srgbClr val="FFFFFF"/>
      </a:lt2>
      <a:accent1>
        <a:srgbClr val="FFB556"/>
      </a:accent1>
      <a:accent2>
        <a:srgbClr val="FFFFFF"/>
      </a:accent2>
      <a:accent3>
        <a:srgbClr val="FF143B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azix">
      <a:majorFont>
        <a:latin typeface="Fira Code"/>
        <a:ea typeface=""/>
        <a:cs typeface=""/>
      </a:majorFont>
      <a:minorFont>
        <a:latin typeface="Fira 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Words>433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Cascadia Mono</vt:lpstr>
      <vt:lpstr>Fira Code</vt:lpstr>
      <vt:lpstr>Office Theme</vt:lpstr>
      <vt:lpstr>Features overview</vt:lpstr>
      <vt:lpstr>Intro to Razix</vt:lpstr>
      <vt:lpstr>FrameGraph in Razix</vt:lpstr>
      <vt:lpstr>FrameGraph - Design</vt:lpstr>
      <vt:lpstr>FrameGraph – WorldRenderer</vt:lpstr>
      <vt:lpstr>FXAA + TAA</vt:lpstr>
      <vt:lpstr>Performance Bottleneck – vkQueuePresentKHR/vkQueueSubmitKHR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Features overview</dc:title>
  <dc:creator>phani srikar</dc:creator>
  <cp:lastModifiedBy>Phani Srikar</cp:lastModifiedBy>
  <cp:revision>105</cp:revision>
  <dcterms:created xsi:type="dcterms:W3CDTF">2022-07-14T04:38:49Z</dcterms:created>
  <dcterms:modified xsi:type="dcterms:W3CDTF">2024-04-05T17:32:02Z</dcterms:modified>
</cp:coreProperties>
</file>