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6" r:id="rId16"/>
    <p:sldId id="270" r:id="rId17"/>
    <p:sldId id="271" r:id="rId18"/>
    <p:sldId id="272" r:id="rId19"/>
    <p:sldId id="273" r:id="rId20"/>
    <p:sldId id="274" r:id="rId21"/>
    <p:sldId id="275" r:id="rId22"/>
    <p:sldId id="277" r:id="rId23"/>
    <p:sldId id="27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266" y="5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5B059E0-4B51-4B5F-A379-15F1A5E850A3}" type="datetimeFigureOut">
              <a:rPr lang="en-US" smtClean="0"/>
              <a:t>3/11/2021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85B4D5-46F3-4315-895B-E8C55E27778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B059E0-4B51-4B5F-A379-15F1A5E850A3}" type="datetimeFigureOut">
              <a:rPr lang="en-US" smtClean="0"/>
              <a:t>3/11/2021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85B4D5-46F3-4315-895B-E8C55E27778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B059E0-4B51-4B5F-A379-15F1A5E850A3}" type="datetimeFigureOut">
              <a:rPr lang="en-US" smtClean="0"/>
              <a:t>3/11/2021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85B4D5-46F3-4315-895B-E8C55E27778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B059E0-4B51-4B5F-A379-15F1A5E850A3}" type="datetimeFigureOut">
              <a:rPr lang="en-US" smtClean="0"/>
              <a:t>3/11/2021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85B4D5-46F3-4315-895B-E8C55E27778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B059E0-4B51-4B5F-A379-15F1A5E850A3}" type="datetimeFigureOut">
              <a:rPr lang="en-US" smtClean="0"/>
              <a:t>3/11/2021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85B4D5-46F3-4315-895B-E8C55E27778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5B059E0-4B51-4B5F-A379-15F1A5E850A3}" type="datetimeFigureOut">
              <a:rPr lang="en-US" smtClean="0"/>
              <a:t>3/11/2021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85B4D5-46F3-4315-895B-E8C55E27778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5B059E0-4B51-4B5F-A379-15F1A5E850A3}" type="datetimeFigureOut">
              <a:rPr lang="en-US" smtClean="0"/>
              <a:t>3/11/2021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85B4D5-46F3-4315-895B-E8C55E27778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5B059E0-4B51-4B5F-A379-15F1A5E850A3}" type="datetimeFigureOut">
              <a:rPr lang="en-US" smtClean="0"/>
              <a:t>3/11/2021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85B4D5-46F3-4315-895B-E8C55E27778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B059E0-4B51-4B5F-A379-15F1A5E850A3}" type="datetimeFigureOut">
              <a:rPr lang="en-US" smtClean="0"/>
              <a:t>3/11/2021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85B4D5-46F3-4315-895B-E8C55E27778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B059E0-4B51-4B5F-A379-15F1A5E850A3}" type="datetimeFigureOut">
              <a:rPr lang="en-US" smtClean="0"/>
              <a:t>3/11/2021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85B4D5-46F3-4315-895B-E8C55E27778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B059E0-4B51-4B5F-A379-15F1A5E850A3}" type="datetimeFigureOut">
              <a:rPr lang="en-US" smtClean="0"/>
              <a:t>3/11/2021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85B4D5-46F3-4315-895B-E8C55E27778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B059E0-4B51-4B5F-A379-15F1A5E850A3}" type="datetimeFigureOut">
              <a:rPr lang="en-US" smtClean="0"/>
              <a:t>3/11/2021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85B4D5-46F3-4315-895B-E8C55E27778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intechopen.com/books/recent-advances-in-grain-crops-research/wheat-production-in-india-trends-and-prospect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intechopen.com/books/recent-advances-in-grain-crops-research/wheat-production-in-india-trends-and-prospect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Constrains in wheat production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Declining total factor productivity</a:t>
            </a:r>
            <a:br>
              <a:rPr lang="en-US" dirty="0"/>
            </a:br>
            <a:endParaRPr lang="en-US" dirty="0"/>
          </a:p>
        </p:txBody>
      </p:sp>
      <p:sp>
        <p:nvSpPr>
          <p:cNvPr id="3" name="Content Placeholder 2"/>
          <p:cNvSpPr>
            <a:spLocks noGrp="1"/>
          </p:cNvSpPr>
          <p:nvPr>
            <p:ph idx="1"/>
          </p:nvPr>
        </p:nvSpPr>
        <p:spPr/>
        <p:txBody>
          <a:bodyPr/>
          <a:lstStyle/>
          <a:p>
            <a:r>
              <a:rPr lang="en-US" dirty="0"/>
              <a:t>A major concern among policy makers is the declining total factor productivity over the years owing to stagnating yield levels with increased use of inputs and resource services. It is a major concern in the intensive cropping areas wherein rice-wheat is widely under cultivation. This can be countered by adoption of improved technologies coupled with the use of optimal resources.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67544" y="476671"/>
          <a:ext cx="8136904" cy="5726688"/>
        </p:xfrm>
        <a:graphic>
          <a:graphicData uri="http://schemas.openxmlformats.org/drawingml/2006/table">
            <a:tbl>
              <a:tblPr/>
              <a:tblGrid>
                <a:gridCol w="4068452">
                  <a:extLst>
                    <a:ext uri="{9D8B030D-6E8A-4147-A177-3AD203B41FA5}">
                      <a16:colId xmlns:a16="http://schemas.microsoft.com/office/drawing/2014/main" val="20000"/>
                    </a:ext>
                  </a:extLst>
                </a:gridCol>
                <a:gridCol w="4068452">
                  <a:extLst>
                    <a:ext uri="{9D8B030D-6E8A-4147-A177-3AD203B41FA5}">
                      <a16:colId xmlns:a16="http://schemas.microsoft.com/office/drawing/2014/main" val="20001"/>
                    </a:ext>
                  </a:extLst>
                </a:gridCol>
              </a:tblGrid>
              <a:tr h="132151">
                <a:tc>
                  <a:txBody>
                    <a:bodyPr/>
                    <a:lstStyle/>
                    <a:p>
                      <a:pPr fontAlgn="ctr"/>
                      <a:r>
                        <a:rPr lang="en-US" sz="1200" dirty="0"/>
                        <a:t>Zone</a:t>
                      </a:r>
                    </a:p>
                  </a:txBody>
                  <a:tcPr marL="26468" marR="26468" marT="13234" marB="13234" anchor="ctr">
                    <a:lnL>
                      <a:noFill/>
                    </a:lnL>
                    <a:lnR>
                      <a:noFill/>
                    </a:lnR>
                    <a:lnT>
                      <a:noFill/>
                    </a:lnT>
                    <a:lnB>
                      <a:noFill/>
                    </a:lnB>
                  </a:tcPr>
                </a:tc>
                <a:tc>
                  <a:txBody>
                    <a:bodyPr/>
                    <a:lstStyle/>
                    <a:p>
                      <a:pPr fontAlgn="ctr"/>
                      <a:r>
                        <a:rPr lang="en-US" sz="1200"/>
                        <a:t>Major production constraints</a:t>
                      </a:r>
                    </a:p>
                  </a:txBody>
                  <a:tcPr marL="26468" marR="26468" marT="13234" marB="13234" anchor="ctr">
                    <a:lnL>
                      <a:noFill/>
                    </a:lnL>
                    <a:lnR>
                      <a:noFill/>
                    </a:lnR>
                    <a:lnT>
                      <a:noFill/>
                    </a:lnT>
                    <a:lnB>
                      <a:noFill/>
                    </a:lnB>
                  </a:tcPr>
                </a:tc>
                <a:extLst>
                  <a:ext uri="{0D108BD9-81ED-4DB2-BD59-A6C34878D82A}">
                    <a16:rowId xmlns:a16="http://schemas.microsoft.com/office/drawing/2014/main" val="10000"/>
                  </a:ext>
                </a:extLst>
              </a:tr>
              <a:tr h="1123291">
                <a:tc>
                  <a:txBody>
                    <a:bodyPr/>
                    <a:lstStyle/>
                    <a:p>
                      <a:pPr fontAlgn="ctr"/>
                      <a:r>
                        <a:rPr lang="en-US" sz="1200" dirty="0"/>
                        <a:t>Northern hills zone</a:t>
                      </a:r>
                    </a:p>
                  </a:txBody>
                  <a:tcPr marL="26468" marR="26468" marT="13234" marB="13234" anchor="ctr">
                    <a:lnL>
                      <a:noFill/>
                    </a:lnL>
                    <a:lnR>
                      <a:noFill/>
                    </a:lnR>
                    <a:lnT>
                      <a:noFill/>
                    </a:lnT>
                    <a:lnB>
                      <a:noFill/>
                    </a:lnB>
                  </a:tcPr>
                </a:tc>
                <a:tc>
                  <a:txBody>
                    <a:bodyPr/>
                    <a:lstStyle/>
                    <a:p>
                      <a:pPr fontAlgn="ctr"/>
                      <a:r>
                        <a:rPr lang="en-US" sz="1200" dirty="0"/>
                        <a:t>Lack of accessibility of seed of newly released variety, </a:t>
                      </a:r>
                      <a:r>
                        <a:rPr lang="en-US" sz="1200" i="1" dirty="0" err="1"/>
                        <a:t>Phalaris</a:t>
                      </a:r>
                      <a:r>
                        <a:rPr lang="en-US" sz="1200" i="1" dirty="0"/>
                        <a:t> minor</a:t>
                      </a:r>
                      <a:r>
                        <a:rPr lang="en-US" sz="1200" dirty="0"/>
                        <a:t>, small land holdings, high cost of inputs, non-availability of farm machinery, yellow rust, birds, lack of knowledge among the farmers about recent technologies, imbalanced use of fertilizer, lack of irrigation facilities</a:t>
                      </a:r>
                    </a:p>
                  </a:txBody>
                  <a:tcPr marL="26468" marR="26468" marT="13234" marB="13234" anchor="ctr">
                    <a:lnL>
                      <a:noFill/>
                    </a:lnL>
                    <a:lnR>
                      <a:noFill/>
                    </a:lnR>
                    <a:lnT>
                      <a:noFill/>
                    </a:lnT>
                    <a:lnB>
                      <a:noFill/>
                    </a:lnB>
                  </a:tcPr>
                </a:tc>
                <a:extLst>
                  <a:ext uri="{0D108BD9-81ED-4DB2-BD59-A6C34878D82A}">
                    <a16:rowId xmlns:a16="http://schemas.microsoft.com/office/drawing/2014/main" val="10001"/>
                  </a:ext>
                </a:extLst>
              </a:tr>
              <a:tr h="825948">
                <a:tc>
                  <a:txBody>
                    <a:bodyPr/>
                    <a:lstStyle/>
                    <a:p>
                      <a:pPr fontAlgn="ctr"/>
                      <a:r>
                        <a:rPr lang="en-US" sz="1200"/>
                        <a:t>Northwestern plains zone</a:t>
                      </a:r>
                    </a:p>
                  </a:txBody>
                  <a:tcPr marL="26468" marR="26468" marT="13234" marB="13234" anchor="ctr">
                    <a:lnL>
                      <a:noFill/>
                    </a:lnL>
                    <a:lnR>
                      <a:noFill/>
                    </a:lnR>
                    <a:lnT>
                      <a:noFill/>
                    </a:lnT>
                    <a:lnB>
                      <a:noFill/>
                    </a:lnB>
                  </a:tcPr>
                </a:tc>
                <a:tc>
                  <a:txBody>
                    <a:bodyPr/>
                    <a:lstStyle/>
                    <a:p>
                      <a:pPr fontAlgn="ctr"/>
                      <a:r>
                        <a:rPr lang="en-US" sz="1200"/>
                        <a:t>High cost of inputs, low price of wheat, erratic power supply, </a:t>
                      </a:r>
                      <a:r>
                        <a:rPr lang="en-US" sz="1200" i="1"/>
                        <a:t>Phalaris minor</a:t>
                      </a:r>
                      <a:r>
                        <a:rPr lang="en-US" sz="1200"/>
                        <a:t>, low organic matter in the soil, poor quality of seeds, non-availability of labour, untimely rain, </a:t>
                      </a:r>
                      <a:r>
                        <a:rPr lang="en-US" sz="1200" i="1"/>
                        <a:t>Chenopodium album</a:t>
                      </a:r>
                      <a:r>
                        <a:rPr lang="en-US" sz="1200"/>
                        <a:t>, non-availability of electricity</a:t>
                      </a:r>
                    </a:p>
                  </a:txBody>
                  <a:tcPr marL="26468" marR="26468" marT="13234" marB="13234" anchor="ctr">
                    <a:lnL>
                      <a:noFill/>
                    </a:lnL>
                    <a:lnR>
                      <a:noFill/>
                    </a:lnR>
                    <a:lnT>
                      <a:noFill/>
                    </a:lnT>
                    <a:lnB>
                      <a:noFill/>
                    </a:lnB>
                  </a:tcPr>
                </a:tc>
                <a:extLst>
                  <a:ext uri="{0D108BD9-81ED-4DB2-BD59-A6C34878D82A}">
                    <a16:rowId xmlns:a16="http://schemas.microsoft.com/office/drawing/2014/main" val="10002"/>
                  </a:ext>
                </a:extLst>
              </a:tr>
              <a:tr h="1321519">
                <a:tc>
                  <a:txBody>
                    <a:bodyPr/>
                    <a:lstStyle/>
                    <a:p>
                      <a:pPr fontAlgn="ctr"/>
                      <a:r>
                        <a:rPr lang="en-US" sz="1200"/>
                        <a:t>Northeastern plains zone</a:t>
                      </a:r>
                    </a:p>
                  </a:txBody>
                  <a:tcPr marL="26468" marR="26468" marT="13234" marB="13234" anchor="ctr">
                    <a:lnL>
                      <a:noFill/>
                    </a:lnL>
                    <a:lnR>
                      <a:noFill/>
                    </a:lnR>
                    <a:lnT>
                      <a:noFill/>
                    </a:lnT>
                    <a:lnB>
                      <a:noFill/>
                    </a:lnB>
                  </a:tcPr>
                </a:tc>
                <a:tc>
                  <a:txBody>
                    <a:bodyPr/>
                    <a:lstStyle/>
                    <a:p>
                      <a:pPr fontAlgn="ctr"/>
                      <a:r>
                        <a:rPr lang="en-US" sz="1200"/>
                        <a:t>Small land holdings, inadequacy of seeds of newly released variety, lack of information among the farmers about recently developed new technologies, late sowing, temperature fluctuations during growth, high-priced inputs, poor quality of seeds, non-availability of labour, low organic matter in the soil, non-availability of farm machinery</a:t>
                      </a:r>
                    </a:p>
                  </a:txBody>
                  <a:tcPr marL="26468" marR="26468" marT="13234" marB="13234" anchor="ctr">
                    <a:lnL>
                      <a:noFill/>
                    </a:lnL>
                    <a:lnR>
                      <a:noFill/>
                    </a:lnR>
                    <a:lnT>
                      <a:noFill/>
                    </a:lnT>
                    <a:lnB>
                      <a:noFill/>
                    </a:lnB>
                  </a:tcPr>
                </a:tc>
                <a:extLst>
                  <a:ext uri="{0D108BD9-81ED-4DB2-BD59-A6C34878D82A}">
                    <a16:rowId xmlns:a16="http://schemas.microsoft.com/office/drawing/2014/main" val="10003"/>
                  </a:ext>
                </a:extLst>
              </a:tr>
              <a:tr h="1123291">
                <a:tc>
                  <a:txBody>
                    <a:bodyPr/>
                    <a:lstStyle/>
                    <a:p>
                      <a:pPr fontAlgn="ctr"/>
                      <a:r>
                        <a:rPr lang="en-US" sz="1200"/>
                        <a:t>Central zone</a:t>
                      </a:r>
                    </a:p>
                  </a:txBody>
                  <a:tcPr marL="26468" marR="26468" marT="13234" marB="13234" anchor="ctr">
                    <a:lnL>
                      <a:noFill/>
                    </a:lnL>
                    <a:lnR>
                      <a:noFill/>
                    </a:lnR>
                    <a:lnT>
                      <a:noFill/>
                    </a:lnT>
                    <a:lnB>
                      <a:noFill/>
                    </a:lnB>
                  </a:tcPr>
                </a:tc>
                <a:tc>
                  <a:txBody>
                    <a:bodyPr/>
                    <a:lstStyle/>
                    <a:p>
                      <a:pPr fontAlgn="ctr"/>
                      <a:r>
                        <a:rPr lang="en-US" sz="1200"/>
                        <a:t>Non-availability of labour, imbalanced use of fertilizer, high temperature at maturity, limited accessibility to seed of newly released variety, temperature fluctuation during crop growth, high cost of inputs, lack of irrigation facilities, small land holding, decline in water table, untimely rain</a:t>
                      </a:r>
                    </a:p>
                  </a:txBody>
                  <a:tcPr marL="26468" marR="26468" marT="13234" marB="13234" anchor="ctr">
                    <a:lnL>
                      <a:noFill/>
                    </a:lnL>
                    <a:lnR>
                      <a:noFill/>
                    </a:lnR>
                    <a:lnT>
                      <a:noFill/>
                    </a:lnT>
                    <a:lnB>
                      <a:noFill/>
                    </a:lnB>
                  </a:tcPr>
                </a:tc>
                <a:extLst>
                  <a:ext uri="{0D108BD9-81ED-4DB2-BD59-A6C34878D82A}">
                    <a16:rowId xmlns:a16="http://schemas.microsoft.com/office/drawing/2014/main" val="10004"/>
                  </a:ext>
                </a:extLst>
              </a:tr>
              <a:tr h="1123291">
                <a:tc>
                  <a:txBody>
                    <a:bodyPr/>
                    <a:lstStyle/>
                    <a:p>
                      <a:pPr fontAlgn="ctr"/>
                      <a:r>
                        <a:rPr lang="en-US" sz="1200"/>
                        <a:t>Peninsular zone</a:t>
                      </a:r>
                    </a:p>
                  </a:txBody>
                  <a:tcPr marL="26468" marR="26468" marT="13234" marB="13234" anchor="ctr">
                    <a:lnL>
                      <a:noFill/>
                    </a:lnL>
                    <a:lnR>
                      <a:noFill/>
                    </a:lnR>
                    <a:lnT>
                      <a:noFill/>
                    </a:lnT>
                    <a:lnB>
                      <a:noFill/>
                    </a:lnB>
                  </a:tcPr>
                </a:tc>
                <a:tc>
                  <a:txBody>
                    <a:bodyPr/>
                    <a:lstStyle/>
                    <a:p>
                      <a:pPr fontAlgn="ctr"/>
                      <a:r>
                        <a:rPr lang="en-US" sz="1200" dirty="0"/>
                        <a:t>Low price of wheat, irregular power supply, high cost of inputs, non-availability of </a:t>
                      </a:r>
                      <a:r>
                        <a:rPr lang="en-US" sz="1200" dirty="0" err="1"/>
                        <a:t>labour</a:t>
                      </a:r>
                      <a:r>
                        <a:rPr lang="en-US" sz="1200" dirty="0"/>
                        <a:t>, non-availability of electricity, higher rate of custom hiring, untimely rain, lack of facilities of canal irrigation, poor accessibility to seeds of newly released variety, temperature fluctuation during crop growth</a:t>
                      </a:r>
                    </a:p>
                  </a:txBody>
                  <a:tcPr marL="26468" marR="26468" marT="13234" marB="13234" anchor="ctr">
                    <a:lnL>
                      <a:noFill/>
                    </a:lnL>
                    <a:lnR>
                      <a:noFill/>
                    </a:lnR>
                    <a:lnT>
                      <a:noFill/>
                    </a:lnT>
                    <a:lnB>
                      <a:noFill/>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Wheat frontline demonstrations (WFLDs) during 2018-19</a:t>
            </a:r>
          </a:p>
        </p:txBody>
      </p:sp>
      <p:sp>
        <p:nvSpPr>
          <p:cNvPr id="3" name="Content Placeholder 2"/>
          <p:cNvSpPr>
            <a:spLocks noGrp="1"/>
          </p:cNvSpPr>
          <p:nvPr>
            <p:ph idx="1"/>
          </p:nvPr>
        </p:nvSpPr>
        <p:spPr/>
        <p:txBody>
          <a:bodyPr>
            <a:normAutofit fontScale="92500"/>
          </a:bodyPr>
          <a:lstStyle/>
          <a:p>
            <a:r>
              <a:rPr lang="en-US" dirty="0"/>
              <a:t>FLD - Front Line demonstrations(FLDs) is a unique approach to provide an direct interface between researcher and farmers as the scientists are directly involved in planning, execution and monitoring of the demonstrations for the technologies developed by them and get direct feedback from the farmers’ field about the crops like wheat, rice and pulses production in general and technology being demonstrated in particular.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normAutofit fontScale="85000" lnSpcReduction="20000"/>
          </a:bodyPr>
          <a:lstStyle/>
          <a:p>
            <a:r>
              <a:rPr lang="en-US" dirty="0"/>
              <a:t>To demonstrate improved Crop Production Technologies of Rice, Wheat and Pulses on the farmers’ fields; </a:t>
            </a:r>
          </a:p>
          <a:p>
            <a:r>
              <a:rPr lang="en-US" dirty="0"/>
              <a:t>To popularize the newly notified and improved varieties/technologies for varietal diversification and efficient management of resources. </a:t>
            </a:r>
          </a:p>
          <a:p>
            <a:r>
              <a:rPr lang="en-US" dirty="0"/>
              <a:t>To bring synergy among planers, researchers, farmers and industry for parable interface through seminars/symposium on emerging themes of importance in the field of Rice, Wheat and Pulses production for deciding strategies for development of these crops.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D:\CLass\Wheat ppt\FLD.jpg"/>
          <p:cNvPicPr>
            <a:picLocks noChangeAspect="1" noChangeArrowheads="1"/>
          </p:cNvPicPr>
          <p:nvPr/>
        </p:nvPicPr>
        <p:blipFill>
          <a:blip r:embed="rId2" cstate="print"/>
          <a:srcRect/>
          <a:stretch>
            <a:fillRect/>
          </a:stretch>
        </p:blipFill>
        <p:spPr bwMode="auto">
          <a:xfrm>
            <a:off x="0" y="620688"/>
            <a:ext cx="9067801" cy="5372100"/>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D:\CLass\Wheat ppt\Screenshot 2021-03-11 131102.jpg"/>
          <p:cNvPicPr>
            <a:picLocks noChangeAspect="1" noChangeArrowheads="1"/>
          </p:cNvPicPr>
          <p:nvPr/>
        </p:nvPicPr>
        <p:blipFill>
          <a:blip r:embed="rId2" cstate="print"/>
          <a:srcRect/>
          <a:stretch>
            <a:fillRect/>
          </a:stretch>
        </p:blipFill>
        <p:spPr bwMode="auto">
          <a:xfrm>
            <a:off x="-252536" y="1052736"/>
            <a:ext cx="9480551" cy="3365500"/>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t>Analysis of constraints in different wheat</a:t>
            </a:r>
            <a:br>
              <a:rPr lang="en-US" sz="3600" b="1" dirty="0"/>
            </a:br>
            <a:r>
              <a:rPr lang="en-US" sz="3600" b="1" dirty="0"/>
              <a:t>producing zones of India</a:t>
            </a:r>
            <a:endParaRPr lang="en-US" sz="3600" dirty="0"/>
          </a:p>
        </p:txBody>
      </p:sp>
      <p:sp>
        <p:nvSpPr>
          <p:cNvPr id="3" name="Content Placeholder 2"/>
          <p:cNvSpPr>
            <a:spLocks noGrp="1"/>
          </p:cNvSpPr>
          <p:nvPr>
            <p:ph idx="1"/>
          </p:nvPr>
        </p:nvSpPr>
        <p:spPr/>
        <p:txBody>
          <a:bodyPr/>
          <a:lstStyle/>
          <a:p>
            <a:pPr>
              <a:buNone/>
            </a:pPr>
            <a:r>
              <a:rPr lang="en-US" b="1" dirty="0"/>
              <a:t>Northern Hills Zone (NHZ): </a:t>
            </a:r>
          </a:p>
          <a:p>
            <a:pPr>
              <a:buNone/>
            </a:pPr>
            <a:r>
              <a:rPr lang="en-US" dirty="0"/>
              <a:t>In NHZ, small land holding, high cost of inputs, untimely rain, </a:t>
            </a:r>
            <a:r>
              <a:rPr lang="en-US" i="1" dirty="0" err="1"/>
              <a:t>Phalaris</a:t>
            </a:r>
            <a:r>
              <a:rPr lang="en-US" i="1" dirty="0"/>
              <a:t> minor, non availability of </a:t>
            </a:r>
            <a:r>
              <a:rPr lang="en-US" i="1" dirty="0" err="1"/>
              <a:t>labour</a:t>
            </a:r>
            <a:r>
              <a:rPr lang="en-US" i="1" dirty="0"/>
              <a:t> were the major </a:t>
            </a:r>
            <a:r>
              <a:rPr lang="en-US" dirty="0"/>
              <a:t>constraints faced by the farmers of northern hills zone.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a:buNone/>
            </a:pPr>
            <a:r>
              <a:rPr lang="en-US" b="1" dirty="0"/>
              <a:t>North Eastern Plains Zone (NEPZ):</a:t>
            </a:r>
          </a:p>
          <a:p>
            <a:pPr>
              <a:buNone/>
            </a:pPr>
            <a:r>
              <a:rPr lang="en-US" dirty="0"/>
              <a:t>Among major constraints</a:t>
            </a:r>
          </a:p>
          <a:p>
            <a:pPr>
              <a:buNone/>
            </a:pPr>
            <a:r>
              <a:rPr lang="en-US" dirty="0"/>
              <a:t>of this zone, high cost of inputs, higher custom</a:t>
            </a:r>
          </a:p>
          <a:p>
            <a:pPr>
              <a:buNone/>
            </a:pPr>
            <a:r>
              <a:rPr lang="en-US" dirty="0"/>
              <a:t>hiring charges, non-availability of farm </a:t>
            </a:r>
            <a:r>
              <a:rPr lang="en-US" dirty="0" err="1"/>
              <a:t>labours,erratic</a:t>
            </a:r>
            <a:r>
              <a:rPr lang="en-US" dirty="0"/>
              <a:t> power supply, poor information delivery by the state extension machinery and </a:t>
            </a:r>
            <a:r>
              <a:rPr lang="en-US" i="1" dirty="0" err="1"/>
              <a:t>Phalaris</a:t>
            </a:r>
            <a:r>
              <a:rPr lang="en-US" i="1" dirty="0"/>
              <a:t> minor </a:t>
            </a:r>
            <a:r>
              <a:rPr lang="en-US" dirty="0"/>
              <a:t>were </a:t>
            </a:r>
            <a:r>
              <a:rPr lang="en-US" dirty="0" err="1"/>
              <a:t>identi</a:t>
            </a:r>
            <a:r>
              <a:rPr lang="en-US" dirty="0"/>
              <a:t>􀃶ed.</a:t>
            </a:r>
          </a:p>
          <a:p>
            <a:pPr>
              <a:buNone/>
            </a:pPr>
            <a:r>
              <a:rPr lang="en-US" dirty="0"/>
              <a:t>Migration of farm </a:t>
            </a:r>
            <a:r>
              <a:rPr lang="en-US" dirty="0" err="1"/>
              <a:t>labour</a:t>
            </a:r>
            <a:r>
              <a:rPr lang="en-US" dirty="0"/>
              <a:t> from eastern zone to other parts of the country is creating scarcity of agricultural </a:t>
            </a:r>
            <a:r>
              <a:rPr lang="en-US" dirty="0" err="1"/>
              <a:t>labourers</a:t>
            </a:r>
            <a:r>
              <a:rPr lang="en-US" dirty="0"/>
              <a:t> in this zone.</a:t>
            </a:r>
          </a:p>
          <a:p>
            <a:pPr>
              <a:buNone/>
            </a:pPr>
            <a:r>
              <a:rPr lang="en-US" dirty="0"/>
              <a:t> Marketing of wheat is still a concern for this region for better price realization and pro􀃶</a:t>
            </a:r>
            <a:r>
              <a:rPr lang="en-US" dirty="0" err="1"/>
              <a:t>tability</a:t>
            </a:r>
            <a:r>
              <a:rPr lang="en-US" dirty="0"/>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US" b="1" dirty="0"/>
              <a:t>North Western Plains Zone (NWPZ): </a:t>
            </a:r>
          </a:p>
          <a:p>
            <a:pPr>
              <a:buNone/>
            </a:pPr>
            <a:r>
              <a:rPr lang="en-US" dirty="0"/>
              <a:t>non-availability of seed of newly released varieties was </a:t>
            </a:r>
            <a:r>
              <a:rPr lang="en-US" dirty="0" err="1"/>
              <a:t>identi</a:t>
            </a:r>
            <a:r>
              <a:rPr lang="en-US" dirty="0"/>
              <a:t>􀃶</a:t>
            </a:r>
            <a:r>
              <a:rPr lang="en-US" dirty="0" err="1"/>
              <a:t>ed</a:t>
            </a:r>
            <a:r>
              <a:rPr lang="en-US" dirty="0"/>
              <a:t> as the most serious constraint.</a:t>
            </a:r>
          </a:p>
          <a:p>
            <a:pPr>
              <a:buNone/>
            </a:pPr>
            <a:r>
              <a:rPr lang="en-US" dirty="0"/>
              <a:t>In addition to this, small land holdings, declining</a:t>
            </a:r>
          </a:p>
          <a:p>
            <a:pPr>
              <a:buNone/>
            </a:pPr>
            <a:r>
              <a:rPr lang="en-US" dirty="0"/>
              <a:t>water table, low organic matter in the soil were also given high priority.</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a:buNone/>
            </a:pPr>
            <a:r>
              <a:rPr lang="en-US" b="1" dirty="0"/>
              <a:t>Central Zone (CZ):</a:t>
            </a:r>
          </a:p>
          <a:p>
            <a:pPr>
              <a:buNone/>
            </a:pPr>
            <a:r>
              <a:rPr lang="en-US" dirty="0"/>
              <a:t>In central zone, high cost of inputs, decline in water table, low price of wheat, small land holdings and problem in marketing were the major constraints faced by the farmers. This zone has been </a:t>
            </a:r>
            <a:r>
              <a:rPr lang="en-US" dirty="0" err="1"/>
              <a:t>identi</a:t>
            </a:r>
            <a:r>
              <a:rPr lang="en-US" dirty="0"/>
              <a:t>􀃶</a:t>
            </a:r>
            <a:r>
              <a:rPr lang="en-US" dirty="0" err="1"/>
              <a:t>ed</a:t>
            </a:r>
            <a:r>
              <a:rPr lang="en-US" dirty="0"/>
              <a:t> as export zone for quality wheat. The processing quality of wheat in this zone is better than that of NEPZ and NWPZ. The above said constraints need to be addressed seriously for more income.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CLass\Wheat ppt\F6.png"/>
          <p:cNvPicPr>
            <a:picLocks noChangeAspect="1" noChangeArrowheads="1"/>
          </p:cNvPicPr>
          <p:nvPr/>
        </p:nvPicPr>
        <p:blipFill>
          <a:blip r:embed="rId2" cstate="print"/>
          <a:srcRect/>
          <a:stretch>
            <a:fillRect/>
          </a:stretch>
        </p:blipFill>
        <p:spPr bwMode="auto">
          <a:xfrm>
            <a:off x="1331640" y="185201"/>
            <a:ext cx="6408712" cy="6430437"/>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a:buNone/>
            </a:pPr>
            <a:r>
              <a:rPr lang="en-US" b="1" dirty="0"/>
              <a:t>Peninsular Zone (PZ):</a:t>
            </a:r>
          </a:p>
          <a:p>
            <a:pPr>
              <a:buNone/>
            </a:pPr>
            <a:r>
              <a:rPr lang="en-US" dirty="0"/>
              <a:t>In peninsular zone, higher rate of custom hiring, low price of wheat, water stress, high cost of inputs and high temperature at maturity were the major constraints of this zone. For making wheat cultivation remunerative, there is a need to develop proper market. For better price realization farmers need to be educated about selling of their agricultural produce through e-NAM portal.</a:t>
            </a:r>
            <a:endParaRPr lang="en-US"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pPr>
              <a:buNone/>
            </a:pPr>
            <a:r>
              <a:rPr lang="en-US" b="1" dirty="0"/>
              <a:t>Overall Constraints: The overall analysis of constraints</a:t>
            </a:r>
          </a:p>
          <a:p>
            <a:pPr>
              <a:buNone/>
            </a:pPr>
            <a:r>
              <a:rPr lang="en-US" dirty="0"/>
              <a:t>across zones revealed that high cost of inputs, small land holding, non-availability of seed of newly released varieties, non-availability of </a:t>
            </a:r>
            <a:r>
              <a:rPr lang="en-US" dirty="0" err="1"/>
              <a:t>labour</a:t>
            </a:r>
            <a:r>
              <a:rPr lang="en-US" dirty="0"/>
              <a:t>; higher customer hiring rate of land </a:t>
            </a:r>
            <a:r>
              <a:rPr lang="en-US" dirty="0" err="1"/>
              <a:t>levelling</a:t>
            </a:r>
            <a:r>
              <a:rPr lang="en-US" dirty="0"/>
              <a:t>, field preparation, sowing, harvesting and threshing; and </a:t>
            </a:r>
            <a:r>
              <a:rPr lang="en-US" i="1" dirty="0" err="1"/>
              <a:t>Phalaris</a:t>
            </a:r>
            <a:r>
              <a:rPr lang="en-US" i="1" dirty="0"/>
              <a:t> minor were the major constraints of </a:t>
            </a:r>
            <a:r>
              <a:rPr lang="en-US" dirty="0"/>
              <a:t>wheat production as identified under FLDs.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normAutofit fontScale="85000" lnSpcReduction="20000"/>
          </a:bodyPr>
          <a:lstStyle/>
          <a:p>
            <a:pPr>
              <a:buNone/>
            </a:pPr>
            <a:r>
              <a:rPr lang="en-US" dirty="0"/>
              <a:t>Farmers need to be educated and trained on recent wheat production technologies, complete package of practices and soil health management. There is a need of government intervention to ensure quality seeds as well as quality inputs. Farmers need to be updated on impact of climate change on wheat cultivation and what are the coping strategies they can adopt to mitigate it. The concept of conservation agriculture and adoption of resource conservation technologies at farmer’s field can be propagated at a larger scale. To ensure better price, farmers have to go for quality wheat production. There is a need to register wheat growers on e-NAM platform for selling of wheat. All the constraints need appropriate attention in order to increase wheat production in all major wheat producing zones of the country.</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Climatic </a:t>
            </a:r>
            <a:r>
              <a:rPr lang="en-US" dirty="0" err="1"/>
              <a:t>vulnerablity</a:t>
            </a:r>
            <a:r>
              <a:rPr lang="en-US" dirty="0"/>
              <a:t> </a:t>
            </a:r>
          </a:p>
        </p:txBody>
      </p:sp>
      <p:sp>
        <p:nvSpPr>
          <p:cNvPr id="3" name="Content Placeholder 2"/>
          <p:cNvSpPr>
            <a:spLocks noGrp="1"/>
          </p:cNvSpPr>
          <p:nvPr>
            <p:ph idx="1"/>
          </p:nvPr>
        </p:nvSpPr>
        <p:spPr/>
        <p:txBody>
          <a:bodyPr>
            <a:normAutofit fontScale="92500" lnSpcReduction="20000"/>
          </a:bodyPr>
          <a:lstStyle/>
          <a:p>
            <a:r>
              <a:rPr lang="en-US" dirty="0"/>
              <a:t>In India a significant part of wheat area is under heat stress, and </a:t>
            </a:r>
            <a:r>
              <a:rPr lang="en-US" dirty="0" err="1"/>
              <a:t>Gangetic</a:t>
            </a:r>
            <a:r>
              <a:rPr lang="en-US" dirty="0"/>
              <a:t> plains and central and peninsular India are the most heat-stressed regions, whereas it is moderate in northwestern parts of Indo-</a:t>
            </a:r>
            <a:r>
              <a:rPr lang="en-US" dirty="0" err="1"/>
              <a:t>Gangetic</a:t>
            </a:r>
            <a:r>
              <a:rPr lang="en-US" dirty="0"/>
              <a:t> Plains</a:t>
            </a:r>
          </a:p>
          <a:p>
            <a:r>
              <a:rPr lang="en-US" dirty="0"/>
              <a:t> it has been predicted that with every rise in 1°C temperature, the wheat production will be decreased by 4–6 million </a:t>
            </a:r>
            <a:r>
              <a:rPr lang="en-US" dirty="0" err="1"/>
              <a:t>tonnes</a:t>
            </a:r>
            <a:r>
              <a:rPr lang="en-US" dirty="0"/>
              <a:t>.</a:t>
            </a:r>
          </a:p>
          <a:p>
            <a:r>
              <a:rPr lang="en-US" dirty="0" err="1"/>
              <a:t>Rainfed</a:t>
            </a:r>
            <a:r>
              <a:rPr lang="en-US" dirty="0"/>
              <a:t> wheat will experience a reduction in yield with 9–25% profit loss for every 2–3.5°C rise in temperature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Excessive use of inputs and land resources</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a:t>After the Green Revolution, the productivity of wheat has been significantly increased with the increase in input usage, plant protection chemicals and irrigated areas. The excessive use of fertilizer, chemicals and irrigation has degraded the fertility of the soil and also caused a reduction in groundwater table. The </a:t>
            </a:r>
            <a:r>
              <a:rPr lang="en-US" dirty="0" err="1"/>
              <a:t>monocropping</a:t>
            </a:r>
            <a:r>
              <a:rPr lang="en-US" dirty="0"/>
              <a:t> system led to deterioration in soil quality. If the current trend continues, the country will face a serious problem in utilization of scarce natural resources.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Salt-affected and problematic soils</a:t>
            </a:r>
            <a:br>
              <a:rPr lang="en-US" dirty="0"/>
            </a:br>
            <a:endParaRPr lang="en-US" dirty="0"/>
          </a:p>
        </p:txBody>
      </p:sp>
      <p:sp>
        <p:nvSpPr>
          <p:cNvPr id="3" name="Content Placeholder 2"/>
          <p:cNvSpPr>
            <a:spLocks noGrp="1"/>
          </p:cNvSpPr>
          <p:nvPr>
            <p:ph idx="1"/>
          </p:nvPr>
        </p:nvSpPr>
        <p:spPr/>
        <p:txBody>
          <a:bodyPr/>
          <a:lstStyle/>
          <a:p>
            <a:r>
              <a:rPr lang="en-US" dirty="0"/>
              <a:t>In India about 4.5 million hectares salt affected area is under wheat cultivation posing a major problem for canal irrigated areas [</a:t>
            </a:r>
            <a:r>
              <a:rPr lang="en-US" dirty="0">
                <a:hlinkClick r:id="rId2"/>
              </a:rPr>
              <a:t>21</a:t>
            </a:r>
            <a:r>
              <a:rPr lang="en-US" dirty="0"/>
              <a:t>]. Even though soil amendments and proper drainage are the more constructive solution, pace of reclamation is not substantial. This will significantly reduce the wheat yield.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Pest and disease complex</a:t>
            </a:r>
            <a:br>
              <a:rPr lang="en-US" dirty="0"/>
            </a:br>
            <a:endParaRPr lang="en-US" dirty="0"/>
          </a:p>
        </p:txBody>
      </p:sp>
      <p:sp>
        <p:nvSpPr>
          <p:cNvPr id="3" name="Content Placeholder 2"/>
          <p:cNvSpPr>
            <a:spLocks noGrp="1"/>
          </p:cNvSpPr>
          <p:nvPr>
            <p:ph idx="1"/>
          </p:nvPr>
        </p:nvSpPr>
        <p:spPr/>
        <p:txBody>
          <a:bodyPr/>
          <a:lstStyle/>
          <a:p>
            <a:r>
              <a:rPr lang="en-US" dirty="0"/>
              <a:t>As year passes, the pests of wheat have developed some resistance even though controlled under contingent situation. If not, a new range of pests and diseases have been emerging putting a serious constraint on the wheat productivity.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Availability of improved seed</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a:t>Adoption system and </a:t>
            </a:r>
            <a:r>
              <a:rPr lang="en-US" dirty="0" err="1"/>
              <a:t>germplasm</a:t>
            </a:r>
            <a:r>
              <a:rPr lang="en-US" dirty="0"/>
              <a:t> dissemination in India have been made in formal (organized) and informal (unorganized) ways [</a:t>
            </a:r>
            <a:r>
              <a:rPr lang="en-US" dirty="0">
                <a:hlinkClick r:id="rId2"/>
              </a:rPr>
              <a:t>22</a:t>
            </a:r>
            <a:r>
              <a:rPr lang="en-US" dirty="0"/>
              <a:t>]. Even though new improved varieties are developed and made available to farmers by NARS around, 80% of all seeds are saved by the farmers [</a:t>
            </a:r>
            <a:r>
              <a:rPr lang="en-US" dirty="0">
                <a:hlinkClick r:id="rId2"/>
              </a:rPr>
              <a:t>19</a:t>
            </a:r>
            <a:r>
              <a:rPr lang="en-US" dirty="0"/>
              <a:t>]. Further, a majority of farmers in India have lack of awareness of improved wheat varieties due to weak linkages [</a:t>
            </a:r>
            <a:r>
              <a:rPr lang="en-US" dirty="0">
                <a:hlinkClick r:id="rId2"/>
              </a:rPr>
              <a:t>19</a:t>
            </a:r>
            <a:r>
              <a:rPr lang="en-US" dirty="0"/>
              <a:t>]. The development and diffusion of improved varieties are crucial for achieving target production of wheat.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Price volatility</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dirty="0"/>
              <a:t>Volatility in prices of agricultural commodities has received considerable attention in the recent past among producers, consumers and policy makers. Price fluctuations create an uncertain farming situation threatening wheat production and have a negative impact on the welfare of wheat growers. Further, volatility in prices of wheat in international market hinders the smooth flow of trade across nations.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Decline in farm size</a:t>
            </a:r>
          </a:p>
        </p:txBody>
      </p:sp>
      <p:sp>
        <p:nvSpPr>
          <p:cNvPr id="3" name="Content Placeholder 2"/>
          <p:cNvSpPr>
            <a:spLocks noGrp="1"/>
          </p:cNvSpPr>
          <p:nvPr>
            <p:ph idx="1"/>
          </p:nvPr>
        </p:nvSpPr>
        <p:spPr/>
        <p:txBody>
          <a:bodyPr>
            <a:normAutofit fontScale="77500" lnSpcReduction="20000"/>
          </a:bodyPr>
          <a:lstStyle/>
          <a:p>
            <a:r>
              <a:rPr lang="en-US" dirty="0"/>
              <a:t>Over the years, a visible declining trend in farm holding size has been observed and is another major concern for the nation as a whole. This is caused by fragmentation of farmland owing to nuclear family system and decline in cultivable area due to urbanization. Estimate from the agricultural census (2010–2011) reports that the average operational holding in India was 1.16 ha. Among major wheat-growing states, average operational holding was highest in the case of Punjab (3.77 ha) and lowest in Bihar (0.39 ha). Declining farm size and conversion of farmland to residential area are the major setbacks with respect to food production in general and wheat production in particular.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TotalTime>
  <Words>1623</Words>
  <Application>Microsoft Office PowerPoint</Application>
  <PresentationFormat>On-screen Show (4:3)</PresentationFormat>
  <Paragraphs>57</Paragraphs>
  <Slides>23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Calibri</vt:lpstr>
      <vt:lpstr>Office Theme</vt:lpstr>
      <vt:lpstr>Constrains in wheat production</vt:lpstr>
      <vt:lpstr>PowerPoint Presentation</vt:lpstr>
      <vt:lpstr>Climatic vulnerablity </vt:lpstr>
      <vt:lpstr> Excessive use of inputs and land resources </vt:lpstr>
      <vt:lpstr> Salt-affected and problematic soils </vt:lpstr>
      <vt:lpstr>Pest and disease complex </vt:lpstr>
      <vt:lpstr>Availability of improved seed </vt:lpstr>
      <vt:lpstr> Price volatility </vt:lpstr>
      <vt:lpstr>Decline in farm size</vt:lpstr>
      <vt:lpstr>Declining total factor productivity </vt:lpstr>
      <vt:lpstr>PowerPoint Presentation</vt:lpstr>
      <vt:lpstr>Wheat frontline demonstrations (WFLDs) during 2018-19</vt:lpstr>
      <vt:lpstr>OBJECTIVES</vt:lpstr>
      <vt:lpstr>PowerPoint Presentation</vt:lpstr>
      <vt:lpstr>PowerPoint Presentation</vt:lpstr>
      <vt:lpstr>Analysis of constraints in different wheat producing zones of India</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Constrains in wheat production</dc:title>
  <dc:creator>Sahil Nain</dc:creator>
  <cp:lastModifiedBy>sumit kumar</cp:lastModifiedBy>
  <cp:revision>5</cp:revision>
  <dcterms:created xsi:type="dcterms:W3CDTF">2021-03-11T07:13:27Z</dcterms:created>
  <dcterms:modified xsi:type="dcterms:W3CDTF">2021-03-11T08:19:26Z</dcterms:modified>
</cp:coreProperties>
</file>