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99" r:id="rId2"/>
    <p:sldId id="300" r:id="rId3"/>
    <p:sldId id="257" r:id="rId4"/>
    <p:sldId id="301" r:id="rId5"/>
    <p:sldId id="302" r:id="rId6"/>
    <p:sldId id="303" r:id="rId7"/>
    <p:sldId id="304" r:id="rId8"/>
    <p:sldId id="329" r:id="rId9"/>
    <p:sldId id="330" r:id="rId10"/>
    <p:sldId id="331" r:id="rId11"/>
    <p:sldId id="332" r:id="rId12"/>
    <p:sldId id="305" r:id="rId13"/>
    <p:sldId id="306" r:id="rId14"/>
    <p:sldId id="307" r:id="rId15"/>
    <p:sldId id="308" r:id="rId16"/>
    <p:sldId id="333" r:id="rId17"/>
    <p:sldId id="334" r:id="rId18"/>
    <p:sldId id="335" r:id="rId19"/>
    <p:sldId id="336" r:id="rId20"/>
    <p:sldId id="309" r:id="rId21"/>
    <p:sldId id="310" r:id="rId22"/>
    <p:sldId id="357" r:id="rId23"/>
    <p:sldId id="312" r:id="rId24"/>
    <p:sldId id="362" r:id="rId25"/>
    <p:sldId id="363" r:id="rId26"/>
    <p:sldId id="364" r:id="rId27"/>
    <p:sldId id="365" r:id="rId28"/>
    <p:sldId id="313" r:id="rId29"/>
    <p:sldId id="314" r:id="rId30"/>
    <p:sldId id="358" r:id="rId31"/>
    <p:sldId id="316" r:id="rId32"/>
    <p:sldId id="366" r:id="rId33"/>
    <p:sldId id="367" r:id="rId34"/>
    <p:sldId id="368" r:id="rId35"/>
    <p:sldId id="369" r:id="rId36"/>
    <p:sldId id="317" r:id="rId37"/>
    <p:sldId id="318" r:id="rId38"/>
    <p:sldId id="359" r:id="rId39"/>
    <p:sldId id="383" r:id="rId40"/>
    <p:sldId id="320" r:id="rId41"/>
    <p:sldId id="370" r:id="rId42"/>
    <p:sldId id="371" r:id="rId43"/>
    <p:sldId id="372" r:id="rId44"/>
    <p:sldId id="373" r:id="rId45"/>
    <p:sldId id="321" r:id="rId46"/>
    <p:sldId id="322" r:id="rId47"/>
    <p:sldId id="360" r:id="rId48"/>
    <p:sldId id="384" r:id="rId49"/>
    <p:sldId id="324" r:id="rId50"/>
    <p:sldId id="374" r:id="rId51"/>
    <p:sldId id="375" r:id="rId52"/>
    <p:sldId id="376" r:id="rId53"/>
    <p:sldId id="377" r:id="rId54"/>
    <p:sldId id="325" r:id="rId55"/>
    <p:sldId id="326" r:id="rId56"/>
    <p:sldId id="361" r:id="rId57"/>
    <p:sldId id="385" r:id="rId58"/>
    <p:sldId id="328" r:id="rId59"/>
    <p:sldId id="378" r:id="rId60"/>
    <p:sldId id="379" r:id="rId61"/>
    <p:sldId id="380" r:id="rId62"/>
    <p:sldId id="381"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399" r:id="rId76"/>
    <p:sldId id="400" r:id="rId77"/>
    <p:sldId id="401" r:id="rId78"/>
    <p:sldId id="402" r:id="rId79"/>
    <p:sldId id="403" r:id="rId80"/>
    <p:sldId id="404" r:id="rId81"/>
    <p:sldId id="405" r:id="rId82"/>
    <p:sldId id="407" r:id="rId83"/>
    <p:sldId id="408" r:id="rId84"/>
    <p:sldId id="409" r:id="rId85"/>
    <p:sldId id="410" r:id="rId86"/>
    <p:sldId id="411" r:id="rId87"/>
    <p:sldId id="412" r:id="rId88"/>
    <p:sldId id="413" r:id="rId89"/>
    <p:sldId id="414" r:id="rId90"/>
    <p:sldId id="415" r:id="rId91"/>
    <p:sldId id="429" r:id="rId92"/>
    <p:sldId id="416" r:id="rId93"/>
    <p:sldId id="417" r:id="rId94"/>
    <p:sldId id="418" r:id="rId95"/>
    <p:sldId id="419" r:id="rId96"/>
    <p:sldId id="420" r:id="rId97"/>
    <p:sldId id="421" r:id="rId98"/>
    <p:sldId id="422" r:id="rId99"/>
    <p:sldId id="423" r:id="rId100"/>
    <p:sldId id="430" r:id="rId101"/>
    <p:sldId id="431" r:id="rId102"/>
    <p:sldId id="432" r:id="rId103"/>
    <p:sldId id="424" r:id="rId104"/>
    <p:sldId id="425" r:id="rId105"/>
    <p:sldId id="426" r:id="rId106"/>
    <p:sldId id="427" r:id="rId107"/>
    <p:sldId id="428" r:id="rId108"/>
    <p:sldId id="256" r:id="rId109"/>
    <p:sldId id="433" r:id="rId110"/>
    <p:sldId id="434" r:id="rId111"/>
    <p:sldId id="435" r:id="rId112"/>
    <p:sldId id="436"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718"/>
    <a:srgbClr val="A6606C"/>
    <a:srgbClr val="C1447C"/>
    <a:srgbClr val="6FBCEB"/>
    <a:srgbClr val="203864"/>
    <a:srgbClr val="000000"/>
    <a:srgbClr val="5EC370"/>
    <a:srgbClr val="31BB90"/>
    <a:srgbClr val="3AAE78"/>
    <a:srgbClr val="5EC3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75" d="100"/>
          <a:sy n="75" d="100"/>
        </p:scale>
        <p:origin x="540" y="11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884761687397771E-2"/>
          <c:y val="0.16251850357262729"/>
          <c:w val="0.92883021415801281"/>
          <c:h val="0.72802345324483753"/>
        </c:manualLayout>
      </c:layout>
      <c:lineChart>
        <c:grouping val="standard"/>
        <c:varyColors val="0"/>
        <c:ser>
          <c:idx val="0"/>
          <c:order val="0"/>
          <c:tx>
            <c:strRef>
              <c:f>Sheet1!$B$1</c:f>
              <c:strCache>
                <c:ptCount val="1"/>
                <c:pt idx="0">
                  <c:v>Selection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1"/>
                <c:pt idx="0">
                  <c:v>Size</c:v>
                </c:pt>
              </c:strCache>
            </c:strRef>
          </c:cat>
          <c:val>
            <c:numRef>
              <c:f>Sheet1!$B$2:$B$6</c:f>
              <c:numCache>
                <c:formatCode>General</c:formatCode>
                <c:ptCount val="5"/>
                <c:pt idx="0">
                  <c:v>1</c:v>
                </c:pt>
                <c:pt idx="1">
                  <c:v>11</c:v>
                </c:pt>
                <c:pt idx="2">
                  <c:v>118</c:v>
                </c:pt>
                <c:pt idx="3">
                  <c:v>1016</c:v>
                </c:pt>
                <c:pt idx="4">
                  <c:v>11609</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t"/>
      <c:layout>
        <c:manualLayout>
          <c:xMode val="edge"/>
          <c:yMode val="edge"/>
          <c:x val="0.43386216668568611"/>
          <c:y val="0.9234085428191573"/>
          <c:w val="0.13227566662862794"/>
          <c:h val="6.02699675364221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Bubble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0</c:v>
                </c:pt>
                <c:pt idx="3">
                  <c:v>0</c:v>
                </c:pt>
                <c:pt idx="4">
                  <c:v>1</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0480695347864126"/>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Bubble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8</c:v>
                </c:pt>
                <c:pt idx="1">
                  <c:v>57</c:v>
                </c:pt>
                <c:pt idx="2">
                  <c:v>633</c:v>
                </c:pt>
                <c:pt idx="3">
                  <c:v>5513</c:v>
                </c:pt>
                <c:pt idx="4">
                  <c:v>61758</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Bubble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2</c:v>
                </c:pt>
                <c:pt idx="1">
                  <c:v>8</c:v>
                </c:pt>
                <c:pt idx="2">
                  <c:v>80</c:v>
                </c:pt>
                <c:pt idx="3">
                  <c:v>694</c:v>
                </c:pt>
                <c:pt idx="4">
                  <c:v>3248</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Quick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2</c:v>
                </c:pt>
                <c:pt idx="3">
                  <c:v>8</c:v>
                </c:pt>
                <c:pt idx="4">
                  <c:v>23</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Quick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1</c:v>
                </c:pt>
                <c:pt idx="3">
                  <c:v>4</c:v>
                </c:pt>
                <c:pt idx="4">
                  <c:v>9</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Insertion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1</c:v>
                </c:pt>
                <c:pt idx="2">
                  <c:v>1</c:v>
                </c:pt>
                <c:pt idx="3">
                  <c:v>3</c:v>
                </c:pt>
                <c:pt idx="4">
                  <c:v>9</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Quick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0</c:v>
                </c:pt>
                <c:pt idx="3">
                  <c:v>2</c:v>
                </c:pt>
                <c:pt idx="4">
                  <c:v>8</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Merge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1</c:v>
                </c:pt>
                <c:pt idx="2">
                  <c:v>5</c:v>
                </c:pt>
                <c:pt idx="3">
                  <c:v>26</c:v>
                </c:pt>
                <c:pt idx="4">
                  <c:v>68</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Merge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2</c:v>
                </c:pt>
                <c:pt idx="2">
                  <c:v>6</c:v>
                </c:pt>
                <c:pt idx="3">
                  <c:v>29</c:v>
                </c:pt>
                <c:pt idx="4">
                  <c:v>65</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Merge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3</c:v>
                </c:pt>
                <c:pt idx="2">
                  <c:v>9</c:v>
                </c:pt>
                <c:pt idx="3">
                  <c:v>19</c:v>
                </c:pt>
                <c:pt idx="4">
                  <c:v>66</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884761687397771E-2"/>
          <c:y val="0.16251850357262729"/>
          <c:w val="0.92883021415801281"/>
          <c:h val="0.72802345324483753"/>
        </c:manualLayout>
      </c:layout>
      <c:lineChart>
        <c:grouping val="standard"/>
        <c:varyColors val="0"/>
        <c:ser>
          <c:idx val="0"/>
          <c:order val="0"/>
          <c:tx>
            <c:strRef>
              <c:f>Sheet1!$B$1</c:f>
              <c:strCache>
                <c:ptCount val="1"/>
                <c:pt idx="0">
                  <c:v>Selection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1"/>
                <c:pt idx="0">
                  <c:v>Size</c:v>
                </c:pt>
              </c:strCache>
            </c:strRef>
          </c:cat>
          <c:val>
            <c:numRef>
              <c:f>Sheet1!$B$2:$B$6</c:f>
              <c:numCache>
                <c:formatCode>General</c:formatCode>
                <c:ptCount val="5"/>
                <c:pt idx="0">
                  <c:v>1</c:v>
                </c:pt>
                <c:pt idx="1">
                  <c:v>11</c:v>
                </c:pt>
                <c:pt idx="2">
                  <c:v>123</c:v>
                </c:pt>
                <c:pt idx="3">
                  <c:v>1061</c:v>
                </c:pt>
                <c:pt idx="4">
                  <c:v>11821</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t"/>
      <c:layout>
        <c:manualLayout>
          <c:xMode val="edge"/>
          <c:yMode val="edge"/>
          <c:x val="0.43386216668568611"/>
          <c:y val="0.9234085428191573"/>
          <c:w val="0.13227566662862794"/>
          <c:h val="6.02699675364221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Merge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3</c:v>
                </c:pt>
                <c:pt idx="2">
                  <c:v>5</c:v>
                </c:pt>
                <c:pt idx="3">
                  <c:v>28</c:v>
                </c:pt>
                <c:pt idx="4">
                  <c:v>78</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Heap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3</c:v>
                </c:pt>
                <c:pt idx="2">
                  <c:v>6</c:v>
                </c:pt>
                <c:pt idx="3">
                  <c:v>22</c:v>
                </c:pt>
                <c:pt idx="4">
                  <c:v>79</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Heap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3</c:v>
                </c:pt>
                <c:pt idx="2">
                  <c:v>8</c:v>
                </c:pt>
                <c:pt idx="3">
                  <c:v>19</c:v>
                </c:pt>
                <c:pt idx="4">
                  <c:v>80</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Heap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2</c:v>
                </c:pt>
                <c:pt idx="2">
                  <c:v>8</c:v>
                </c:pt>
                <c:pt idx="3">
                  <c:v>20</c:v>
                </c:pt>
                <c:pt idx="4">
                  <c:v>72</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Heap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2</c:v>
                </c:pt>
                <c:pt idx="2">
                  <c:v>7</c:v>
                </c:pt>
                <c:pt idx="3">
                  <c:v>21</c:v>
                </c:pt>
                <c:pt idx="4">
                  <c:v>94</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Radix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2</c:v>
                </c:pt>
                <c:pt idx="3">
                  <c:v>4</c:v>
                </c:pt>
                <c:pt idx="4">
                  <c:v>13</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Radix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1</c:v>
                </c:pt>
                <c:pt idx="2">
                  <c:v>2</c:v>
                </c:pt>
                <c:pt idx="3">
                  <c:v>6</c:v>
                </c:pt>
                <c:pt idx="4">
                  <c:v>15</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Radix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1</c:v>
                </c:pt>
                <c:pt idx="3">
                  <c:v>4</c:v>
                </c:pt>
                <c:pt idx="4">
                  <c:v>16</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Radix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1</c:v>
                </c:pt>
                <c:pt idx="3">
                  <c:v>6</c:v>
                </c:pt>
                <c:pt idx="4">
                  <c:v>13</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Counting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0</c:v>
                </c:pt>
                <c:pt idx="3">
                  <c:v>1</c:v>
                </c:pt>
                <c:pt idx="4">
                  <c:v>1</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a:t>
            </a:r>
            <a:r>
              <a:rPr lang="en-US" baseline="0" dirty="0"/>
              <a:t> DATA TYPE</a:t>
            </a:r>
            <a:endParaRPr lang="en-US"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884761687397771E-2"/>
          <c:y val="0.16251850357262729"/>
          <c:w val="0.92883021415801281"/>
          <c:h val="0.72802345324483753"/>
        </c:manualLayout>
      </c:layout>
      <c:lineChart>
        <c:grouping val="standard"/>
        <c:varyColors val="0"/>
        <c:ser>
          <c:idx val="0"/>
          <c:order val="0"/>
          <c:tx>
            <c:strRef>
              <c:f>Sheet1!$B$1</c:f>
              <c:strCache>
                <c:ptCount val="1"/>
                <c:pt idx="0">
                  <c:v>Selection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1"/>
                <c:pt idx="0">
                  <c:v>Size</c:v>
                </c:pt>
              </c:strCache>
            </c:strRef>
          </c:cat>
          <c:val>
            <c:numRef>
              <c:f>Sheet1!$B$2:$B$6</c:f>
              <c:numCache>
                <c:formatCode>General</c:formatCode>
                <c:ptCount val="5"/>
                <c:pt idx="0">
                  <c:v>1</c:v>
                </c:pt>
                <c:pt idx="1">
                  <c:v>12</c:v>
                </c:pt>
                <c:pt idx="2">
                  <c:v>116</c:v>
                </c:pt>
                <c:pt idx="3">
                  <c:v>941</c:v>
                </c:pt>
                <c:pt idx="4">
                  <c:v>10646</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t"/>
      <c:layout>
        <c:manualLayout>
          <c:xMode val="edge"/>
          <c:yMode val="edge"/>
          <c:x val="0.43386216668568611"/>
          <c:y val="0.9234085428191573"/>
          <c:w val="0.13227566662862794"/>
          <c:h val="6.02699675364221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Counting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1</c:v>
                </c:pt>
                <c:pt idx="3">
                  <c:v>1</c:v>
                </c:pt>
                <c:pt idx="4">
                  <c:v>2</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Counting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0</c:v>
                </c:pt>
                <c:pt idx="3">
                  <c:v>1</c:v>
                </c:pt>
                <c:pt idx="4">
                  <c:v>2</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Counting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1</c:v>
                </c:pt>
                <c:pt idx="2">
                  <c:v>0</c:v>
                </c:pt>
                <c:pt idx="3">
                  <c:v>1</c:v>
                </c:pt>
                <c:pt idx="4">
                  <c:v>2</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Shell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1</c:v>
                </c:pt>
                <c:pt idx="3">
                  <c:v>2</c:v>
                </c:pt>
                <c:pt idx="4">
                  <c:v>8</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Shell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1</c:v>
                </c:pt>
                <c:pt idx="2">
                  <c:v>1</c:v>
                </c:pt>
                <c:pt idx="3">
                  <c:v>3</c:v>
                </c:pt>
                <c:pt idx="4">
                  <c:v>12</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Shell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1</c:v>
                </c:pt>
                <c:pt idx="3">
                  <c:v>3</c:v>
                </c:pt>
                <c:pt idx="4">
                  <c:v>10</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Shell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1</c:v>
                </c:pt>
                <c:pt idx="3">
                  <c:v>2</c:v>
                </c:pt>
                <c:pt idx="4">
                  <c:v>9</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Shaker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8</c:v>
                </c:pt>
                <c:pt idx="1">
                  <c:v>61</c:v>
                </c:pt>
                <c:pt idx="2">
                  <c:v>680</c:v>
                </c:pt>
                <c:pt idx="3">
                  <c:v>6867</c:v>
                </c:pt>
                <c:pt idx="4">
                  <c:v>71664</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Shaker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Shaker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14</c:v>
                </c:pt>
                <c:pt idx="1">
                  <c:v>99</c:v>
                </c:pt>
                <c:pt idx="2">
                  <c:v>1080</c:v>
                </c:pt>
                <c:pt idx="3">
                  <c:v>10199</c:v>
                </c:pt>
                <c:pt idx="4">
                  <c:v>126963</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a:t>
            </a:r>
            <a:r>
              <a:rPr lang="en-US" baseline="0" dirty="0"/>
              <a:t> SORTED DATA TYPE</a:t>
            </a:r>
            <a:endParaRPr lang="en-US"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884761687397771E-2"/>
          <c:y val="0.16251850357262729"/>
          <c:w val="0.92883021415801281"/>
          <c:h val="0.72802345324483753"/>
        </c:manualLayout>
      </c:layout>
      <c:lineChart>
        <c:grouping val="standard"/>
        <c:varyColors val="0"/>
        <c:ser>
          <c:idx val="0"/>
          <c:order val="0"/>
          <c:tx>
            <c:strRef>
              <c:f>Sheet1!$B$1</c:f>
              <c:strCache>
                <c:ptCount val="1"/>
                <c:pt idx="0">
                  <c:v>Selection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1"/>
                <c:pt idx="0">
                  <c:v>Size</c:v>
                </c:pt>
              </c:strCache>
            </c:strRef>
          </c:cat>
          <c:val>
            <c:numRef>
              <c:f>Sheet1!$B$2:$B$6</c:f>
              <c:numCache>
                <c:formatCode>General</c:formatCode>
                <c:ptCount val="5"/>
                <c:pt idx="0">
                  <c:v>2</c:v>
                </c:pt>
                <c:pt idx="1">
                  <c:v>11</c:v>
                </c:pt>
                <c:pt idx="2">
                  <c:v>117</c:v>
                </c:pt>
                <c:pt idx="3">
                  <c:v>1016</c:v>
                </c:pt>
                <c:pt idx="4">
                  <c:v>11519</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t"/>
      <c:layout>
        <c:manualLayout>
          <c:xMode val="edge"/>
          <c:yMode val="edge"/>
          <c:x val="0.43386216668568611"/>
          <c:y val="0.9234085428191573"/>
          <c:w val="0.13227566662862794"/>
          <c:h val="6.02699675364221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Shaker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2</c:v>
                </c:pt>
                <c:pt idx="3">
                  <c:v>6</c:v>
                </c:pt>
                <c:pt idx="4">
                  <c:v>6</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Binary-insertion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5</c:v>
                </c:pt>
                <c:pt idx="2">
                  <c:v>45</c:v>
                </c:pt>
                <c:pt idx="3">
                  <c:v>380</c:v>
                </c:pt>
                <c:pt idx="4">
                  <c:v>4618</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Binary-insertion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1</c:v>
                </c:pt>
                <c:pt idx="2">
                  <c:v>3</c:v>
                </c:pt>
                <c:pt idx="3">
                  <c:v>10</c:v>
                </c:pt>
                <c:pt idx="4">
                  <c:v>37</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Binary-insertion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4</c:v>
                </c:pt>
                <c:pt idx="2">
                  <c:v>45</c:v>
                </c:pt>
                <c:pt idx="3">
                  <c:v>400</c:v>
                </c:pt>
                <c:pt idx="4">
                  <c:v>4364</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Binary-insertion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1</c:v>
                </c:pt>
                <c:pt idx="2">
                  <c:v>3</c:v>
                </c:pt>
                <c:pt idx="3">
                  <c:v>10</c:v>
                </c:pt>
                <c:pt idx="4">
                  <c:v>43</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Flash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4</c:v>
                </c:pt>
                <c:pt idx="2">
                  <c:v>7</c:v>
                </c:pt>
                <c:pt idx="3">
                  <c:v>34</c:v>
                </c:pt>
                <c:pt idx="4">
                  <c:v>90</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Flash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2</c:v>
                </c:pt>
                <c:pt idx="2">
                  <c:v>10</c:v>
                </c:pt>
                <c:pt idx="3">
                  <c:v>26</c:v>
                </c:pt>
                <c:pt idx="4">
                  <c:v>115</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Flash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5</c:v>
                </c:pt>
                <c:pt idx="2">
                  <c:v>10</c:v>
                </c:pt>
                <c:pt idx="3">
                  <c:v>28</c:v>
                </c:pt>
                <c:pt idx="4">
                  <c:v>108</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Flash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4</c:v>
                </c:pt>
                <c:pt idx="2">
                  <c:v>11</c:v>
                </c:pt>
                <c:pt idx="3">
                  <c:v>33</c:v>
                </c:pt>
                <c:pt idx="4">
                  <c:v>105</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8.6105335231265429E-2"/>
          <c:w val="0.78102860560151499"/>
          <c:h val="0.79665111083082596"/>
        </c:manualLayout>
      </c:layout>
      <c:lineChart>
        <c:grouping val="standard"/>
        <c:varyColors val="0"/>
        <c:ser>
          <c:idx val="0"/>
          <c:order val="0"/>
          <c:tx>
            <c:strRef>
              <c:f>Sheet1!$B$1</c:f>
              <c:strCache>
                <c:ptCount val="1"/>
                <c:pt idx="0">
                  <c:v>Selection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11</c:v>
                </c:pt>
                <c:pt idx="2">
                  <c:v>118</c:v>
                </c:pt>
                <c:pt idx="3">
                  <c:v>1016</c:v>
                </c:pt>
                <c:pt idx="4">
                  <c:v>11609</c:v>
                </c:pt>
              </c:numCache>
            </c:numRef>
          </c:val>
          <c:smooth val="0"/>
          <c:extLst>
            <c:ext xmlns:c16="http://schemas.microsoft.com/office/drawing/2014/chart" uri="{C3380CC4-5D6E-409C-BE32-E72D297353CC}">
              <c16:uniqueId val="{00000000-DB4E-4C3A-B178-8FD33F43C452}"/>
            </c:ext>
          </c:extLst>
        </c:ser>
        <c:ser>
          <c:idx val="1"/>
          <c:order val="1"/>
          <c:tx>
            <c:strRef>
              <c:f>Sheet1!$C$1</c:f>
              <c:strCache>
                <c:ptCount val="1"/>
                <c:pt idx="0">
                  <c:v>Insertion Sort</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Sheet1!$C$2:$C$6</c:f>
              <c:numCache>
                <c:formatCode>General</c:formatCode>
                <c:ptCount val="5"/>
                <c:pt idx="0">
                  <c:v>0</c:v>
                </c:pt>
                <c:pt idx="1">
                  <c:v>7</c:v>
                </c:pt>
                <c:pt idx="2">
                  <c:v>61</c:v>
                </c:pt>
                <c:pt idx="3">
                  <c:v>580</c:v>
                </c:pt>
                <c:pt idx="4">
                  <c:v>6451</c:v>
                </c:pt>
              </c:numCache>
            </c:numRef>
          </c:val>
          <c:smooth val="0"/>
          <c:extLst>
            <c:ext xmlns:c16="http://schemas.microsoft.com/office/drawing/2014/chart" uri="{C3380CC4-5D6E-409C-BE32-E72D297353CC}">
              <c16:uniqueId val="{00000000-502E-4498-AF01-0B554AEA4EA1}"/>
            </c:ext>
          </c:extLst>
        </c:ser>
        <c:ser>
          <c:idx val="2"/>
          <c:order val="2"/>
          <c:tx>
            <c:strRef>
              <c:f>Sheet1!$D$1</c:f>
              <c:strCache>
                <c:ptCount val="1"/>
                <c:pt idx="0">
                  <c:v>Bubble Sort</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Sheet1!$D$2:$D$6</c:f>
              <c:numCache>
                <c:formatCode>General</c:formatCode>
                <c:ptCount val="5"/>
                <c:pt idx="0">
                  <c:v>5</c:v>
                </c:pt>
                <c:pt idx="1">
                  <c:v>53</c:v>
                </c:pt>
                <c:pt idx="2">
                  <c:v>579</c:v>
                </c:pt>
                <c:pt idx="3">
                  <c:v>5119</c:v>
                </c:pt>
                <c:pt idx="4">
                  <c:v>54201</c:v>
                </c:pt>
              </c:numCache>
            </c:numRef>
          </c:val>
          <c:smooth val="0"/>
          <c:extLst>
            <c:ext xmlns:c16="http://schemas.microsoft.com/office/drawing/2014/chart" uri="{C3380CC4-5D6E-409C-BE32-E72D297353CC}">
              <c16:uniqueId val="{00000001-502E-4498-AF01-0B554AEA4EA1}"/>
            </c:ext>
          </c:extLst>
        </c:ser>
        <c:ser>
          <c:idx val="3"/>
          <c:order val="3"/>
          <c:tx>
            <c:strRef>
              <c:f>Sheet1!$E$1</c:f>
              <c:strCache>
                <c:ptCount val="1"/>
                <c:pt idx="0">
                  <c:v>Quick Sort</c:v>
                </c:pt>
              </c:strCache>
            </c:strRef>
          </c:tx>
          <c:spPr>
            <a:ln w="22225" cap="rnd">
              <a:solidFill>
                <a:schemeClr val="accent4"/>
              </a:solidFill>
              <a:round/>
            </a:ln>
            <a:effectLst/>
          </c:spPr>
          <c:marker>
            <c:symbol val="x"/>
            <c:size val="6"/>
            <c:spPr>
              <a:noFill/>
              <a:ln w="9525">
                <a:solidFill>
                  <a:schemeClr val="accent4"/>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Sheet1!$E$2:$E$6</c:f>
              <c:numCache>
                <c:formatCode>General</c:formatCode>
                <c:ptCount val="5"/>
                <c:pt idx="0">
                  <c:v>0</c:v>
                </c:pt>
                <c:pt idx="1">
                  <c:v>0</c:v>
                </c:pt>
                <c:pt idx="2">
                  <c:v>2</c:v>
                </c:pt>
                <c:pt idx="3">
                  <c:v>8</c:v>
                </c:pt>
                <c:pt idx="4">
                  <c:v>23</c:v>
                </c:pt>
              </c:numCache>
            </c:numRef>
          </c:val>
          <c:smooth val="0"/>
          <c:extLst>
            <c:ext xmlns:c16="http://schemas.microsoft.com/office/drawing/2014/chart" uri="{C3380CC4-5D6E-409C-BE32-E72D297353CC}">
              <c16:uniqueId val="{00000002-502E-4498-AF01-0B554AEA4EA1}"/>
            </c:ext>
          </c:extLst>
        </c:ser>
        <c:ser>
          <c:idx val="4"/>
          <c:order val="4"/>
          <c:tx>
            <c:strRef>
              <c:f>Sheet1!$F$1</c:f>
              <c:strCache>
                <c:ptCount val="1"/>
                <c:pt idx="0">
                  <c:v>Merge Sort</c:v>
                </c:pt>
              </c:strCache>
            </c:strRef>
          </c:tx>
          <c:spPr>
            <a:ln w="22225" cap="rnd">
              <a:solidFill>
                <a:schemeClr val="accent5"/>
              </a:solidFill>
              <a:round/>
            </a:ln>
            <a:effectLst/>
          </c:spPr>
          <c:marker>
            <c:symbol val="star"/>
            <c:size val="6"/>
            <c:spPr>
              <a:noFill/>
              <a:ln w="9525">
                <a:solidFill>
                  <a:schemeClr val="accent5"/>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Sheet1!$F$2:$F$6</c:f>
              <c:numCache>
                <c:formatCode>General</c:formatCode>
                <c:ptCount val="5"/>
                <c:pt idx="0">
                  <c:v>1</c:v>
                </c:pt>
                <c:pt idx="1">
                  <c:v>1</c:v>
                </c:pt>
                <c:pt idx="2">
                  <c:v>5</c:v>
                </c:pt>
                <c:pt idx="3">
                  <c:v>26</c:v>
                </c:pt>
                <c:pt idx="4">
                  <c:v>68</c:v>
                </c:pt>
              </c:numCache>
            </c:numRef>
          </c:val>
          <c:smooth val="0"/>
          <c:extLst>
            <c:ext xmlns:c16="http://schemas.microsoft.com/office/drawing/2014/chart" uri="{C3380CC4-5D6E-409C-BE32-E72D297353CC}">
              <c16:uniqueId val="{00000003-502E-4498-AF01-0B554AEA4EA1}"/>
            </c:ext>
          </c:extLst>
        </c:ser>
        <c:ser>
          <c:idx val="5"/>
          <c:order val="5"/>
          <c:tx>
            <c:strRef>
              <c:f>Sheet1!$G$1</c:f>
              <c:strCache>
                <c:ptCount val="1"/>
                <c:pt idx="0">
                  <c:v>Heap Sort</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Sheet1!$G$2:$G$6</c:f>
              <c:numCache>
                <c:formatCode>General</c:formatCode>
                <c:ptCount val="5"/>
                <c:pt idx="0">
                  <c:v>1</c:v>
                </c:pt>
                <c:pt idx="1">
                  <c:v>3</c:v>
                </c:pt>
                <c:pt idx="2">
                  <c:v>6</c:v>
                </c:pt>
                <c:pt idx="3">
                  <c:v>22</c:v>
                </c:pt>
                <c:pt idx="4">
                  <c:v>79</c:v>
                </c:pt>
              </c:numCache>
            </c:numRef>
          </c:val>
          <c:smooth val="0"/>
          <c:extLst>
            <c:ext xmlns:c16="http://schemas.microsoft.com/office/drawing/2014/chart" uri="{C3380CC4-5D6E-409C-BE32-E72D297353CC}">
              <c16:uniqueId val="{00000004-502E-4498-AF01-0B554AEA4EA1}"/>
            </c:ext>
          </c:extLst>
        </c:ser>
        <c:ser>
          <c:idx val="6"/>
          <c:order val="6"/>
          <c:tx>
            <c:strRef>
              <c:f>Sheet1!$H$1</c:f>
              <c:strCache>
                <c:ptCount val="1"/>
                <c:pt idx="0">
                  <c:v>Radix Sort</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Sheet1!$H$2:$H$6</c:f>
              <c:numCache>
                <c:formatCode>General</c:formatCode>
                <c:ptCount val="5"/>
                <c:pt idx="0">
                  <c:v>0</c:v>
                </c:pt>
                <c:pt idx="1">
                  <c:v>0</c:v>
                </c:pt>
                <c:pt idx="2">
                  <c:v>2</c:v>
                </c:pt>
                <c:pt idx="3">
                  <c:v>4</c:v>
                </c:pt>
                <c:pt idx="4">
                  <c:v>13</c:v>
                </c:pt>
              </c:numCache>
            </c:numRef>
          </c:val>
          <c:smooth val="0"/>
          <c:extLst>
            <c:ext xmlns:c16="http://schemas.microsoft.com/office/drawing/2014/chart" uri="{C3380CC4-5D6E-409C-BE32-E72D297353CC}">
              <c16:uniqueId val="{00000005-502E-4498-AF01-0B554AEA4EA1}"/>
            </c:ext>
          </c:extLst>
        </c:ser>
        <c:ser>
          <c:idx val="7"/>
          <c:order val="7"/>
          <c:tx>
            <c:strRef>
              <c:f>Sheet1!$I$1</c:f>
              <c:strCache>
                <c:ptCount val="1"/>
                <c:pt idx="0">
                  <c:v>Counting Sort</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Sheet1!$I$2:$I$6</c:f>
              <c:numCache>
                <c:formatCode>General</c:formatCode>
                <c:ptCount val="5"/>
                <c:pt idx="0">
                  <c:v>0</c:v>
                </c:pt>
                <c:pt idx="1">
                  <c:v>0</c:v>
                </c:pt>
                <c:pt idx="2">
                  <c:v>0</c:v>
                </c:pt>
                <c:pt idx="3">
                  <c:v>1</c:v>
                </c:pt>
                <c:pt idx="4">
                  <c:v>1</c:v>
                </c:pt>
              </c:numCache>
            </c:numRef>
          </c:val>
          <c:smooth val="0"/>
          <c:extLst>
            <c:ext xmlns:c16="http://schemas.microsoft.com/office/drawing/2014/chart" uri="{C3380CC4-5D6E-409C-BE32-E72D297353CC}">
              <c16:uniqueId val="{00000006-502E-4498-AF01-0B554AEA4EA1}"/>
            </c:ext>
          </c:extLst>
        </c:ser>
        <c:ser>
          <c:idx val="8"/>
          <c:order val="8"/>
          <c:tx>
            <c:strRef>
              <c:f>Sheet1!$J$1</c:f>
              <c:strCache>
                <c:ptCount val="1"/>
                <c:pt idx="0">
                  <c:v>Shell Sort</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Sheet1!$J$2:$J$6</c:f>
              <c:numCache>
                <c:formatCode>General</c:formatCode>
                <c:ptCount val="5"/>
                <c:pt idx="0">
                  <c:v>0</c:v>
                </c:pt>
                <c:pt idx="1">
                  <c:v>1</c:v>
                </c:pt>
                <c:pt idx="2">
                  <c:v>1</c:v>
                </c:pt>
                <c:pt idx="3">
                  <c:v>3</c:v>
                </c:pt>
                <c:pt idx="4">
                  <c:v>12</c:v>
                </c:pt>
              </c:numCache>
            </c:numRef>
          </c:val>
          <c:smooth val="0"/>
          <c:extLst>
            <c:ext xmlns:c16="http://schemas.microsoft.com/office/drawing/2014/chart" uri="{C3380CC4-5D6E-409C-BE32-E72D297353CC}">
              <c16:uniqueId val="{00000007-502E-4498-AF01-0B554AEA4EA1}"/>
            </c:ext>
          </c:extLst>
        </c:ser>
        <c:ser>
          <c:idx val="9"/>
          <c:order val="9"/>
          <c:tx>
            <c:strRef>
              <c:f>Sheet1!$K$1</c:f>
              <c:strCache>
                <c:ptCount val="1"/>
                <c:pt idx="0">
                  <c:v>Shaker Sort</c:v>
                </c:pt>
              </c:strCache>
            </c:strRef>
          </c:tx>
          <c:spPr>
            <a:ln w="22225" cap="rnd">
              <a:solidFill>
                <a:schemeClr val="accent4">
                  <a:lumMod val="60000"/>
                </a:schemeClr>
              </a:solidFill>
              <a:round/>
            </a:ln>
            <a:effectLst/>
          </c:spPr>
          <c:marker>
            <c:symbol val="diamond"/>
            <c:size val="6"/>
            <c:spPr>
              <a:solidFill>
                <a:schemeClr val="accent4">
                  <a:lumMod val="60000"/>
                </a:schemeClr>
              </a:solidFill>
              <a:ln w="9525">
                <a:solidFill>
                  <a:schemeClr val="accent4">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Sheet1!$K$2:$K$6</c:f>
              <c:numCache>
                <c:formatCode>General</c:formatCode>
                <c:ptCount val="5"/>
                <c:pt idx="0">
                  <c:v>12</c:v>
                </c:pt>
                <c:pt idx="1">
                  <c:v>102</c:v>
                </c:pt>
                <c:pt idx="2">
                  <c:v>1146</c:v>
                </c:pt>
                <c:pt idx="3">
                  <c:v>10418</c:v>
                </c:pt>
                <c:pt idx="4">
                  <c:v>116985</c:v>
                </c:pt>
              </c:numCache>
            </c:numRef>
          </c:val>
          <c:smooth val="0"/>
          <c:extLst>
            <c:ext xmlns:c16="http://schemas.microsoft.com/office/drawing/2014/chart" uri="{C3380CC4-5D6E-409C-BE32-E72D297353CC}">
              <c16:uniqueId val="{00000008-502E-4498-AF01-0B554AEA4EA1}"/>
            </c:ext>
          </c:extLst>
        </c:ser>
        <c:ser>
          <c:idx val="10"/>
          <c:order val="10"/>
          <c:tx>
            <c:strRef>
              <c:f>Sheet1!$L$1</c:f>
              <c:strCache>
                <c:ptCount val="1"/>
                <c:pt idx="0">
                  <c:v>Flash Sort</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Sheet1!$L$2:$L$6</c:f>
              <c:numCache>
                <c:formatCode>General</c:formatCode>
                <c:ptCount val="5"/>
                <c:pt idx="0">
                  <c:v>1</c:v>
                </c:pt>
                <c:pt idx="1">
                  <c:v>4</c:v>
                </c:pt>
                <c:pt idx="2">
                  <c:v>7</c:v>
                </c:pt>
                <c:pt idx="3">
                  <c:v>34</c:v>
                </c:pt>
                <c:pt idx="4">
                  <c:v>90</c:v>
                </c:pt>
              </c:numCache>
            </c:numRef>
          </c:val>
          <c:smooth val="0"/>
          <c:extLst>
            <c:ext xmlns:c16="http://schemas.microsoft.com/office/drawing/2014/chart" uri="{C3380CC4-5D6E-409C-BE32-E72D297353CC}">
              <c16:uniqueId val="{00000009-502E-4498-AF01-0B554AEA4EA1}"/>
            </c:ext>
          </c:extLst>
        </c:ser>
        <c:ser>
          <c:idx val="11"/>
          <c:order val="11"/>
          <c:tx>
            <c:strRef>
              <c:f>Sheet1!$M$1</c:f>
              <c:strCache>
                <c:ptCount val="1"/>
                <c:pt idx="0">
                  <c:v>Binary Insertion Sort</c:v>
                </c:pt>
              </c:strCache>
            </c:strRef>
          </c:tx>
          <c:spPr>
            <a:ln w="22225" cap="rnd">
              <a:solidFill>
                <a:schemeClr val="accent6">
                  <a:lumMod val="60000"/>
                </a:schemeClr>
              </a:solidFill>
              <a:round/>
            </a:ln>
            <a:effectLst/>
          </c:spPr>
          <c:marker>
            <c:symbol val="triangle"/>
            <c:size val="6"/>
            <c:spPr>
              <a:solidFill>
                <a:schemeClr val="accent6">
                  <a:lumMod val="60000"/>
                </a:schemeClr>
              </a:solidFill>
              <a:ln w="9525">
                <a:solidFill>
                  <a:schemeClr val="accent6">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Sheet1!$M$2:$M$6</c:f>
              <c:numCache>
                <c:formatCode>General</c:formatCode>
                <c:ptCount val="5"/>
                <c:pt idx="0">
                  <c:v>1</c:v>
                </c:pt>
                <c:pt idx="1">
                  <c:v>3</c:v>
                </c:pt>
                <c:pt idx="2">
                  <c:v>27</c:v>
                </c:pt>
                <c:pt idx="3">
                  <c:v>252</c:v>
                </c:pt>
                <c:pt idx="4">
                  <c:v>3024</c:v>
                </c:pt>
              </c:numCache>
            </c:numRef>
          </c:val>
          <c:smooth val="0"/>
          <c:extLst>
            <c:ext xmlns:c16="http://schemas.microsoft.com/office/drawing/2014/chart" uri="{C3380CC4-5D6E-409C-BE32-E72D297353CC}">
              <c16:uniqueId val="{0000000A-502E-4498-AF01-0B554AEA4EA1}"/>
            </c:ext>
          </c:extLst>
        </c:ser>
        <c:dLbls>
          <c:dLblPos val="t"/>
          <c:showLegendKey val="0"/>
          <c:showVal val="0"/>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791189076"/>
          <c:y val="0.23471783469985891"/>
          <c:w val="0.1209785208810924"/>
          <c:h val="0.5619387736715977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Insertion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7</c:v>
                </c:pt>
                <c:pt idx="2">
                  <c:v>61</c:v>
                </c:pt>
                <c:pt idx="3">
                  <c:v>580</c:v>
                </c:pt>
                <c:pt idx="4">
                  <c:v>6451</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8.6105335231265429E-2"/>
          <c:w val="0.78102860560151499"/>
          <c:h val="0.79665111083082596"/>
        </c:manualLayout>
      </c:layout>
      <c:lineChart>
        <c:grouping val="standard"/>
        <c:varyColors val="0"/>
        <c:ser>
          <c:idx val="0"/>
          <c:order val="0"/>
          <c:tx>
            <c:strRef>
              <c:f>Sheet1!$B$1</c:f>
              <c:strCache>
                <c:ptCount val="1"/>
                <c:pt idx="0">
                  <c:v>Selection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11</c:v>
                </c:pt>
                <c:pt idx="2">
                  <c:v>123</c:v>
                </c:pt>
                <c:pt idx="3">
                  <c:v>1061</c:v>
                </c:pt>
                <c:pt idx="4">
                  <c:v>11821</c:v>
                </c:pt>
              </c:numCache>
            </c:numRef>
          </c:val>
          <c:smooth val="0"/>
          <c:extLst>
            <c:ext xmlns:c16="http://schemas.microsoft.com/office/drawing/2014/chart" uri="{C3380CC4-5D6E-409C-BE32-E72D297353CC}">
              <c16:uniqueId val="{00000000-7EB8-425D-934A-6FE3FAAE3652}"/>
            </c:ext>
          </c:extLst>
        </c:ser>
        <c:ser>
          <c:idx val="1"/>
          <c:order val="1"/>
          <c:tx>
            <c:strRef>
              <c:f>Sheet1!$C$1</c:f>
              <c:strCache>
                <c:ptCount val="1"/>
                <c:pt idx="0">
                  <c:v>Insertion Sort</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Sheet1!$C$2:$C$6</c:f>
              <c:numCache>
                <c:formatCode>General</c:formatCode>
                <c:ptCount val="5"/>
                <c:pt idx="0">
                  <c:v>0</c:v>
                </c:pt>
                <c:pt idx="1">
                  <c:v>0</c:v>
                </c:pt>
                <c:pt idx="2">
                  <c:v>0</c:v>
                </c:pt>
                <c:pt idx="3">
                  <c:v>1</c:v>
                </c:pt>
                <c:pt idx="4">
                  <c:v>0</c:v>
                </c:pt>
              </c:numCache>
            </c:numRef>
          </c:val>
          <c:smooth val="0"/>
          <c:extLst>
            <c:ext xmlns:c16="http://schemas.microsoft.com/office/drawing/2014/chart" uri="{C3380CC4-5D6E-409C-BE32-E72D297353CC}">
              <c16:uniqueId val="{00000001-7EB8-425D-934A-6FE3FAAE3652}"/>
            </c:ext>
          </c:extLst>
        </c:ser>
        <c:ser>
          <c:idx val="2"/>
          <c:order val="2"/>
          <c:tx>
            <c:strRef>
              <c:f>Sheet1!$D$1</c:f>
              <c:strCache>
                <c:ptCount val="1"/>
                <c:pt idx="0">
                  <c:v>Bubble Sort</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Sheet1!$D$2:$D$6</c:f>
              <c:numCache>
                <c:formatCode>General</c:formatCode>
                <c:ptCount val="5"/>
                <c:pt idx="0">
                  <c:v>0</c:v>
                </c:pt>
                <c:pt idx="1">
                  <c:v>0</c:v>
                </c:pt>
                <c:pt idx="2">
                  <c:v>0</c:v>
                </c:pt>
                <c:pt idx="3">
                  <c:v>0</c:v>
                </c:pt>
                <c:pt idx="4">
                  <c:v>1</c:v>
                </c:pt>
              </c:numCache>
            </c:numRef>
          </c:val>
          <c:smooth val="0"/>
          <c:extLst>
            <c:ext xmlns:c16="http://schemas.microsoft.com/office/drawing/2014/chart" uri="{C3380CC4-5D6E-409C-BE32-E72D297353CC}">
              <c16:uniqueId val="{00000002-7EB8-425D-934A-6FE3FAAE3652}"/>
            </c:ext>
          </c:extLst>
        </c:ser>
        <c:ser>
          <c:idx val="3"/>
          <c:order val="3"/>
          <c:tx>
            <c:strRef>
              <c:f>Sheet1!$E$1</c:f>
              <c:strCache>
                <c:ptCount val="1"/>
                <c:pt idx="0">
                  <c:v>Quick Sort</c:v>
                </c:pt>
              </c:strCache>
            </c:strRef>
          </c:tx>
          <c:spPr>
            <a:ln w="22225" cap="rnd">
              <a:solidFill>
                <a:schemeClr val="accent4"/>
              </a:solidFill>
              <a:round/>
            </a:ln>
            <a:effectLst/>
          </c:spPr>
          <c:marker>
            <c:symbol val="x"/>
            <c:size val="6"/>
            <c:spPr>
              <a:noFill/>
              <a:ln w="9525">
                <a:solidFill>
                  <a:schemeClr val="accent4"/>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Sheet1!$E$2:$E$6</c:f>
              <c:numCache>
                <c:formatCode>General</c:formatCode>
                <c:ptCount val="5"/>
                <c:pt idx="0">
                  <c:v>0</c:v>
                </c:pt>
                <c:pt idx="1">
                  <c:v>0</c:v>
                </c:pt>
                <c:pt idx="2">
                  <c:v>1</c:v>
                </c:pt>
                <c:pt idx="3">
                  <c:v>4</c:v>
                </c:pt>
                <c:pt idx="4">
                  <c:v>9</c:v>
                </c:pt>
              </c:numCache>
            </c:numRef>
          </c:val>
          <c:smooth val="0"/>
          <c:extLst>
            <c:ext xmlns:c16="http://schemas.microsoft.com/office/drawing/2014/chart" uri="{C3380CC4-5D6E-409C-BE32-E72D297353CC}">
              <c16:uniqueId val="{00000003-7EB8-425D-934A-6FE3FAAE3652}"/>
            </c:ext>
          </c:extLst>
        </c:ser>
        <c:ser>
          <c:idx val="4"/>
          <c:order val="4"/>
          <c:tx>
            <c:strRef>
              <c:f>Sheet1!$F$1</c:f>
              <c:strCache>
                <c:ptCount val="1"/>
                <c:pt idx="0">
                  <c:v>Merge Sort</c:v>
                </c:pt>
              </c:strCache>
            </c:strRef>
          </c:tx>
          <c:spPr>
            <a:ln w="22225" cap="rnd">
              <a:solidFill>
                <a:schemeClr val="accent5"/>
              </a:solidFill>
              <a:round/>
            </a:ln>
            <a:effectLst/>
          </c:spPr>
          <c:marker>
            <c:symbol val="star"/>
            <c:size val="6"/>
            <c:spPr>
              <a:noFill/>
              <a:ln w="9525">
                <a:solidFill>
                  <a:schemeClr val="accent5"/>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Sheet1!$F$2:$F$6</c:f>
              <c:numCache>
                <c:formatCode>General</c:formatCode>
                <c:ptCount val="5"/>
                <c:pt idx="0">
                  <c:v>1</c:v>
                </c:pt>
                <c:pt idx="1">
                  <c:v>2</c:v>
                </c:pt>
                <c:pt idx="2">
                  <c:v>6</c:v>
                </c:pt>
                <c:pt idx="3">
                  <c:v>29</c:v>
                </c:pt>
                <c:pt idx="4">
                  <c:v>65</c:v>
                </c:pt>
              </c:numCache>
            </c:numRef>
          </c:val>
          <c:smooth val="0"/>
          <c:extLst>
            <c:ext xmlns:c16="http://schemas.microsoft.com/office/drawing/2014/chart" uri="{C3380CC4-5D6E-409C-BE32-E72D297353CC}">
              <c16:uniqueId val="{00000004-7EB8-425D-934A-6FE3FAAE3652}"/>
            </c:ext>
          </c:extLst>
        </c:ser>
        <c:ser>
          <c:idx val="5"/>
          <c:order val="5"/>
          <c:tx>
            <c:strRef>
              <c:f>Sheet1!$G$1</c:f>
              <c:strCache>
                <c:ptCount val="1"/>
                <c:pt idx="0">
                  <c:v>Heap Sort</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Sheet1!$G$2:$G$6</c:f>
              <c:numCache>
                <c:formatCode>General</c:formatCode>
                <c:ptCount val="5"/>
                <c:pt idx="0">
                  <c:v>1</c:v>
                </c:pt>
                <c:pt idx="1">
                  <c:v>3</c:v>
                </c:pt>
                <c:pt idx="2">
                  <c:v>8</c:v>
                </c:pt>
                <c:pt idx="3">
                  <c:v>19</c:v>
                </c:pt>
                <c:pt idx="4">
                  <c:v>80</c:v>
                </c:pt>
              </c:numCache>
            </c:numRef>
          </c:val>
          <c:smooth val="0"/>
          <c:extLst>
            <c:ext xmlns:c16="http://schemas.microsoft.com/office/drawing/2014/chart" uri="{C3380CC4-5D6E-409C-BE32-E72D297353CC}">
              <c16:uniqueId val="{00000005-7EB8-425D-934A-6FE3FAAE3652}"/>
            </c:ext>
          </c:extLst>
        </c:ser>
        <c:ser>
          <c:idx val="6"/>
          <c:order val="6"/>
          <c:tx>
            <c:strRef>
              <c:f>Sheet1!$H$1</c:f>
              <c:strCache>
                <c:ptCount val="1"/>
                <c:pt idx="0">
                  <c:v>Radix Sort</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Sheet1!$H$2:$H$6</c:f>
              <c:numCache>
                <c:formatCode>General</c:formatCode>
                <c:ptCount val="5"/>
                <c:pt idx="0">
                  <c:v>0</c:v>
                </c:pt>
                <c:pt idx="1">
                  <c:v>1</c:v>
                </c:pt>
                <c:pt idx="2">
                  <c:v>2</c:v>
                </c:pt>
                <c:pt idx="3">
                  <c:v>6</c:v>
                </c:pt>
                <c:pt idx="4">
                  <c:v>15</c:v>
                </c:pt>
              </c:numCache>
            </c:numRef>
          </c:val>
          <c:smooth val="0"/>
          <c:extLst>
            <c:ext xmlns:c16="http://schemas.microsoft.com/office/drawing/2014/chart" uri="{C3380CC4-5D6E-409C-BE32-E72D297353CC}">
              <c16:uniqueId val="{00000006-7EB8-425D-934A-6FE3FAAE3652}"/>
            </c:ext>
          </c:extLst>
        </c:ser>
        <c:ser>
          <c:idx val="7"/>
          <c:order val="7"/>
          <c:tx>
            <c:strRef>
              <c:f>Sheet1!$I$1</c:f>
              <c:strCache>
                <c:ptCount val="1"/>
                <c:pt idx="0">
                  <c:v>Counting Sort</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Sheet1!$I$2:$I$6</c:f>
              <c:numCache>
                <c:formatCode>General</c:formatCode>
                <c:ptCount val="5"/>
                <c:pt idx="0">
                  <c:v>0</c:v>
                </c:pt>
                <c:pt idx="1">
                  <c:v>0</c:v>
                </c:pt>
                <c:pt idx="2">
                  <c:v>1</c:v>
                </c:pt>
                <c:pt idx="3">
                  <c:v>0</c:v>
                </c:pt>
                <c:pt idx="4">
                  <c:v>2</c:v>
                </c:pt>
              </c:numCache>
            </c:numRef>
          </c:val>
          <c:smooth val="0"/>
          <c:extLst>
            <c:ext xmlns:c16="http://schemas.microsoft.com/office/drawing/2014/chart" uri="{C3380CC4-5D6E-409C-BE32-E72D297353CC}">
              <c16:uniqueId val="{00000007-7EB8-425D-934A-6FE3FAAE3652}"/>
            </c:ext>
          </c:extLst>
        </c:ser>
        <c:ser>
          <c:idx val="8"/>
          <c:order val="8"/>
          <c:tx>
            <c:strRef>
              <c:f>Sheet1!$J$1</c:f>
              <c:strCache>
                <c:ptCount val="1"/>
                <c:pt idx="0">
                  <c:v>Shell Sort</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Sheet1!$J$2:$J$6</c:f>
              <c:numCache>
                <c:formatCode>General</c:formatCode>
                <c:ptCount val="5"/>
                <c:pt idx="0">
                  <c:v>0</c:v>
                </c:pt>
                <c:pt idx="1">
                  <c:v>0</c:v>
                </c:pt>
                <c:pt idx="2">
                  <c:v>1</c:v>
                </c:pt>
                <c:pt idx="3">
                  <c:v>2</c:v>
                </c:pt>
                <c:pt idx="4">
                  <c:v>8</c:v>
                </c:pt>
              </c:numCache>
            </c:numRef>
          </c:val>
          <c:smooth val="0"/>
          <c:extLst>
            <c:ext xmlns:c16="http://schemas.microsoft.com/office/drawing/2014/chart" uri="{C3380CC4-5D6E-409C-BE32-E72D297353CC}">
              <c16:uniqueId val="{00000008-7EB8-425D-934A-6FE3FAAE3652}"/>
            </c:ext>
          </c:extLst>
        </c:ser>
        <c:ser>
          <c:idx val="9"/>
          <c:order val="9"/>
          <c:tx>
            <c:strRef>
              <c:f>Sheet1!$K$1</c:f>
              <c:strCache>
                <c:ptCount val="1"/>
                <c:pt idx="0">
                  <c:v>Shaker Sort</c:v>
                </c:pt>
              </c:strCache>
            </c:strRef>
          </c:tx>
          <c:spPr>
            <a:ln w="22225" cap="rnd">
              <a:solidFill>
                <a:schemeClr val="accent4">
                  <a:lumMod val="60000"/>
                </a:schemeClr>
              </a:solidFill>
              <a:round/>
            </a:ln>
            <a:effectLst/>
          </c:spPr>
          <c:marker>
            <c:symbol val="diamond"/>
            <c:size val="6"/>
            <c:spPr>
              <a:solidFill>
                <a:schemeClr val="accent4">
                  <a:lumMod val="60000"/>
                </a:schemeClr>
              </a:solidFill>
              <a:ln w="9525">
                <a:solidFill>
                  <a:schemeClr val="accent4">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Sheet1!$K$2:$K$6</c:f>
              <c:numCache>
                <c:formatCode>General</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9-7EB8-425D-934A-6FE3FAAE3652}"/>
            </c:ext>
          </c:extLst>
        </c:ser>
        <c:ser>
          <c:idx val="10"/>
          <c:order val="10"/>
          <c:tx>
            <c:strRef>
              <c:f>Sheet1!$L$1</c:f>
              <c:strCache>
                <c:ptCount val="1"/>
                <c:pt idx="0">
                  <c:v>Flash Sort</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Sheet1!$L$2:$L$6</c:f>
              <c:numCache>
                <c:formatCode>General</c:formatCode>
                <c:ptCount val="5"/>
                <c:pt idx="0">
                  <c:v>1</c:v>
                </c:pt>
                <c:pt idx="1">
                  <c:v>2</c:v>
                </c:pt>
                <c:pt idx="2">
                  <c:v>10</c:v>
                </c:pt>
                <c:pt idx="3">
                  <c:v>26</c:v>
                </c:pt>
                <c:pt idx="4">
                  <c:v>115</c:v>
                </c:pt>
              </c:numCache>
            </c:numRef>
          </c:val>
          <c:smooth val="0"/>
          <c:extLst>
            <c:ext xmlns:c16="http://schemas.microsoft.com/office/drawing/2014/chart" uri="{C3380CC4-5D6E-409C-BE32-E72D297353CC}">
              <c16:uniqueId val="{0000000A-7EB8-425D-934A-6FE3FAAE3652}"/>
            </c:ext>
          </c:extLst>
        </c:ser>
        <c:ser>
          <c:idx val="11"/>
          <c:order val="11"/>
          <c:tx>
            <c:strRef>
              <c:f>Sheet1!$M$1</c:f>
              <c:strCache>
                <c:ptCount val="1"/>
                <c:pt idx="0">
                  <c:v>Binary Insertion Sort</c:v>
                </c:pt>
              </c:strCache>
            </c:strRef>
          </c:tx>
          <c:spPr>
            <a:ln w="22225" cap="rnd">
              <a:solidFill>
                <a:schemeClr val="accent6">
                  <a:lumMod val="60000"/>
                </a:schemeClr>
              </a:solidFill>
              <a:round/>
            </a:ln>
            <a:effectLst/>
          </c:spPr>
          <c:marker>
            <c:symbol val="triangle"/>
            <c:size val="6"/>
            <c:spPr>
              <a:solidFill>
                <a:schemeClr val="accent6">
                  <a:lumMod val="60000"/>
                </a:schemeClr>
              </a:solidFill>
              <a:ln w="9525">
                <a:solidFill>
                  <a:schemeClr val="accent6">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Sheet1!$M$2:$M$6</c:f>
              <c:numCache>
                <c:formatCode>General</c:formatCode>
                <c:ptCount val="5"/>
                <c:pt idx="0">
                  <c:v>1</c:v>
                </c:pt>
                <c:pt idx="1">
                  <c:v>1</c:v>
                </c:pt>
                <c:pt idx="2">
                  <c:v>3</c:v>
                </c:pt>
                <c:pt idx="3">
                  <c:v>10</c:v>
                </c:pt>
                <c:pt idx="4">
                  <c:v>37</c:v>
                </c:pt>
              </c:numCache>
            </c:numRef>
          </c:val>
          <c:smooth val="0"/>
          <c:extLst>
            <c:ext xmlns:c16="http://schemas.microsoft.com/office/drawing/2014/chart" uri="{C3380CC4-5D6E-409C-BE32-E72D297353CC}">
              <c16:uniqueId val="{0000000B-7EB8-425D-934A-6FE3FAAE3652}"/>
            </c:ext>
          </c:extLst>
        </c:ser>
        <c:dLbls>
          <c:showLegendKey val="0"/>
          <c:showVal val="0"/>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791189076"/>
          <c:y val="9.5129822158957822E-2"/>
          <c:w val="0.1209785208810924"/>
          <c:h val="0.788483396097226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8.6105335231265429E-2"/>
          <c:w val="0.78102860560151499"/>
          <c:h val="0.79665111083082596"/>
        </c:manualLayout>
      </c:layout>
      <c:lineChart>
        <c:grouping val="standard"/>
        <c:varyColors val="0"/>
        <c:ser>
          <c:idx val="0"/>
          <c:order val="0"/>
          <c:tx>
            <c:strRef>
              <c:f>Sheet1!$B$1</c:f>
              <c:strCache>
                <c:ptCount val="1"/>
                <c:pt idx="0">
                  <c:v>Selection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1</c:v>
                </c:pt>
                <c:pt idx="1">
                  <c:v>12</c:v>
                </c:pt>
                <c:pt idx="2">
                  <c:v>116</c:v>
                </c:pt>
                <c:pt idx="3">
                  <c:v>941</c:v>
                </c:pt>
                <c:pt idx="4">
                  <c:v>10646</c:v>
                </c:pt>
              </c:numCache>
            </c:numRef>
          </c:val>
          <c:smooth val="0"/>
          <c:extLst>
            <c:ext xmlns:c16="http://schemas.microsoft.com/office/drawing/2014/chart" uri="{C3380CC4-5D6E-409C-BE32-E72D297353CC}">
              <c16:uniqueId val="{00000000-44A6-4A8D-B252-D3BC301CBFE5}"/>
            </c:ext>
          </c:extLst>
        </c:ser>
        <c:ser>
          <c:idx val="1"/>
          <c:order val="1"/>
          <c:tx>
            <c:strRef>
              <c:f>Sheet1!$C$1</c:f>
              <c:strCache>
                <c:ptCount val="1"/>
                <c:pt idx="0">
                  <c:v>Insertion Sort</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Sheet1!$C$2:$C$6</c:f>
              <c:numCache>
                <c:formatCode>General</c:formatCode>
                <c:ptCount val="5"/>
                <c:pt idx="0">
                  <c:v>2</c:v>
                </c:pt>
                <c:pt idx="1">
                  <c:v>12</c:v>
                </c:pt>
                <c:pt idx="2">
                  <c:v>132</c:v>
                </c:pt>
                <c:pt idx="3">
                  <c:v>1149</c:v>
                </c:pt>
                <c:pt idx="4">
                  <c:v>12975</c:v>
                </c:pt>
              </c:numCache>
            </c:numRef>
          </c:val>
          <c:smooth val="0"/>
          <c:extLst>
            <c:ext xmlns:c16="http://schemas.microsoft.com/office/drawing/2014/chart" uri="{C3380CC4-5D6E-409C-BE32-E72D297353CC}">
              <c16:uniqueId val="{00000001-44A6-4A8D-B252-D3BC301CBFE5}"/>
            </c:ext>
          </c:extLst>
        </c:ser>
        <c:ser>
          <c:idx val="2"/>
          <c:order val="2"/>
          <c:tx>
            <c:strRef>
              <c:f>Sheet1!$D$1</c:f>
              <c:strCache>
                <c:ptCount val="1"/>
                <c:pt idx="0">
                  <c:v>Bubble Sort</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Sheet1!$D$2:$D$6</c:f>
              <c:numCache>
                <c:formatCode>General</c:formatCode>
                <c:ptCount val="5"/>
                <c:pt idx="0">
                  <c:v>8</c:v>
                </c:pt>
                <c:pt idx="1">
                  <c:v>57</c:v>
                </c:pt>
                <c:pt idx="2">
                  <c:v>633</c:v>
                </c:pt>
                <c:pt idx="3">
                  <c:v>5513</c:v>
                </c:pt>
                <c:pt idx="4">
                  <c:v>61758</c:v>
                </c:pt>
              </c:numCache>
            </c:numRef>
          </c:val>
          <c:smooth val="0"/>
          <c:extLst>
            <c:ext xmlns:c16="http://schemas.microsoft.com/office/drawing/2014/chart" uri="{C3380CC4-5D6E-409C-BE32-E72D297353CC}">
              <c16:uniqueId val="{00000002-44A6-4A8D-B252-D3BC301CBFE5}"/>
            </c:ext>
          </c:extLst>
        </c:ser>
        <c:ser>
          <c:idx val="3"/>
          <c:order val="3"/>
          <c:tx>
            <c:strRef>
              <c:f>Sheet1!$E$1</c:f>
              <c:strCache>
                <c:ptCount val="1"/>
                <c:pt idx="0">
                  <c:v>Quick Sort</c:v>
                </c:pt>
              </c:strCache>
            </c:strRef>
          </c:tx>
          <c:spPr>
            <a:ln w="22225" cap="rnd">
              <a:solidFill>
                <a:schemeClr val="accent4"/>
              </a:solidFill>
              <a:round/>
            </a:ln>
            <a:effectLst/>
          </c:spPr>
          <c:marker>
            <c:symbol val="x"/>
            <c:size val="6"/>
            <c:spPr>
              <a:noFill/>
              <a:ln w="9525">
                <a:solidFill>
                  <a:schemeClr val="accent4"/>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Sheet1!$E$2:$E$6</c:f>
              <c:numCache>
                <c:formatCode>General</c:formatCode>
                <c:ptCount val="5"/>
                <c:pt idx="0">
                  <c:v>1</c:v>
                </c:pt>
                <c:pt idx="1">
                  <c:v>1</c:v>
                </c:pt>
                <c:pt idx="2">
                  <c:v>1</c:v>
                </c:pt>
                <c:pt idx="3">
                  <c:v>3</c:v>
                </c:pt>
                <c:pt idx="4">
                  <c:v>9</c:v>
                </c:pt>
              </c:numCache>
            </c:numRef>
          </c:val>
          <c:smooth val="0"/>
          <c:extLst>
            <c:ext xmlns:c16="http://schemas.microsoft.com/office/drawing/2014/chart" uri="{C3380CC4-5D6E-409C-BE32-E72D297353CC}">
              <c16:uniqueId val="{00000003-44A6-4A8D-B252-D3BC301CBFE5}"/>
            </c:ext>
          </c:extLst>
        </c:ser>
        <c:ser>
          <c:idx val="4"/>
          <c:order val="4"/>
          <c:tx>
            <c:strRef>
              <c:f>Sheet1!$F$1</c:f>
              <c:strCache>
                <c:ptCount val="1"/>
                <c:pt idx="0">
                  <c:v>Merge Sort</c:v>
                </c:pt>
              </c:strCache>
            </c:strRef>
          </c:tx>
          <c:spPr>
            <a:ln w="22225" cap="rnd">
              <a:solidFill>
                <a:schemeClr val="accent5"/>
              </a:solidFill>
              <a:round/>
            </a:ln>
            <a:effectLst/>
          </c:spPr>
          <c:marker>
            <c:symbol val="star"/>
            <c:size val="6"/>
            <c:spPr>
              <a:noFill/>
              <a:ln w="9525">
                <a:solidFill>
                  <a:schemeClr val="accent5"/>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Sheet1!$F$2:$F$6</c:f>
              <c:numCache>
                <c:formatCode>General</c:formatCode>
                <c:ptCount val="5"/>
                <c:pt idx="0">
                  <c:v>1</c:v>
                </c:pt>
                <c:pt idx="1">
                  <c:v>3</c:v>
                </c:pt>
                <c:pt idx="2">
                  <c:v>9</c:v>
                </c:pt>
                <c:pt idx="3">
                  <c:v>19</c:v>
                </c:pt>
                <c:pt idx="4">
                  <c:v>66</c:v>
                </c:pt>
              </c:numCache>
            </c:numRef>
          </c:val>
          <c:smooth val="0"/>
          <c:extLst>
            <c:ext xmlns:c16="http://schemas.microsoft.com/office/drawing/2014/chart" uri="{C3380CC4-5D6E-409C-BE32-E72D297353CC}">
              <c16:uniqueId val="{00000004-44A6-4A8D-B252-D3BC301CBFE5}"/>
            </c:ext>
          </c:extLst>
        </c:ser>
        <c:ser>
          <c:idx val="5"/>
          <c:order val="5"/>
          <c:tx>
            <c:strRef>
              <c:f>Sheet1!$G$1</c:f>
              <c:strCache>
                <c:ptCount val="1"/>
                <c:pt idx="0">
                  <c:v>Heap Sort</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Sheet1!$G$2:$G$6</c:f>
              <c:numCache>
                <c:formatCode>General</c:formatCode>
                <c:ptCount val="5"/>
                <c:pt idx="0">
                  <c:v>1</c:v>
                </c:pt>
                <c:pt idx="1">
                  <c:v>2</c:v>
                </c:pt>
                <c:pt idx="2">
                  <c:v>8</c:v>
                </c:pt>
                <c:pt idx="3">
                  <c:v>20</c:v>
                </c:pt>
                <c:pt idx="4">
                  <c:v>72</c:v>
                </c:pt>
              </c:numCache>
            </c:numRef>
          </c:val>
          <c:smooth val="0"/>
          <c:extLst>
            <c:ext xmlns:c16="http://schemas.microsoft.com/office/drawing/2014/chart" uri="{C3380CC4-5D6E-409C-BE32-E72D297353CC}">
              <c16:uniqueId val="{00000005-44A6-4A8D-B252-D3BC301CBFE5}"/>
            </c:ext>
          </c:extLst>
        </c:ser>
        <c:ser>
          <c:idx val="6"/>
          <c:order val="6"/>
          <c:tx>
            <c:strRef>
              <c:f>Sheet1!$H$1</c:f>
              <c:strCache>
                <c:ptCount val="1"/>
                <c:pt idx="0">
                  <c:v>Radix Sort</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Sheet1!$H$2:$H$6</c:f>
              <c:numCache>
                <c:formatCode>General</c:formatCode>
                <c:ptCount val="5"/>
                <c:pt idx="0">
                  <c:v>0</c:v>
                </c:pt>
                <c:pt idx="1">
                  <c:v>0</c:v>
                </c:pt>
                <c:pt idx="2">
                  <c:v>1</c:v>
                </c:pt>
                <c:pt idx="3">
                  <c:v>4</c:v>
                </c:pt>
                <c:pt idx="4">
                  <c:v>16</c:v>
                </c:pt>
              </c:numCache>
            </c:numRef>
          </c:val>
          <c:smooth val="0"/>
          <c:extLst>
            <c:ext xmlns:c16="http://schemas.microsoft.com/office/drawing/2014/chart" uri="{C3380CC4-5D6E-409C-BE32-E72D297353CC}">
              <c16:uniqueId val="{00000006-44A6-4A8D-B252-D3BC301CBFE5}"/>
            </c:ext>
          </c:extLst>
        </c:ser>
        <c:ser>
          <c:idx val="7"/>
          <c:order val="7"/>
          <c:tx>
            <c:strRef>
              <c:f>Sheet1!$I$1</c:f>
              <c:strCache>
                <c:ptCount val="1"/>
                <c:pt idx="0">
                  <c:v>Counting Sort</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Sheet1!$I$2:$I$6</c:f>
              <c:numCache>
                <c:formatCode>General</c:formatCode>
                <c:ptCount val="5"/>
                <c:pt idx="0">
                  <c:v>0</c:v>
                </c:pt>
                <c:pt idx="1">
                  <c:v>0</c:v>
                </c:pt>
                <c:pt idx="2">
                  <c:v>0</c:v>
                </c:pt>
                <c:pt idx="3">
                  <c:v>1</c:v>
                </c:pt>
                <c:pt idx="4">
                  <c:v>2</c:v>
                </c:pt>
              </c:numCache>
            </c:numRef>
          </c:val>
          <c:smooth val="0"/>
          <c:extLst>
            <c:ext xmlns:c16="http://schemas.microsoft.com/office/drawing/2014/chart" uri="{C3380CC4-5D6E-409C-BE32-E72D297353CC}">
              <c16:uniqueId val="{00000007-44A6-4A8D-B252-D3BC301CBFE5}"/>
            </c:ext>
          </c:extLst>
        </c:ser>
        <c:ser>
          <c:idx val="8"/>
          <c:order val="8"/>
          <c:tx>
            <c:strRef>
              <c:f>Sheet1!$J$1</c:f>
              <c:strCache>
                <c:ptCount val="1"/>
                <c:pt idx="0">
                  <c:v>Shell Sort</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Sheet1!$J$2:$J$6</c:f>
              <c:numCache>
                <c:formatCode>General</c:formatCode>
                <c:ptCount val="5"/>
                <c:pt idx="0">
                  <c:v>0</c:v>
                </c:pt>
                <c:pt idx="1">
                  <c:v>0</c:v>
                </c:pt>
                <c:pt idx="2">
                  <c:v>1</c:v>
                </c:pt>
                <c:pt idx="3">
                  <c:v>3</c:v>
                </c:pt>
                <c:pt idx="4">
                  <c:v>10</c:v>
                </c:pt>
              </c:numCache>
            </c:numRef>
          </c:val>
          <c:smooth val="0"/>
          <c:extLst>
            <c:ext xmlns:c16="http://schemas.microsoft.com/office/drawing/2014/chart" uri="{C3380CC4-5D6E-409C-BE32-E72D297353CC}">
              <c16:uniqueId val="{00000008-44A6-4A8D-B252-D3BC301CBFE5}"/>
            </c:ext>
          </c:extLst>
        </c:ser>
        <c:ser>
          <c:idx val="9"/>
          <c:order val="9"/>
          <c:tx>
            <c:strRef>
              <c:f>Sheet1!$K$1</c:f>
              <c:strCache>
                <c:ptCount val="1"/>
                <c:pt idx="0">
                  <c:v>Shaker Sort</c:v>
                </c:pt>
              </c:strCache>
            </c:strRef>
          </c:tx>
          <c:spPr>
            <a:ln w="22225" cap="rnd">
              <a:solidFill>
                <a:schemeClr val="accent4">
                  <a:lumMod val="60000"/>
                </a:schemeClr>
              </a:solidFill>
              <a:round/>
            </a:ln>
            <a:effectLst/>
          </c:spPr>
          <c:marker>
            <c:symbol val="diamond"/>
            <c:size val="6"/>
            <c:spPr>
              <a:solidFill>
                <a:schemeClr val="accent4">
                  <a:lumMod val="60000"/>
                </a:schemeClr>
              </a:solidFill>
              <a:ln w="9525">
                <a:solidFill>
                  <a:schemeClr val="accent4">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Sheet1!$K$2:$K$6</c:f>
              <c:numCache>
                <c:formatCode>General</c:formatCode>
                <c:ptCount val="5"/>
                <c:pt idx="0">
                  <c:v>12</c:v>
                </c:pt>
                <c:pt idx="1">
                  <c:v>104</c:v>
                </c:pt>
                <c:pt idx="2">
                  <c:v>1173</c:v>
                </c:pt>
                <c:pt idx="3">
                  <c:v>10832</c:v>
                </c:pt>
                <c:pt idx="4">
                  <c:v>117310</c:v>
                </c:pt>
              </c:numCache>
            </c:numRef>
          </c:val>
          <c:smooth val="0"/>
          <c:extLst>
            <c:ext xmlns:c16="http://schemas.microsoft.com/office/drawing/2014/chart" uri="{C3380CC4-5D6E-409C-BE32-E72D297353CC}">
              <c16:uniqueId val="{00000009-44A6-4A8D-B252-D3BC301CBFE5}"/>
            </c:ext>
          </c:extLst>
        </c:ser>
        <c:ser>
          <c:idx val="10"/>
          <c:order val="10"/>
          <c:tx>
            <c:strRef>
              <c:f>Sheet1!$L$1</c:f>
              <c:strCache>
                <c:ptCount val="1"/>
                <c:pt idx="0">
                  <c:v>Flash Sort</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Sheet1!$L$2:$L$6</c:f>
              <c:numCache>
                <c:formatCode>General</c:formatCode>
                <c:ptCount val="5"/>
                <c:pt idx="0">
                  <c:v>1</c:v>
                </c:pt>
                <c:pt idx="1">
                  <c:v>5</c:v>
                </c:pt>
                <c:pt idx="2">
                  <c:v>10</c:v>
                </c:pt>
                <c:pt idx="3">
                  <c:v>28</c:v>
                </c:pt>
                <c:pt idx="4">
                  <c:v>108</c:v>
                </c:pt>
              </c:numCache>
            </c:numRef>
          </c:val>
          <c:smooth val="0"/>
          <c:extLst>
            <c:ext xmlns:c16="http://schemas.microsoft.com/office/drawing/2014/chart" uri="{C3380CC4-5D6E-409C-BE32-E72D297353CC}">
              <c16:uniqueId val="{0000000A-44A6-4A8D-B252-D3BC301CBFE5}"/>
            </c:ext>
          </c:extLst>
        </c:ser>
        <c:ser>
          <c:idx val="11"/>
          <c:order val="11"/>
          <c:tx>
            <c:strRef>
              <c:f>Sheet1!$M$1</c:f>
              <c:strCache>
                <c:ptCount val="1"/>
                <c:pt idx="0">
                  <c:v>Binary Insertion Sort</c:v>
                </c:pt>
              </c:strCache>
            </c:strRef>
          </c:tx>
          <c:spPr>
            <a:ln w="22225" cap="rnd">
              <a:solidFill>
                <a:schemeClr val="accent6">
                  <a:lumMod val="60000"/>
                </a:schemeClr>
              </a:solidFill>
              <a:round/>
            </a:ln>
            <a:effectLst/>
          </c:spPr>
          <c:marker>
            <c:symbol val="triangle"/>
            <c:size val="6"/>
            <c:spPr>
              <a:solidFill>
                <a:schemeClr val="accent6">
                  <a:lumMod val="60000"/>
                </a:schemeClr>
              </a:solidFill>
              <a:ln w="9525">
                <a:solidFill>
                  <a:schemeClr val="accent6">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Sheet1!$M$2:$M$6</c:f>
              <c:numCache>
                <c:formatCode>General</c:formatCode>
                <c:ptCount val="5"/>
                <c:pt idx="0">
                  <c:v>1</c:v>
                </c:pt>
                <c:pt idx="1">
                  <c:v>4</c:v>
                </c:pt>
                <c:pt idx="2">
                  <c:v>45</c:v>
                </c:pt>
                <c:pt idx="3">
                  <c:v>400</c:v>
                </c:pt>
                <c:pt idx="4">
                  <c:v>4364</c:v>
                </c:pt>
              </c:numCache>
            </c:numRef>
          </c:val>
          <c:smooth val="0"/>
          <c:extLst>
            <c:ext xmlns:c16="http://schemas.microsoft.com/office/drawing/2014/chart" uri="{C3380CC4-5D6E-409C-BE32-E72D297353CC}">
              <c16:uniqueId val="{0000000B-44A6-4A8D-B252-D3BC301CBFE5}"/>
            </c:ext>
          </c:extLst>
        </c:ser>
        <c:dLbls>
          <c:showLegendKey val="0"/>
          <c:showVal val="0"/>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791189076"/>
          <c:y val="6.0804879367195815E-2"/>
          <c:w val="0.1209785208810924"/>
          <c:h val="0.8067900322528334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8.6105335231265429E-2"/>
          <c:w val="0.78102860560151499"/>
          <c:h val="0.79665111083082596"/>
        </c:manualLayout>
      </c:layout>
      <c:lineChart>
        <c:grouping val="standard"/>
        <c:varyColors val="0"/>
        <c:ser>
          <c:idx val="0"/>
          <c:order val="0"/>
          <c:tx>
            <c:strRef>
              <c:f>Sheet1!$B$1</c:f>
              <c:strCache>
                <c:ptCount val="1"/>
                <c:pt idx="0">
                  <c:v>Selection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2</c:v>
                </c:pt>
                <c:pt idx="1">
                  <c:v>11</c:v>
                </c:pt>
                <c:pt idx="2">
                  <c:v>117</c:v>
                </c:pt>
                <c:pt idx="3">
                  <c:v>1016</c:v>
                </c:pt>
                <c:pt idx="4">
                  <c:v>11519</c:v>
                </c:pt>
              </c:numCache>
            </c:numRef>
          </c:val>
          <c:smooth val="0"/>
          <c:extLst>
            <c:ext xmlns:c16="http://schemas.microsoft.com/office/drawing/2014/chart" uri="{C3380CC4-5D6E-409C-BE32-E72D297353CC}">
              <c16:uniqueId val="{00000000-FEC2-4BEE-981F-FD4F7A5B7362}"/>
            </c:ext>
          </c:extLst>
        </c:ser>
        <c:ser>
          <c:idx val="1"/>
          <c:order val="1"/>
          <c:tx>
            <c:strRef>
              <c:f>Sheet1!$C$1</c:f>
              <c:strCache>
                <c:ptCount val="1"/>
                <c:pt idx="0">
                  <c:v>Insertion Sort</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Sheet1!$C$2:$C$6</c:f>
              <c:numCache>
                <c:formatCode>General</c:formatCode>
                <c:ptCount val="5"/>
                <c:pt idx="0">
                  <c:v>0</c:v>
                </c:pt>
                <c:pt idx="1">
                  <c:v>1</c:v>
                </c:pt>
                <c:pt idx="2">
                  <c:v>1</c:v>
                </c:pt>
                <c:pt idx="3">
                  <c:v>2</c:v>
                </c:pt>
                <c:pt idx="4">
                  <c:v>1</c:v>
                </c:pt>
              </c:numCache>
            </c:numRef>
          </c:val>
          <c:smooth val="0"/>
          <c:extLst>
            <c:ext xmlns:c16="http://schemas.microsoft.com/office/drawing/2014/chart" uri="{C3380CC4-5D6E-409C-BE32-E72D297353CC}">
              <c16:uniqueId val="{00000001-FEC2-4BEE-981F-FD4F7A5B7362}"/>
            </c:ext>
          </c:extLst>
        </c:ser>
        <c:ser>
          <c:idx val="2"/>
          <c:order val="2"/>
          <c:tx>
            <c:strRef>
              <c:f>Sheet1!$D$1</c:f>
              <c:strCache>
                <c:ptCount val="1"/>
                <c:pt idx="0">
                  <c:v>Bubble Sort</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Sheet1!$D$2:$D$6</c:f>
              <c:numCache>
                <c:formatCode>General</c:formatCode>
                <c:ptCount val="5"/>
                <c:pt idx="0">
                  <c:v>2</c:v>
                </c:pt>
                <c:pt idx="1">
                  <c:v>8</c:v>
                </c:pt>
                <c:pt idx="2">
                  <c:v>80</c:v>
                </c:pt>
                <c:pt idx="3">
                  <c:v>694</c:v>
                </c:pt>
                <c:pt idx="4">
                  <c:v>3248</c:v>
                </c:pt>
              </c:numCache>
            </c:numRef>
          </c:val>
          <c:smooth val="0"/>
          <c:extLst>
            <c:ext xmlns:c16="http://schemas.microsoft.com/office/drawing/2014/chart" uri="{C3380CC4-5D6E-409C-BE32-E72D297353CC}">
              <c16:uniqueId val="{00000002-FEC2-4BEE-981F-FD4F7A5B7362}"/>
            </c:ext>
          </c:extLst>
        </c:ser>
        <c:ser>
          <c:idx val="3"/>
          <c:order val="3"/>
          <c:tx>
            <c:strRef>
              <c:f>Sheet1!$E$1</c:f>
              <c:strCache>
                <c:ptCount val="1"/>
                <c:pt idx="0">
                  <c:v>Quick Sort</c:v>
                </c:pt>
              </c:strCache>
            </c:strRef>
          </c:tx>
          <c:spPr>
            <a:ln w="22225" cap="rnd">
              <a:solidFill>
                <a:schemeClr val="accent4"/>
              </a:solidFill>
              <a:round/>
            </a:ln>
            <a:effectLst/>
          </c:spPr>
          <c:marker>
            <c:symbol val="x"/>
            <c:size val="6"/>
            <c:spPr>
              <a:noFill/>
              <a:ln w="9525">
                <a:solidFill>
                  <a:schemeClr val="accent4"/>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Sheet1!$E$2:$E$6</c:f>
              <c:numCache>
                <c:formatCode>General</c:formatCode>
                <c:ptCount val="5"/>
                <c:pt idx="0">
                  <c:v>0</c:v>
                </c:pt>
                <c:pt idx="1">
                  <c:v>0</c:v>
                </c:pt>
                <c:pt idx="2">
                  <c:v>0</c:v>
                </c:pt>
                <c:pt idx="3">
                  <c:v>2</c:v>
                </c:pt>
                <c:pt idx="4">
                  <c:v>8</c:v>
                </c:pt>
              </c:numCache>
            </c:numRef>
          </c:val>
          <c:smooth val="0"/>
          <c:extLst>
            <c:ext xmlns:c16="http://schemas.microsoft.com/office/drawing/2014/chart" uri="{C3380CC4-5D6E-409C-BE32-E72D297353CC}">
              <c16:uniqueId val="{00000003-FEC2-4BEE-981F-FD4F7A5B7362}"/>
            </c:ext>
          </c:extLst>
        </c:ser>
        <c:ser>
          <c:idx val="4"/>
          <c:order val="4"/>
          <c:tx>
            <c:strRef>
              <c:f>Sheet1!$F$1</c:f>
              <c:strCache>
                <c:ptCount val="1"/>
                <c:pt idx="0">
                  <c:v>Merge Sort</c:v>
                </c:pt>
              </c:strCache>
            </c:strRef>
          </c:tx>
          <c:spPr>
            <a:ln w="22225" cap="rnd">
              <a:solidFill>
                <a:schemeClr val="accent5"/>
              </a:solidFill>
              <a:round/>
            </a:ln>
            <a:effectLst/>
          </c:spPr>
          <c:marker>
            <c:symbol val="star"/>
            <c:size val="6"/>
            <c:spPr>
              <a:noFill/>
              <a:ln w="9525">
                <a:solidFill>
                  <a:schemeClr val="accent5"/>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Sheet1!$F$2:$F$6</c:f>
              <c:numCache>
                <c:formatCode>General</c:formatCode>
                <c:ptCount val="5"/>
                <c:pt idx="0">
                  <c:v>1</c:v>
                </c:pt>
                <c:pt idx="1">
                  <c:v>3</c:v>
                </c:pt>
                <c:pt idx="2">
                  <c:v>5</c:v>
                </c:pt>
                <c:pt idx="3">
                  <c:v>28</c:v>
                </c:pt>
                <c:pt idx="4">
                  <c:v>78</c:v>
                </c:pt>
              </c:numCache>
            </c:numRef>
          </c:val>
          <c:smooth val="0"/>
          <c:extLst>
            <c:ext xmlns:c16="http://schemas.microsoft.com/office/drawing/2014/chart" uri="{C3380CC4-5D6E-409C-BE32-E72D297353CC}">
              <c16:uniqueId val="{00000004-FEC2-4BEE-981F-FD4F7A5B7362}"/>
            </c:ext>
          </c:extLst>
        </c:ser>
        <c:ser>
          <c:idx val="5"/>
          <c:order val="5"/>
          <c:tx>
            <c:strRef>
              <c:f>Sheet1!$G$1</c:f>
              <c:strCache>
                <c:ptCount val="1"/>
                <c:pt idx="0">
                  <c:v>Heap Sort</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Sheet1!$G$2:$G$6</c:f>
              <c:numCache>
                <c:formatCode>General</c:formatCode>
                <c:ptCount val="5"/>
                <c:pt idx="0">
                  <c:v>1</c:v>
                </c:pt>
                <c:pt idx="1">
                  <c:v>2</c:v>
                </c:pt>
                <c:pt idx="2">
                  <c:v>7</c:v>
                </c:pt>
                <c:pt idx="3">
                  <c:v>21</c:v>
                </c:pt>
                <c:pt idx="4">
                  <c:v>94</c:v>
                </c:pt>
              </c:numCache>
            </c:numRef>
          </c:val>
          <c:smooth val="0"/>
          <c:extLst>
            <c:ext xmlns:c16="http://schemas.microsoft.com/office/drawing/2014/chart" uri="{C3380CC4-5D6E-409C-BE32-E72D297353CC}">
              <c16:uniqueId val="{00000005-FEC2-4BEE-981F-FD4F7A5B7362}"/>
            </c:ext>
          </c:extLst>
        </c:ser>
        <c:ser>
          <c:idx val="6"/>
          <c:order val="6"/>
          <c:tx>
            <c:strRef>
              <c:f>Sheet1!$H$1</c:f>
              <c:strCache>
                <c:ptCount val="1"/>
                <c:pt idx="0">
                  <c:v>Radix Sort</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Sheet1!$H$2:$H$6</c:f>
              <c:numCache>
                <c:formatCode>General</c:formatCode>
                <c:ptCount val="5"/>
                <c:pt idx="0">
                  <c:v>0</c:v>
                </c:pt>
                <c:pt idx="1">
                  <c:v>0</c:v>
                </c:pt>
                <c:pt idx="2">
                  <c:v>1</c:v>
                </c:pt>
                <c:pt idx="3">
                  <c:v>6</c:v>
                </c:pt>
                <c:pt idx="4">
                  <c:v>13</c:v>
                </c:pt>
              </c:numCache>
            </c:numRef>
          </c:val>
          <c:smooth val="0"/>
          <c:extLst>
            <c:ext xmlns:c16="http://schemas.microsoft.com/office/drawing/2014/chart" uri="{C3380CC4-5D6E-409C-BE32-E72D297353CC}">
              <c16:uniqueId val="{00000006-FEC2-4BEE-981F-FD4F7A5B7362}"/>
            </c:ext>
          </c:extLst>
        </c:ser>
        <c:ser>
          <c:idx val="7"/>
          <c:order val="7"/>
          <c:tx>
            <c:strRef>
              <c:f>Sheet1!$I$1</c:f>
              <c:strCache>
                <c:ptCount val="1"/>
                <c:pt idx="0">
                  <c:v>Counting Sort</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Sheet1!$I$2:$I$6</c:f>
              <c:numCache>
                <c:formatCode>General</c:formatCode>
                <c:ptCount val="5"/>
                <c:pt idx="0">
                  <c:v>0</c:v>
                </c:pt>
                <c:pt idx="1">
                  <c:v>1</c:v>
                </c:pt>
                <c:pt idx="2">
                  <c:v>0</c:v>
                </c:pt>
                <c:pt idx="3">
                  <c:v>1</c:v>
                </c:pt>
                <c:pt idx="4">
                  <c:v>2</c:v>
                </c:pt>
              </c:numCache>
            </c:numRef>
          </c:val>
          <c:smooth val="0"/>
          <c:extLst>
            <c:ext xmlns:c16="http://schemas.microsoft.com/office/drawing/2014/chart" uri="{C3380CC4-5D6E-409C-BE32-E72D297353CC}">
              <c16:uniqueId val="{00000007-FEC2-4BEE-981F-FD4F7A5B7362}"/>
            </c:ext>
          </c:extLst>
        </c:ser>
        <c:ser>
          <c:idx val="8"/>
          <c:order val="8"/>
          <c:tx>
            <c:strRef>
              <c:f>Sheet1!$J$1</c:f>
              <c:strCache>
                <c:ptCount val="1"/>
                <c:pt idx="0">
                  <c:v>Shell Sort</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Sheet1!$J$2:$J$6</c:f>
              <c:numCache>
                <c:formatCode>General</c:formatCode>
                <c:ptCount val="5"/>
                <c:pt idx="0">
                  <c:v>1</c:v>
                </c:pt>
                <c:pt idx="1">
                  <c:v>4</c:v>
                </c:pt>
                <c:pt idx="2">
                  <c:v>11</c:v>
                </c:pt>
                <c:pt idx="3">
                  <c:v>33</c:v>
                </c:pt>
                <c:pt idx="4">
                  <c:v>105</c:v>
                </c:pt>
              </c:numCache>
            </c:numRef>
          </c:val>
          <c:smooth val="0"/>
          <c:extLst>
            <c:ext xmlns:c16="http://schemas.microsoft.com/office/drawing/2014/chart" uri="{C3380CC4-5D6E-409C-BE32-E72D297353CC}">
              <c16:uniqueId val="{00000008-FEC2-4BEE-981F-FD4F7A5B7362}"/>
            </c:ext>
          </c:extLst>
        </c:ser>
        <c:ser>
          <c:idx val="9"/>
          <c:order val="9"/>
          <c:tx>
            <c:strRef>
              <c:f>Sheet1!$K$1</c:f>
              <c:strCache>
                <c:ptCount val="1"/>
                <c:pt idx="0">
                  <c:v>Shaker Sort</c:v>
                </c:pt>
              </c:strCache>
            </c:strRef>
          </c:tx>
          <c:spPr>
            <a:ln w="22225" cap="rnd">
              <a:solidFill>
                <a:schemeClr val="accent4">
                  <a:lumMod val="60000"/>
                </a:schemeClr>
              </a:solidFill>
              <a:round/>
            </a:ln>
            <a:effectLst/>
          </c:spPr>
          <c:marker>
            <c:symbol val="diamond"/>
            <c:size val="6"/>
            <c:spPr>
              <a:solidFill>
                <a:schemeClr val="accent4">
                  <a:lumMod val="60000"/>
                </a:schemeClr>
              </a:solidFill>
              <a:ln w="9525">
                <a:solidFill>
                  <a:schemeClr val="accent4">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Sheet1!$K$2:$K$6</c:f>
              <c:numCache>
                <c:formatCode>General</c:formatCode>
                <c:ptCount val="5"/>
                <c:pt idx="0">
                  <c:v>0</c:v>
                </c:pt>
                <c:pt idx="1">
                  <c:v>0</c:v>
                </c:pt>
                <c:pt idx="2">
                  <c:v>2</c:v>
                </c:pt>
                <c:pt idx="3">
                  <c:v>6</c:v>
                </c:pt>
                <c:pt idx="4">
                  <c:v>6</c:v>
                </c:pt>
              </c:numCache>
            </c:numRef>
          </c:val>
          <c:smooth val="0"/>
          <c:extLst>
            <c:ext xmlns:c16="http://schemas.microsoft.com/office/drawing/2014/chart" uri="{C3380CC4-5D6E-409C-BE32-E72D297353CC}">
              <c16:uniqueId val="{00000009-FEC2-4BEE-981F-FD4F7A5B7362}"/>
            </c:ext>
          </c:extLst>
        </c:ser>
        <c:ser>
          <c:idx val="10"/>
          <c:order val="10"/>
          <c:tx>
            <c:strRef>
              <c:f>Sheet1!$L$1</c:f>
              <c:strCache>
                <c:ptCount val="1"/>
                <c:pt idx="0">
                  <c:v>Flash Sort</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Sheet1!$L$2:$L$6</c:f>
              <c:numCache>
                <c:formatCode>General</c:formatCode>
                <c:ptCount val="5"/>
                <c:pt idx="0">
                  <c:v>1</c:v>
                </c:pt>
                <c:pt idx="1">
                  <c:v>4</c:v>
                </c:pt>
                <c:pt idx="2">
                  <c:v>11</c:v>
                </c:pt>
                <c:pt idx="3">
                  <c:v>33</c:v>
                </c:pt>
                <c:pt idx="4">
                  <c:v>105</c:v>
                </c:pt>
              </c:numCache>
            </c:numRef>
          </c:val>
          <c:smooth val="0"/>
          <c:extLst>
            <c:ext xmlns:c16="http://schemas.microsoft.com/office/drawing/2014/chart" uri="{C3380CC4-5D6E-409C-BE32-E72D297353CC}">
              <c16:uniqueId val="{0000000A-FEC2-4BEE-981F-FD4F7A5B7362}"/>
            </c:ext>
          </c:extLst>
        </c:ser>
        <c:ser>
          <c:idx val="11"/>
          <c:order val="11"/>
          <c:tx>
            <c:strRef>
              <c:f>Sheet1!$M$1</c:f>
              <c:strCache>
                <c:ptCount val="1"/>
                <c:pt idx="0">
                  <c:v>Binary Insertion Sort</c:v>
                </c:pt>
              </c:strCache>
            </c:strRef>
          </c:tx>
          <c:spPr>
            <a:ln w="22225" cap="rnd">
              <a:solidFill>
                <a:schemeClr val="accent6">
                  <a:lumMod val="60000"/>
                </a:schemeClr>
              </a:solidFill>
              <a:round/>
            </a:ln>
            <a:effectLst/>
          </c:spPr>
          <c:marker>
            <c:symbol val="triangle"/>
            <c:size val="6"/>
            <c:spPr>
              <a:solidFill>
                <a:schemeClr val="accent6">
                  <a:lumMod val="60000"/>
                </a:schemeClr>
              </a:solidFill>
              <a:ln w="9525">
                <a:solidFill>
                  <a:schemeClr val="accent6">
                    <a:lumMod val="60000"/>
                  </a:schemeClr>
                </a:solidFill>
                <a:round/>
              </a:ln>
              <a:effectLst/>
            </c:spPr>
          </c:marker>
          <c:cat>
            <c:numRef>
              <c:f>Sheet1!$A$2:$A$6</c:f>
              <c:numCache>
                <c:formatCode>General</c:formatCode>
                <c:ptCount val="5"/>
                <c:pt idx="0">
                  <c:v>1000</c:v>
                </c:pt>
                <c:pt idx="1">
                  <c:v>3000</c:v>
                </c:pt>
                <c:pt idx="2">
                  <c:v>10000</c:v>
                </c:pt>
                <c:pt idx="3">
                  <c:v>30000</c:v>
                </c:pt>
                <c:pt idx="4">
                  <c:v>100000</c:v>
                </c:pt>
              </c:numCache>
            </c:numRef>
          </c:cat>
          <c:val>
            <c:numRef>
              <c:f>Sheet1!$M$2:$M$6</c:f>
              <c:numCache>
                <c:formatCode>General</c:formatCode>
                <c:ptCount val="5"/>
                <c:pt idx="0">
                  <c:v>1</c:v>
                </c:pt>
                <c:pt idx="1">
                  <c:v>1</c:v>
                </c:pt>
                <c:pt idx="2">
                  <c:v>3</c:v>
                </c:pt>
                <c:pt idx="3">
                  <c:v>10</c:v>
                </c:pt>
                <c:pt idx="4">
                  <c:v>43</c:v>
                </c:pt>
              </c:numCache>
            </c:numRef>
          </c:val>
          <c:smooth val="0"/>
          <c:extLst>
            <c:ext xmlns:c16="http://schemas.microsoft.com/office/drawing/2014/chart" uri="{C3380CC4-5D6E-409C-BE32-E72D297353CC}">
              <c16:uniqueId val="{0000000B-FEC2-4BEE-981F-FD4F7A5B7362}"/>
            </c:ext>
          </c:extLst>
        </c:ser>
        <c:dLbls>
          <c:showLegendKey val="0"/>
          <c:showVal val="0"/>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791189076"/>
          <c:y val="9.9706481197859423E-2"/>
          <c:w val="0.1209785208810924"/>
          <c:h val="0.8022133732139319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Insertion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0</c:v>
                </c:pt>
                <c:pt idx="2">
                  <c:v>0</c:v>
                </c:pt>
                <c:pt idx="3">
                  <c:v>1</c:v>
                </c:pt>
                <c:pt idx="4">
                  <c:v>0</c:v>
                </c:pt>
              </c:numCache>
            </c:numRef>
          </c:val>
          <c:smooth val="0"/>
          <c:extLst>
            <c:ext xmlns:c16="http://schemas.microsoft.com/office/drawing/2014/chart" uri="{C3380CC4-5D6E-409C-BE32-E72D297353CC}">
              <c16:uniqueId val="{00000000-6FA0-471F-80EB-4CD5362A6C6F}"/>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REVERSE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Insertion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2</c:v>
                </c:pt>
                <c:pt idx="1">
                  <c:v>12</c:v>
                </c:pt>
                <c:pt idx="2">
                  <c:v>132</c:v>
                </c:pt>
                <c:pt idx="3">
                  <c:v>1149</c:v>
                </c:pt>
                <c:pt idx="4">
                  <c:v>12975</c:v>
                </c:pt>
              </c:numCache>
            </c:numRef>
          </c:val>
          <c:smooth val="0"/>
          <c:extLst>
            <c:ext xmlns:c16="http://schemas.microsoft.com/office/drawing/2014/chart" uri="{C3380CC4-5D6E-409C-BE32-E72D297353CC}">
              <c16:uniqueId val="{00000000-28C1-429A-8D12-9F55E07393C1}"/>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NEARLY SORTED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Insertion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0</c:v>
                </c:pt>
                <c:pt idx="1">
                  <c:v>1</c:v>
                </c:pt>
                <c:pt idx="2">
                  <c:v>1</c:v>
                </c:pt>
                <c:pt idx="3">
                  <c:v>2</c:v>
                </c:pt>
                <c:pt idx="4">
                  <c:v>1</c:v>
                </c:pt>
              </c:numCache>
            </c:numRef>
          </c:val>
          <c:smooth val="0"/>
          <c:extLst>
            <c:ext xmlns:c16="http://schemas.microsoft.com/office/drawing/2014/chart" uri="{C3380CC4-5D6E-409C-BE32-E72D297353CC}">
              <c16:uniqueId val="{00000000-A41E-4586-A158-196717C9CA9E}"/>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RANDOM DATA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0831621590779418E-2"/>
          <c:y val="0.15475524610890878"/>
          <c:w val="0.86119736391646717"/>
          <c:h val="0.66850460043788473"/>
        </c:manualLayout>
      </c:layout>
      <c:lineChart>
        <c:grouping val="standard"/>
        <c:varyColors val="0"/>
        <c:ser>
          <c:idx val="0"/>
          <c:order val="0"/>
          <c:tx>
            <c:strRef>
              <c:f>Sheet1!$B$1</c:f>
              <c:strCache>
                <c:ptCount val="1"/>
                <c:pt idx="0">
                  <c:v>Bubble Sort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Sheet1!$A$2:$A$6</c:f>
              <c:numCache>
                <c:formatCode>General</c:formatCode>
                <c:ptCount val="5"/>
                <c:pt idx="0">
                  <c:v>1000</c:v>
                </c:pt>
                <c:pt idx="1">
                  <c:v>3000</c:v>
                </c:pt>
                <c:pt idx="2">
                  <c:v>10000</c:v>
                </c:pt>
                <c:pt idx="3">
                  <c:v>30000</c:v>
                </c:pt>
                <c:pt idx="4">
                  <c:v>100000</c:v>
                </c:pt>
              </c:numCache>
            </c:numRef>
          </c:cat>
          <c:val>
            <c:numRef>
              <c:f>Sheet1!$B$2:$B$6</c:f>
              <c:numCache>
                <c:formatCode>General</c:formatCode>
                <c:ptCount val="5"/>
                <c:pt idx="0">
                  <c:v>5</c:v>
                </c:pt>
                <c:pt idx="1">
                  <c:v>53</c:v>
                </c:pt>
                <c:pt idx="2">
                  <c:v>579</c:v>
                </c:pt>
                <c:pt idx="3">
                  <c:v>5119</c:v>
                </c:pt>
                <c:pt idx="4">
                  <c:v>54201</c:v>
                </c:pt>
              </c:numCache>
            </c:numRef>
          </c:val>
          <c:smooth val="0"/>
          <c:extLst>
            <c:ext xmlns:c16="http://schemas.microsoft.com/office/drawing/2014/chart" uri="{C3380CC4-5D6E-409C-BE32-E72D297353CC}">
              <c16:uniqueId val="{00000000-DB4E-4C3A-B178-8FD33F43C452}"/>
            </c:ext>
          </c:extLst>
        </c:ser>
        <c:dLbls>
          <c:dLblPos val="t"/>
          <c:showLegendKey val="0"/>
          <c:showVal val="1"/>
          <c:showCatName val="0"/>
          <c:showSerName val="0"/>
          <c:showPercent val="0"/>
          <c:showBubbleSize val="0"/>
        </c:dLbls>
        <c:marker val="1"/>
        <c:smooth val="0"/>
        <c:axId val="438978952"/>
        <c:axId val="438975672"/>
      </c:lineChart>
      <c:catAx>
        <c:axId val="4389789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Data</a:t>
                </a:r>
                <a:r>
                  <a:rPr lang="en-US" baseline="0" dirty="0"/>
                  <a:t> size</a:t>
                </a:r>
                <a:endParaRPr lang="en-US" dirty="0"/>
              </a:p>
            </c:rich>
          </c:tx>
          <c:layout>
            <c:manualLayout>
              <c:xMode val="edge"/>
              <c:yMode val="edge"/>
              <c:x val="0.45483605310205788"/>
              <c:y val="0.927387556454825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38975672"/>
        <c:crosses val="autoZero"/>
        <c:auto val="1"/>
        <c:lblAlgn val="ctr"/>
        <c:lblOffset val="100"/>
        <c:noMultiLvlLbl val="0"/>
      </c:catAx>
      <c:valAx>
        <c:axId val="43897567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err="1"/>
                  <a:t>milisecond</a:t>
                </a:r>
                <a:endParaRPr lang="en-US" dirty="0"/>
              </a:p>
            </c:rich>
          </c:tx>
          <c:layout>
            <c:manualLayout>
              <c:xMode val="edge"/>
              <c:yMode val="edge"/>
              <c:x val="0"/>
              <c:y val="0.3983900759726836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8978952"/>
        <c:crosses val="autoZero"/>
        <c:crossBetween val="between"/>
      </c:valAx>
      <c:spPr>
        <a:noFill/>
        <a:ln>
          <a:noFill/>
        </a:ln>
        <a:effectLst/>
      </c:spPr>
    </c:plotArea>
    <c:legend>
      <c:legendPos val="r"/>
      <c:layout>
        <c:manualLayout>
          <c:xMode val="edge"/>
          <c:yMode val="edge"/>
          <c:x val="0.87902145384000896"/>
          <c:y val="0.45666908124706446"/>
          <c:w val="0.11614762828559473"/>
          <c:h val="5.29561290099099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8D97A-335A-4682-B580-5A09DFE14C38}" type="datetimeFigureOut">
              <a:rPr lang="en-US" smtClean="0"/>
              <a:t>10-Dec-19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D9DC2-617D-4BC8-8C06-C06D4E29E07F}" type="slidenum">
              <a:rPr lang="en-US" smtClean="0"/>
              <a:t>‹#›</a:t>
            </a:fld>
            <a:endParaRPr lang="en-US"/>
          </a:p>
        </p:txBody>
      </p:sp>
    </p:spTree>
    <p:extLst>
      <p:ext uri="{BB962C8B-B14F-4D97-AF65-F5344CB8AC3E}">
        <p14:creationId xmlns:p14="http://schemas.microsoft.com/office/powerpoint/2010/main" val="1540759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19E8-15C0-4669-85A0-600D95AE4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614C3C-BB28-418E-88E6-ED7EA787F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67EDA-B429-470B-B5CC-60967111E0A5}"/>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5" name="Footer Placeholder 4">
            <a:extLst>
              <a:ext uri="{FF2B5EF4-FFF2-40B4-BE49-F238E27FC236}">
                <a16:creationId xmlns:a16="http://schemas.microsoft.com/office/drawing/2014/main" id="{C78009E9-FC18-4A76-B442-F83DF681A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A3A09-B63D-4024-B201-3F7F1FBC61AC}"/>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250736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6F05-5550-4D62-8314-DD5F3246A7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B90E5-EA25-4947-8392-1EC393F25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430F5-4792-4FE3-816C-D8DC500D9A47}"/>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5" name="Footer Placeholder 4">
            <a:extLst>
              <a:ext uri="{FF2B5EF4-FFF2-40B4-BE49-F238E27FC236}">
                <a16:creationId xmlns:a16="http://schemas.microsoft.com/office/drawing/2014/main" id="{4BB37D9E-E922-4ED9-BC05-BAB767ECA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56C80-D38F-4444-9AE5-AF5A24E9B737}"/>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11286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FD0BA5-B4B9-4DCD-816C-EC8BA2387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BD67AB-A8F9-423D-A3A5-D988C8FD7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47156-3DD2-492D-B709-F39A386B87C5}"/>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5" name="Footer Placeholder 4">
            <a:extLst>
              <a:ext uri="{FF2B5EF4-FFF2-40B4-BE49-F238E27FC236}">
                <a16:creationId xmlns:a16="http://schemas.microsoft.com/office/drawing/2014/main" id="{E4BA603C-973D-428F-8143-E301601AD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1D63C-7665-43DC-B933-54EDABDEF504}"/>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275931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6FC3-4A43-4CFE-8726-EA8BA1A99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875496-2513-4D34-B150-567DE9F29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9430A-5709-4A68-88D0-6FFAB8DB5EB0}"/>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5" name="Footer Placeholder 4">
            <a:extLst>
              <a:ext uri="{FF2B5EF4-FFF2-40B4-BE49-F238E27FC236}">
                <a16:creationId xmlns:a16="http://schemas.microsoft.com/office/drawing/2014/main" id="{E88FAAD5-3F80-4ACC-8137-7D6E89970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0D9DA-1A47-4E9B-AD62-71BE162BA252}"/>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193416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FB65-48F4-42FB-B26C-FAB14CCE8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341132-74B4-41CD-A01E-09BBF9954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CBA80-A2EB-418C-8F55-CAB3B3389150}"/>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5" name="Footer Placeholder 4">
            <a:extLst>
              <a:ext uri="{FF2B5EF4-FFF2-40B4-BE49-F238E27FC236}">
                <a16:creationId xmlns:a16="http://schemas.microsoft.com/office/drawing/2014/main" id="{C568EDA6-1C07-44CB-A413-1FCC2AADE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7126D-9668-4840-9ACD-96EE6E9D24C7}"/>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227608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BBA-DF23-4692-BFA1-E8E20CF16E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7F0B6-7510-4EFB-BD01-C70808A69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BE11E-EC65-4CE9-BA37-EE3CBBF51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33321C-705D-42FC-A388-620DE4F5F86A}"/>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6" name="Footer Placeholder 5">
            <a:extLst>
              <a:ext uri="{FF2B5EF4-FFF2-40B4-BE49-F238E27FC236}">
                <a16:creationId xmlns:a16="http://schemas.microsoft.com/office/drawing/2014/main" id="{4619306B-9EEA-4F8D-AE7C-BC0B35EEA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36B2C-8807-4C11-BEDE-A11429353615}"/>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226637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DA7-0830-46B9-BE2B-EDB63CE93D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667994-BB8E-445F-B04D-7BEEF1F98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6FAB5-2319-4869-92DB-FD3F618ADF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ACC1C-1BE7-482D-BF39-51EE4B956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4A2E4-7E3F-41EF-8042-4BE239BAC4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036103-CBC9-418D-AE73-3B45F9EF8D9C}"/>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8" name="Footer Placeholder 7">
            <a:extLst>
              <a:ext uri="{FF2B5EF4-FFF2-40B4-BE49-F238E27FC236}">
                <a16:creationId xmlns:a16="http://schemas.microsoft.com/office/drawing/2014/main" id="{EABC96CD-2523-4EE6-8EA9-7ED3DC27EC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11711E-63CE-4214-9F6D-762A42485228}"/>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119617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5D3A-2B8F-4BC4-9B10-4B340E35B4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26BF66-5B37-4369-ACA8-039D1C022A40}"/>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4" name="Footer Placeholder 3">
            <a:extLst>
              <a:ext uri="{FF2B5EF4-FFF2-40B4-BE49-F238E27FC236}">
                <a16:creationId xmlns:a16="http://schemas.microsoft.com/office/drawing/2014/main" id="{67E954B4-79D4-40BB-9A99-D8B633CF83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43D64A-1701-4546-A91A-87B563F15BFF}"/>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401905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B1871-81B3-48B9-ABB4-0CF427EB28FB}"/>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3" name="Footer Placeholder 2">
            <a:extLst>
              <a:ext uri="{FF2B5EF4-FFF2-40B4-BE49-F238E27FC236}">
                <a16:creationId xmlns:a16="http://schemas.microsoft.com/office/drawing/2014/main" id="{2BF5C51C-29DB-48EC-8C99-9E8856978B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B2ADC-FD38-420C-A9D0-8445D3CB1FB2}"/>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187469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6390-DEA5-4AC5-9302-BFBFFD13A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36FDA-47DF-4263-9FFB-41836AA6C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D196EB-AC2F-43CC-B285-FE8B46CAF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48E41-276D-4CDF-B821-256072941CFB}"/>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6" name="Footer Placeholder 5">
            <a:extLst>
              <a:ext uri="{FF2B5EF4-FFF2-40B4-BE49-F238E27FC236}">
                <a16:creationId xmlns:a16="http://schemas.microsoft.com/office/drawing/2014/main" id="{BACFE05E-9B48-475B-A426-B54593706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AE1EF-10F7-4ED7-80F0-866194F0B5FE}"/>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198548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A68B-BFB9-4FD4-8E9A-AD70A1E68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87E520-3594-4A48-BC55-5C108138D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DCECBC-179F-44FB-A182-E5AD40D60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A0664-D2A7-49C8-B3E8-9E6B24A08234}"/>
              </a:ext>
            </a:extLst>
          </p:cNvPr>
          <p:cNvSpPr>
            <a:spLocks noGrp="1"/>
          </p:cNvSpPr>
          <p:nvPr>
            <p:ph type="dt" sz="half" idx="10"/>
          </p:nvPr>
        </p:nvSpPr>
        <p:spPr/>
        <p:txBody>
          <a:bodyPr/>
          <a:lstStyle/>
          <a:p>
            <a:fld id="{1AA4CC0D-0CA1-4230-BCB6-F6B362F877F5}" type="datetimeFigureOut">
              <a:rPr lang="en-US" smtClean="0"/>
              <a:t>10-Dec-19</a:t>
            </a:fld>
            <a:endParaRPr lang="en-US"/>
          </a:p>
        </p:txBody>
      </p:sp>
      <p:sp>
        <p:nvSpPr>
          <p:cNvPr id="6" name="Footer Placeholder 5">
            <a:extLst>
              <a:ext uri="{FF2B5EF4-FFF2-40B4-BE49-F238E27FC236}">
                <a16:creationId xmlns:a16="http://schemas.microsoft.com/office/drawing/2014/main" id="{1B830FAD-7395-4F7A-9E0F-525FD662E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F8C0D9-74E7-47E1-998E-7BBCE7BF62A5}"/>
              </a:ext>
            </a:extLst>
          </p:cNvPr>
          <p:cNvSpPr>
            <a:spLocks noGrp="1"/>
          </p:cNvSpPr>
          <p:nvPr>
            <p:ph type="sldNum" sz="quarter" idx="12"/>
          </p:nvPr>
        </p:nvSpPr>
        <p:spPr/>
        <p:txBody>
          <a:bodyPr/>
          <a:lstStyle/>
          <a:p>
            <a:fld id="{1D3E3467-E59E-4593-BA11-BCC240897CD4}" type="slidenum">
              <a:rPr lang="en-US" smtClean="0"/>
              <a:t>‹#›</a:t>
            </a:fld>
            <a:endParaRPr lang="en-US"/>
          </a:p>
        </p:txBody>
      </p:sp>
    </p:spTree>
    <p:extLst>
      <p:ext uri="{BB962C8B-B14F-4D97-AF65-F5344CB8AC3E}">
        <p14:creationId xmlns:p14="http://schemas.microsoft.com/office/powerpoint/2010/main" val="131822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922790-50BD-4E83-A73B-3ABAC4979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D53372-8E7D-47D3-A0E7-13322F005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BDAE5-7B28-4808-80FB-E228F50F0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4CC0D-0CA1-4230-BCB6-F6B362F877F5}" type="datetimeFigureOut">
              <a:rPr lang="en-US" smtClean="0"/>
              <a:t>10-Dec-19</a:t>
            </a:fld>
            <a:endParaRPr lang="en-US"/>
          </a:p>
        </p:txBody>
      </p:sp>
      <p:sp>
        <p:nvSpPr>
          <p:cNvPr id="5" name="Footer Placeholder 4">
            <a:extLst>
              <a:ext uri="{FF2B5EF4-FFF2-40B4-BE49-F238E27FC236}">
                <a16:creationId xmlns:a16="http://schemas.microsoft.com/office/drawing/2014/main" id="{48044D9B-A6D8-48CB-8D00-95A258FF0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BBDB1A-BC1B-47AB-A2CA-DFC67D4733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E3467-E59E-4593-BA11-BCC240897CD4}" type="slidenum">
              <a:rPr lang="en-US" smtClean="0"/>
              <a:t>‹#›</a:t>
            </a:fld>
            <a:endParaRPr lang="en-US"/>
          </a:p>
        </p:txBody>
      </p:sp>
    </p:spTree>
    <p:extLst>
      <p:ext uri="{BB962C8B-B14F-4D97-AF65-F5344CB8AC3E}">
        <p14:creationId xmlns:p14="http://schemas.microsoft.com/office/powerpoint/2010/main" val="462266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chart" Target="../charts/chart4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chart" Target="../charts/chart4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chart" Target="../charts/chart4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chart" Target="../charts/chart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chart" Target="../charts/chart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chart" Target="../charts/chart5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4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CFD3-385E-4C7D-98B5-2A7EF3BE0B90}"/>
              </a:ext>
            </a:extLst>
          </p:cNvPr>
          <p:cNvSpPr>
            <a:spLocks noGrp="1"/>
          </p:cNvSpPr>
          <p:nvPr>
            <p:ph type="title"/>
          </p:nvPr>
        </p:nvSpPr>
        <p:spPr>
          <a:xfrm>
            <a:off x="838200" y="351485"/>
            <a:ext cx="10515600" cy="1144588"/>
          </a:xfrm>
        </p:spPr>
        <p:txBody>
          <a:bodyPr/>
          <a:lstStyle/>
          <a:p>
            <a:pPr algn="ctr"/>
            <a:r>
              <a:rPr lang="en-US" b="1" dirty="0">
                <a:solidFill>
                  <a:schemeClr val="accent1">
                    <a:lumMod val="50000"/>
                  </a:schemeClr>
                </a:solidFill>
              </a:rPr>
              <a:t>UNIVERSITY OF NATURAL SICIENCE</a:t>
            </a:r>
          </a:p>
        </p:txBody>
      </p:sp>
      <p:sp>
        <p:nvSpPr>
          <p:cNvPr id="4" name="Title 1">
            <a:extLst>
              <a:ext uri="{FF2B5EF4-FFF2-40B4-BE49-F238E27FC236}">
                <a16:creationId xmlns:a16="http://schemas.microsoft.com/office/drawing/2014/main" id="{A9D7137E-88A6-4366-B8B2-25BB5529798C}"/>
              </a:ext>
            </a:extLst>
          </p:cNvPr>
          <p:cNvSpPr txBox="1">
            <a:spLocks/>
          </p:cNvSpPr>
          <p:nvPr/>
        </p:nvSpPr>
        <p:spPr>
          <a:xfrm>
            <a:off x="6715992" y="5861480"/>
            <a:ext cx="5805054" cy="703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1">
                    <a:lumMod val="50000"/>
                  </a:schemeClr>
                </a:solidFill>
              </a:rPr>
              <a:t>Faculty of Information Technology</a:t>
            </a:r>
          </a:p>
        </p:txBody>
      </p:sp>
      <p:sp>
        <p:nvSpPr>
          <p:cNvPr id="5" name="TextBox 4">
            <a:hlinkClick r:id="" action="ppaction://noaction"/>
            <a:extLst>
              <a:ext uri="{FF2B5EF4-FFF2-40B4-BE49-F238E27FC236}">
                <a16:creationId xmlns:a16="http://schemas.microsoft.com/office/drawing/2014/main" id="{E79BACA0-3527-47E5-BA46-791737950E3B}"/>
              </a:ext>
            </a:extLst>
          </p:cNvPr>
          <p:cNvSpPr txBox="1"/>
          <p:nvPr/>
        </p:nvSpPr>
        <p:spPr>
          <a:xfrm>
            <a:off x="4047327" y="2507496"/>
            <a:ext cx="4097346" cy="923330"/>
          </a:xfrm>
          <a:prstGeom prst="rect">
            <a:avLst/>
          </a:prstGeom>
          <a:noFill/>
        </p:spPr>
        <p:txBody>
          <a:bodyPr wrap="square" rtlCol="0">
            <a:spAutoFit/>
          </a:bodyPr>
          <a:lstStyle/>
          <a:p>
            <a:pPr algn="ctr"/>
            <a:r>
              <a:rPr lang="en-US" sz="5400" dirty="0">
                <a:solidFill>
                  <a:schemeClr val="accent5">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REPORT</a:t>
            </a:r>
            <a:endParaRPr lang="en-US" sz="5400" dirty="0">
              <a:solidFill>
                <a:schemeClr val="accent2">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endParaRPr>
          </a:p>
        </p:txBody>
      </p:sp>
      <p:sp>
        <p:nvSpPr>
          <p:cNvPr id="7" name="TextBox 6">
            <a:hlinkClick r:id="" action="ppaction://noaction"/>
            <a:extLst>
              <a:ext uri="{FF2B5EF4-FFF2-40B4-BE49-F238E27FC236}">
                <a16:creationId xmlns:a16="http://schemas.microsoft.com/office/drawing/2014/main" id="{C88EB832-045D-459C-9C44-7581EC2702FD}"/>
              </a:ext>
            </a:extLst>
          </p:cNvPr>
          <p:cNvSpPr txBox="1"/>
          <p:nvPr/>
        </p:nvSpPr>
        <p:spPr>
          <a:xfrm>
            <a:off x="3193472" y="3405579"/>
            <a:ext cx="5805056" cy="707886"/>
          </a:xfrm>
          <a:prstGeom prst="rect">
            <a:avLst/>
          </a:prstGeom>
          <a:noFill/>
        </p:spPr>
        <p:txBody>
          <a:bodyPr wrap="square" rtlCol="0">
            <a:spAutoFit/>
          </a:bodyPr>
          <a:lstStyle/>
          <a:p>
            <a:pPr algn="ctr"/>
            <a:r>
              <a:rPr lang="en-US" sz="4000" b="1" dirty="0">
                <a:solidFill>
                  <a:schemeClr val="accent2">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Sorting Algorithms</a:t>
            </a:r>
          </a:p>
        </p:txBody>
      </p:sp>
      <p:sp>
        <p:nvSpPr>
          <p:cNvPr id="8" name="Title 1">
            <a:extLst>
              <a:ext uri="{FF2B5EF4-FFF2-40B4-BE49-F238E27FC236}">
                <a16:creationId xmlns:a16="http://schemas.microsoft.com/office/drawing/2014/main" id="{0E846DE9-FA17-4C83-B378-7F71EACDB317}"/>
              </a:ext>
            </a:extLst>
          </p:cNvPr>
          <p:cNvSpPr txBox="1">
            <a:spLocks/>
          </p:cNvSpPr>
          <p:nvPr/>
        </p:nvSpPr>
        <p:spPr>
          <a:xfrm>
            <a:off x="0" y="5861480"/>
            <a:ext cx="4578928" cy="703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1">
                    <a:lumMod val="50000"/>
                  </a:schemeClr>
                </a:solidFill>
              </a:rPr>
              <a:t>Data Structure and Algorithms</a:t>
            </a:r>
          </a:p>
        </p:txBody>
      </p:sp>
    </p:spTree>
    <p:extLst>
      <p:ext uri="{BB962C8B-B14F-4D97-AF65-F5344CB8AC3E}">
        <p14:creationId xmlns:p14="http://schemas.microsoft.com/office/powerpoint/2010/main" val="1227792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348328477"/>
              </p:ext>
            </p:extLst>
          </p:nvPr>
        </p:nvGraphicFramePr>
        <p:xfrm>
          <a:off x="838200" y="1607415"/>
          <a:ext cx="10515600" cy="466869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146026" y="161558"/>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Selection Sort</a:t>
            </a:r>
          </a:p>
        </p:txBody>
      </p:sp>
    </p:spTree>
    <p:extLst>
      <p:ext uri="{BB962C8B-B14F-4D97-AF65-F5344CB8AC3E}">
        <p14:creationId xmlns:p14="http://schemas.microsoft.com/office/powerpoint/2010/main" val="31044909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118E0936-BF26-46F5-B105-F65E4F97E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40" y="195812"/>
            <a:ext cx="5952231" cy="6966816"/>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15650289-93F9-43D4-A75C-1643235EB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953" y="250220"/>
            <a:ext cx="6220047" cy="6858000"/>
          </a:xfrm>
          <a:prstGeom prst="rect">
            <a:avLst/>
          </a:prstGeom>
        </p:spPr>
      </p:pic>
      <p:sp>
        <p:nvSpPr>
          <p:cNvPr id="19" name="TextBox 18">
            <a:extLst>
              <a:ext uri="{FF2B5EF4-FFF2-40B4-BE49-F238E27FC236}">
                <a16:creationId xmlns:a16="http://schemas.microsoft.com/office/drawing/2014/main" id="{6AC5DA0E-8EC8-4259-BDE1-54329DD16C4F}"/>
              </a:ext>
            </a:extLst>
          </p:cNvPr>
          <p:cNvSpPr txBox="1"/>
          <p:nvPr/>
        </p:nvSpPr>
        <p:spPr>
          <a:xfrm>
            <a:off x="1322969" y="1958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Flash Sort</a:t>
            </a:r>
          </a:p>
        </p:txBody>
      </p:sp>
      <p:sp>
        <p:nvSpPr>
          <p:cNvPr id="20" name="Rectangle 19">
            <a:extLst>
              <a:ext uri="{FF2B5EF4-FFF2-40B4-BE49-F238E27FC236}">
                <a16:creationId xmlns:a16="http://schemas.microsoft.com/office/drawing/2014/main" id="{18DE078F-30BC-4B4B-9C71-8B7243350FDB}"/>
              </a:ext>
            </a:extLst>
          </p:cNvPr>
          <p:cNvSpPr/>
          <p:nvPr/>
        </p:nvSpPr>
        <p:spPr>
          <a:xfrm>
            <a:off x="477981" y="2838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5804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67A71E-A7FB-4DBF-8E63-2121EE556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4" y="114300"/>
            <a:ext cx="6457872" cy="6858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82D2E65-659D-47AC-8EA6-1076F83D6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236" y="114300"/>
            <a:ext cx="5502257" cy="6858000"/>
          </a:xfrm>
          <a:prstGeom prst="rect">
            <a:avLst/>
          </a:prstGeom>
        </p:spPr>
      </p:pic>
      <p:sp>
        <p:nvSpPr>
          <p:cNvPr id="7" name="TextBox 6">
            <a:extLst>
              <a:ext uri="{FF2B5EF4-FFF2-40B4-BE49-F238E27FC236}">
                <a16:creationId xmlns:a16="http://schemas.microsoft.com/office/drawing/2014/main" id="{AD82AB2A-CC0F-4CF8-BA0F-3DEEA4518E23}"/>
              </a:ext>
            </a:extLst>
          </p:cNvPr>
          <p:cNvSpPr txBox="1"/>
          <p:nvPr/>
        </p:nvSpPr>
        <p:spPr>
          <a:xfrm>
            <a:off x="1284869" y="1704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Flash Sort</a:t>
            </a:r>
          </a:p>
        </p:txBody>
      </p:sp>
      <p:sp>
        <p:nvSpPr>
          <p:cNvPr id="8" name="Rectangle 7">
            <a:extLst>
              <a:ext uri="{FF2B5EF4-FFF2-40B4-BE49-F238E27FC236}">
                <a16:creationId xmlns:a16="http://schemas.microsoft.com/office/drawing/2014/main" id="{37AD0A15-AC0A-4278-A7C1-37DCDF31DC00}"/>
              </a:ext>
            </a:extLst>
          </p:cNvPr>
          <p:cNvSpPr/>
          <p:nvPr/>
        </p:nvSpPr>
        <p:spPr>
          <a:xfrm>
            <a:off x="439881" y="2584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7340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376C8F94-8E48-4F61-A135-23A4C2D5C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715" y="259312"/>
            <a:ext cx="7499823" cy="6858000"/>
          </a:xfrm>
          <a:prstGeom prst="rect">
            <a:avLst/>
          </a:prstGeom>
        </p:spPr>
      </p:pic>
      <p:sp>
        <p:nvSpPr>
          <p:cNvPr id="6" name="TextBox 5">
            <a:extLst>
              <a:ext uri="{FF2B5EF4-FFF2-40B4-BE49-F238E27FC236}">
                <a16:creationId xmlns:a16="http://schemas.microsoft.com/office/drawing/2014/main" id="{9DF8399B-3432-457B-BAE7-B8BF930702EF}"/>
              </a:ext>
            </a:extLst>
          </p:cNvPr>
          <p:cNvSpPr txBox="1"/>
          <p:nvPr/>
        </p:nvSpPr>
        <p:spPr>
          <a:xfrm>
            <a:off x="1322969" y="2593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Flash Sort</a:t>
            </a:r>
          </a:p>
        </p:txBody>
      </p:sp>
      <p:sp>
        <p:nvSpPr>
          <p:cNvPr id="7" name="Rectangle 6">
            <a:extLst>
              <a:ext uri="{FF2B5EF4-FFF2-40B4-BE49-F238E27FC236}">
                <a16:creationId xmlns:a16="http://schemas.microsoft.com/office/drawing/2014/main" id="{FB822636-F008-4B64-98AF-D863FACB0FE3}"/>
              </a:ext>
            </a:extLst>
          </p:cNvPr>
          <p:cNvSpPr/>
          <p:nvPr/>
        </p:nvSpPr>
        <p:spPr>
          <a:xfrm>
            <a:off x="477981" y="3473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5387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69377" y="1623456"/>
            <a:ext cx="5195455" cy="3693319"/>
          </a:xfrm>
          <a:prstGeom prst="rect">
            <a:avLst/>
          </a:prstGeom>
          <a:noFill/>
        </p:spPr>
        <p:txBody>
          <a:bodyPr wrap="square" rtlCol="0">
            <a:spAutoFit/>
          </a:bodyPr>
          <a:lstStyle/>
          <a:p>
            <a:pPr algn="just"/>
            <a:r>
              <a:rPr lang="en-US" b="1"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Flashsort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avoids the overhead needed to store classes in the very similar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bucketsort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For m=0.1n with uniform random data,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flashsort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is faster than heapsort for all n and faster than quicksort for n&gt;80. It becomes about as twice as fast as quicksort at n=10000.</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Due to the in situ permutation that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flashsort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performs in its classification process,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flashsort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is not stable. If stability is required, it is possible to use a second, temporary, array so elements can be classified sequentially. However, in this case, the algorithm will require </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O(n)</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space.</a:t>
            </a:r>
          </a:p>
        </p:txBody>
      </p:sp>
      <p:graphicFrame>
        <p:nvGraphicFramePr>
          <p:cNvPr id="2" name="Table 2">
            <a:extLst>
              <a:ext uri="{FF2B5EF4-FFF2-40B4-BE49-F238E27FC236}">
                <a16:creationId xmlns:a16="http://schemas.microsoft.com/office/drawing/2014/main" id="{C515CA44-458C-4AC0-867C-8F6FB3221D08}"/>
              </a:ext>
            </a:extLst>
          </p:cNvPr>
          <p:cNvGraphicFramePr>
            <a:graphicFrameLocks noGrp="1"/>
          </p:cNvGraphicFramePr>
          <p:nvPr>
            <p:extLst>
              <p:ext uri="{D42A27DB-BD31-4B8C-83A1-F6EECF244321}">
                <p14:modId xmlns:p14="http://schemas.microsoft.com/office/powerpoint/2010/main" val="121739075"/>
              </p:ext>
            </p:extLst>
          </p:nvPr>
        </p:nvGraphicFramePr>
        <p:xfrm>
          <a:off x="7603217" y="3099275"/>
          <a:ext cx="2939698" cy="741680"/>
        </p:xfrm>
        <a:graphic>
          <a:graphicData uri="http://schemas.openxmlformats.org/drawingml/2006/table">
            <a:tbl>
              <a:tblPr firstRow="1" bandRow="1">
                <a:tableStyleId>{5940675A-B579-460E-94D1-54222C63F5DA}</a:tableStyleId>
              </a:tblPr>
              <a:tblGrid>
                <a:gridCol w="2939698">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bl>
          </a:graphicData>
        </a:graphic>
      </p:graphicFrame>
    </p:spTree>
    <p:extLst>
      <p:ext uri="{BB962C8B-B14F-4D97-AF65-F5344CB8AC3E}">
        <p14:creationId xmlns:p14="http://schemas.microsoft.com/office/powerpoint/2010/main" val="17300545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Flash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1199043161"/>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97442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4255309630"/>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5" name="TextBox 4">
            <a:extLst>
              <a:ext uri="{FF2B5EF4-FFF2-40B4-BE49-F238E27FC236}">
                <a16:creationId xmlns:a16="http://schemas.microsoft.com/office/drawing/2014/main" id="{29D15D34-FED3-4DC4-9455-D6DE9D3BFC73}"/>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Flash Sort</a:t>
            </a:r>
          </a:p>
        </p:txBody>
      </p:sp>
    </p:spTree>
    <p:extLst>
      <p:ext uri="{BB962C8B-B14F-4D97-AF65-F5344CB8AC3E}">
        <p14:creationId xmlns:p14="http://schemas.microsoft.com/office/powerpoint/2010/main" val="21519338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3488468181"/>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8389B78-B121-454C-80EE-D7D904D1611A}"/>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Flash Sort</a:t>
            </a:r>
          </a:p>
        </p:txBody>
      </p:sp>
    </p:spTree>
    <p:extLst>
      <p:ext uri="{BB962C8B-B14F-4D97-AF65-F5344CB8AC3E}">
        <p14:creationId xmlns:p14="http://schemas.microsoft.com/office/powerpoint/2010/main" val="36368885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2665235942"/>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85A41A2-11CD-4C37-9D09-B367BB820E4F}"/>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Flash Sort</a:t>
            </a:r>
          </a:p>
        </p:txBody>
      </p:sp>
    </p:spTree>
    <p:extLst>
      <p:ext uri="{BB962C8B-B14F-4D97-AF65-F5344CB8AC3E}">
        <p14:creationId xmlns:p14="http://schemas.microsoft.com/office/powerpoint/2010/main" val="25044282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287268" y="2831237"/>
            <a:ext cx="5361432" cy="923330"/>
          </a:xfrm>
          <a:prstGeom prst="rect">
            <a:avLst/>
          </a:prstGeom>
          <a:noFill/>
        </p:spPr>
        <p:txBody>
          <a:bodyPr wrap="square" rtlCol="0">
            <a:spAutoFit/>
          </a:bodyPr>
          <a:lstStyle/>
          <a:p>
            <a:pPr algn="ctr"/>
            <a:r>
              <a:rPr lang="en-US" sz="5400" dirty="0">
                <a:solidFill>
                  <a:schemeClr val="accent5">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SUMMARIZE</a:t>
            </a:r>
            <a:endParaRPr lang="en-US" sz="5400" dirty="0">
              <a:solidFill>
                <a:schemeClr val="accent2">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74AA19D-4DA9-4B67-8172-BFCAFC4B3385}"/>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2372701661"/>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3054374"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Sorting Algorithms</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669740841"/>
              </p:ext>
            </p:extLst>
          </p:nvPr>
        </p:nvGraphicFramePr>
        <p:xfrm>
          <a:off x="152400" y="1308100"/>
          <a:ext cx="12039600" cy="554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512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3429078322"/>
              </p:ext>
            </p:extLst>
          </p:nvPr>
        </p:nvGraphicFramePr>
        <p:xfrm>
          <a:off x="838200" y="1607415"/>
          <a:ext cx="10515600" cy="466869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146026" y="161558"/>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Selection Sort</a:t>
            </a:r>
          </a:p>
        </p:txBody>
      </p:sp>
    </p:spTree>
    <p:extLst>
      <p:ext uri="{BB962C8B-B14F-4D97-AF65-F5344CB8AC3E}">
        <p14:creationId xmlns:p14="http://schemas.microsoft.com/office/powerpoint/2010/main" val="1885447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FEBAD3D-0162-4B90-BA22-BCFBEF7B37EC}"/>
              </a:ext>
            </a:extLst>
          </p:cNvPr>
          <p:cNvSpPr txBox="1"/>
          <p:nvPr/>
        </p:nvSpPr>
        <p:spPr>
          <a:xfrm>
            <a:off x="374626" y="109602"/>
            <a:ext cx="3054374"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Sorting Algorithms</a:t>
            </a:r>
          </a:p>
        </p:txBody>
      </p:sp>
      <p:graphicFrame>
        <p:nvGraphicFramePr>
          <p:cNvPr id="9" name="Content Placeholder 5">
            <a:extLst>
              <a:ext uri="{FF2B5EF4-FFF2-40B4-BE49-F238E27FC236}">
                <a16:creationId xmlns:a16="http://schemas.microsoft.com/office/drawing/2014/main" id="{31417DB1-1293-44C4-8136-63CCC16DE1FC}"/>
              </a:ext>
            </a:extLst>
          </p:cNvPr>
          <p:cNvGraphicFramePr>
            <a:graphicFrameLocks noGrp="1"/>
          </p:cNvGraphicFramePr>
          <p:nvPr>
            <p:ph idx="1"/>
            <p:extLst>
              <p:ext uri="{D42A27DB-BD31-4B8C-83A1-F6EECF244321}">
                <p14:modId xmlns:p14="http://schemas.microsoft.com/office/powerpoint/2010/main" val="2324132389"/>
              </p:ext>
            </p:extLst>
          </p:nvPr>
        </p:nvGraphicFramePr>
        <p:xfrm>
          <a:off x="152400" y="1308100"/>
          <a:ext cx="12039600" cy="554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03233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6" name="TextBox 5">
            <a:extLst>
              <a:ext uri="{FF2B5EF4-FFF2-40B4-BE49-F238E27FC236}">
                <a16:creationId xmlns:a16="http://schemas.microsoft.com/office/drawing/2014/main" id="{116A08CD-E787-4FC7-986A-385155F0EF5B}"/>
              </a:ext>
            </a:extLst>
          </p:cNvPr>
          <p:cNvSpPr txBox="1"/>
          <p:nvPr/>
        </p:nvSpPr>
        <p:spPr>
          <a:xfrm>
            <a:off x="374626" y="109602"/>
            <a:ext cx="3054374"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Sorting Algorithms</a:t>
            </a:r>
          </a:p>
        </p:txBody>
      </p:sp>
      <p:graphicFrame>
        <p:nvGraphicFramePr>
          <p:cNvPr id="8" name="Content Placeholder 5">
            <a:extLst>
              <a:ext uri="{FF2B5EF4-FFF2-40B4-BE49-F238E27FC236}">
                <a16:creationId xmlns:a16="http://schemas.microsoft.com/office/drawing/2014/main" id="{A23A1762-39C6-49CB-ADD2-BD4C42DAAE8C}"/>
              </a:ext>
            </a:extLst>
          </p:cNvPr>
          <p:cNvGraphicFramePr>
            <a:graphicFrameLocks noGrp="1"/>
          </p:cNvGraphicFramePr>
          <p:nvPr>
            <p:ph idx="1"/>
            <p:extLst>
              <p:ext uri="{D42A27DB-BD31-4B8C-83A1-F6EECF244321}">
                <p14:modId xmlns:p14="http://schemas.microsoft.com/office/powerpoint/2010/main" val="3486730824"/>
              </p:ext>
            </p:extLst>
          </p:nvPr>
        </p:nvGraphicFramePr>
        <p:xfrm>
          <a:off x="152400" y="1308100"/>
          <a:ext cx="12039600" cy="554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62821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6" name="TextBox 5">
            <a:extLst>
              <a:ext uri="{FF2B5EF4-FFF2-40B4-BE49-F238E27FC236}">
                <a16:creationId xmlns:a16="http://schemas.microsoft.com/office/drawing/2014/main" id="{6956E2F3-D000-498C-ACBA-23A97CDD5903}"/>
              </a:ext>
            </a:extLst>
          </p:cNvPr>
          <p:cNvSpPr txBox="1"/>
          <p:nvPr/>
        </p:nvSpPr>
        <p:spPr>
          <a:xfrm>
            <a:off x="374626" y="109602"/>
            <a:ext cx="3054374"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Sorting Algorithms</a:t>
            </a:r>
          </a:p>
        </p:txBody>
      </p:sp>
      <p:graphicFrame>
        <p:nvGraphicFramePr>
          <p:cNvPr id="8" name="Content Placeholder 5">
            <a:extLst>
              <a:ext uri="{FF2B5EF4-FFF2-40B4-BE49-F238E27FC236}">
                <a16:creationId xmlns:a16="http://schemas.microsoft.com/office/drawing/2014/main" id="{2305A108-5489-4123-A2BD-6A8B225E56C4}"/>
              </a:ext>
            </a:extLst>
          </p:cNvPr>
          <p:cNvGraphicFramePr>
            <a:graphicFrameLocks noGrp="1"/>
          </p:cNvGraphicFramePr>
          <p:nvPr>
            <p:ph idx="1"/>
            <p:extLst>
              <p:ext uri="{D42A27DB-BD31-4B8C-83A1-F6EECF244321}">
                <p14:modId xmlns:p14="http://schemas.microsoft.com/office/powerpoint/2010/main" val="1582593450"/>
              </p:ext>
            </p:extLst>
          </p:nvPr>
        </p:nvGraphicFramePr>
        <p:xfrm>
          <a:off x="152400" y="1308100"/>
          <a:ext cx="12039600" cy="554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211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chemeClr val="accent6">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INSERTION 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283435824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59509" y="1801565"/>
            <a:ext cx="5195455" cy="3970318"/>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Find the way to insert a[i] into suitable position in sorted part to have a new array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 is orderly.. This is the position between 2 elements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m-1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and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m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with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m-1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&lt;a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&lt;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m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(1&lt;=m&lt;=i)</a:t>
            </a:r>
          </a:p>
          <a:p>
            <a:pPr algn="just"/>
            <a:endPar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Given an array with n elements, we can know that this array already have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is sorted, then we add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into the sorted part a1, then we will have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is sorted. Continue doing this until add the element an into sorted part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At last, we will have the sorted array with n elements.</a:t>
            </a:r>
          </a:p>
          <a:p>
            <a:pPr algn="just"/>
            <a:endPar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endPar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8" name="TextBox 7">
            <a:hlinkClick r:id="" action="ppaction://noaction"/>
            <a:extLst>
              <a:ext uri="{FF2B5EF4-FFF2-40B4-BE49-F238E27FC236}">
                <a16:creationId xmlns:a16="http://schemas.microsoft.com/office/drawing/2014/main" id="{20D32AC9-BDDD-4376-B0E7-55D93927CFE1}"/>
              </a:ext>
            </a:extLst>
          </p:cNvPr>
          <p:cNvSpPr txBox="1"/>
          <p:nvPr/>
        </p:nvSpPr>
        <p:spPr>
          <a:xfrm>
            <a:off x="6602846" y="1801565"/>
            <a:ext cx="5129645" cy="3693319"/>
          </a:xfrm>
          <a:prstGeom prst="rect">
            <a:avLst/>
          </a:prstGeom>
          <a:noFill/>
        </p:spPr>
        <p:txBody>
          <a:bodyPr wrap="square" rtlCol="0">
            <a:spAutoFit/>
          </a:bodyPr>
          <a:lstStyle/>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let i = 2; //suppose that we already had part a[1] is sorted.</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x = a[i], Find the position in sorted part a[1] to a[i-1] to insert a[i] into it.</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Displace all elements from a[pos] to a[i-1] to right 1 unit to take place for a[i] get in.</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4:</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a[pos] = x</a:t>
            </a: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5:</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 = i +1;</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i&lt;=n : Repeat step 2</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Else: Stop</a:t>
            </a:r>
          </a:p>
        </p:txBody>
      </p:sp>
    </p:spTree>
    <p:extLst>
      <p:ext uri="{BB962C8B-B14F-4D97-AF65-F5344CB8AC3E}">
        <p14:creationId xmlns:p14="http://schemas.microsoft.com/office/powerpoint/2010/main" val="704354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Insertion Sort</a:t>
            </a:r>
          </a:p>
        </p:txBody>
      </p:sp>
      <p:pic>
        <p:nvPicPr>
          <p:cNvPr id="3" name="Picture 2" descr="A screen shot of a computer&#10;&#10;Description automatically generated">
            <a:extLst>
              <a:ext uri="{FF2B5EF4-FFF2-40B4-BE49-F238E27FC236}">
                <a16:creationId xmlns:a16="http://schemas.microsoft.com/office/drawing/2014/main" id="{E50F7257-9CE2-4C29-9980-04860A1D3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863" y="1122363"/>
            <a:ext cx="6321137" cy="4889478"/>
          </a:xfrm>
          <a:prstGeom prst="rect">
            <a:avLst/>
          </a:prstGeom>
        </p:spPr>
      </p:pic>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79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44499" y="1772348"/>
            <a:ext cx="5195455" cy="3693319"/>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In Insertion sort algorithm, the comparisons appear in every while loop to find the position and every time determine the position, if the position is checking not suitable, we will displace element a[pos].</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This algorithm will do n-1 while loop and the number of comparison depend on the status of the array (random, sorted, reverse or nearly sorted data).</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cs typeface="Segoe UI Light" panose="020B0502040204020203" pitchFamily="34" charset="0"/>
              </a:rPr>
              <a:t>Best case of insertion sort is </a:t>
            </a:r>
            <a:r>
              <a:rPr lang="en-US" sz="1600" b="1" dirty="0">
                <a:solidFill>
                  <a:schemeClr val="accent1">
                    <a:lumMod val="50000"/>
                  </a:schemeClr>
                </a:solidFill>
                <a:latin typeface="Segoe UI Light" panose="020B0502040204020203" pitchFamily="34" charset="0"/>
                <a:cs typeface="Segoe UI Light" panose="020B0502040204020203" pitchFamily="34" charset="0"/>
              </a:rPr>
              <a:t>O(n)</a:t>
            </a:r>
            <a:r>
              <a:rPr lang="en-US" dirty="0">
                <a:solidFill>
                  <a:schemeClr val="accent1">
                    <a:lumMod val="50000"/>
                  </a:schemeClr>
                </a:solidFill>
                <a:latin typeface="Segoe UI Light" panose="020B0502040204020203" pitchFamily="34" charset="0"/>
                <a:cs typeface="Segoe UI Light" panose="020B0502040204020203" pitchFamily="34" charset="0"/>
              </a:rPr>
              <a:t> when array is already sorted</a:t>
            </a:r>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graphicFrame>
        <p:nvGraphicFramePr>
          <p:cNvPr id="2" name="Table 2">
            <a:extLst>
              <a:ext uri="{FF2B5EF4-FFF2-40B4-BE49-F238E27FC236}">
                <a16:creationId xmlns:a16="http://schemas.microsoft.com/office/drawing/2014/main" id="{C515CA44-458C-4AC0-867C-8F6FB3221D08}"/>
              </a:ext>
            </a:extLst>
          </p:cNvPr>
          <p:cNvGraphicFramePr>
            <a:graphicFrameLocks noGrp="1"/>
          </p:cNvGraphicFramePr>
          <p:nvPr>
            <p:extLst>
              <p:ext uri="{D42A27DB-BD31-4B8C-83A1-F6EECF244321}">
                <p14:modId xmlns:p14="http://schemas.microsoft.com/office/powerpoint/2010/main" val="716538819"/>
              </p:ext>
            </p:extLst>
          </p:nvPr>
        </p:nvGraphicFramePr>
        <p:xfrm>
          <a:off x="7035800" y="2877327"/>
          <a:ext cx="4134715" cy="14833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757774298"/>
                    </a:ext>
                  </a:extLst>
                </a:gridCol>
                <a:gridCol w="2915515">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r h="370840">
                <a:tc>
                  <a:txBody>
                    <a:bodyPr/>
                    <a:lstStyle/>
                    <a:p>
                      <a:pPr algn="ctr"/>
                      <a:r>
                        <a:rPr lang="en-US" dirty="0">
                          <a:latin typeface="Segoe UI Light" panose="020B0502040204020203" pitchFamily="34" charset="0"/>
                          <a:cs typeface="Segoe UI Light" panose="020B0502040204020203" pitchFamily="34" charset="0"/>
                        </a:rPr>
                        <a:t>Average</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4685495"/>
                  </a:ext>
                </a:extLst>
              </a:tr>
            </a:tbl>
          </a:graphicData>
        </a:graphic>
      </p:graphicFrame>
    </p:spTree>
    <p:extLst>
      <p:ext uri="{BB962C8B-B14F-4D97-AF65-F5344CB8AC3E}">
        <p14:creationId xmlns:p14="http://schemas.microsoft.com/office/powerpoint/2010/main" val="1519067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Insertion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3543453956"/>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2320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2927821920"/>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298426" y="161558"/>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Insertion Sort</a:t>
            </a:r>
          </a:p>
        </p:txBody>
      </p:sp>
    </p:spTree>
    <p:extLst>
      <p:ext uri="{BB962C8B-B14F-4D97-AF65-F5344CB8AC3E}">
        <p14:creationId xmlns:p14="http://schemas.microsoft.com/office/powerpoint/2010/main" val="138678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5" name="TextBox 4">
            <a:extLst>
              <a:ext uri="{FF2B5EF4-FFF2-40B4-BE49-F238E27FC236}">
                <a16:creationId xmlns:a16="http://schemas.microsoft.com/office/drawing/2014/main" id="{66775A4A-99EF-47A3-8988-DCAFCC1FE78A}"/>
              </a:ext>
            </a:extLst>
          </p:cNvPr>
          <p:cNvSpPr txBox="1"/>
          <p:nvPr/>
        </p:nvSpPr>
        <p:spPr>
          <a:xfrm>
            <a:off x="298426" y="161558"/>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Insertion Sort</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4229293300"/>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8525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5" name="TextBox 4">
            <a:extLst>
              <a:ext uri="{FF2B5EF4-FFF2-40B4-BE49-F238E27FC236}">
                <a16:creationId xmlns:a16="http://schemas.microsoft.com/office/drawing/2014/main" id="{1D9686CA-8C2D-45B4-B310-918A3DF545B1}"/>
              </a:ext>
            </a:extLst>
          </p:cNvPr>
          <p:cNvSpPr txBox="1"/>
          <p:nvPr/>
        </p:nvSpPr>
        <p:spPr>
          <a:xfrm>
            <a:off x="298426" y="161558"/>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Insertion Sort</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3663970637"/>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245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7F62-9A37-46FC-B734-CB4C34417C71}"/>
              </a:ext>
            </a:extLst>
          </p:cNvPr>
          <p:cNvSpPr>
            <a:spLocks noGrp="1"/>
          </p:cNvSpPr>
          <p:nvPr>
            <p:ph type="title"/>
          </p:nvPr>
        </p:nvSpPr>
        <p:spPr>
          <a:xfrm>
            <a:off x="838200" y="22225"/>
            <a:ext cx="10515600" cy="1325563"/>
          </a:xfrm>
        </p:spPr>
        <p:txBody>
          <a:bodyPr/>
          <a:lstStyle/>
          <a:p>
            <a:pPr algn="ctr"/>
            <a:r>
              <a:rPr lang="en-US" b="1" dirty="0">
                <a:solidFill>
                  <a:schemeClr val="accent5">
                    <a:lumMod val="50000"/>
                  </a:schemeClr>
                </a:solidFill>
              </a:rPr>
              <a:t>Sorting Algorithms Overview</a:t>
            </a:r>
          </a:p>
        </p:txBody>
      </p:sp>
      <p:sp>
        <p:nvSpPr>
          <p:cNvPr id="4" name="Title 1">
            <a:extLst>
              <a:ext uri="{FF2B5EF4-FFF2-40B4-BE49-F238E27FC236}">
                <a16:creationId xmlns:a16="http://schemas.microsoft.com/office/drawing/2014/main" id="{E0F39BAA-3697-44C7-93FA-1C7AF3D976E0}"/>
              </a:ext>
            </a:extLst>
          </p:cNvPr>
          <p:cNvSpPr txBox="1">
            <a:spLocks/>
          </p:cNvSpPr>
          <p:nvPr/>
        </p:nvSpPr>
        <p:spPr>
          <a:xfrm>
            <a:off x="3595254" y="1347788"/>
            <a:ext cx="5001491" cy="505243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just">
              <a:buFont typeface="+mj-lt"/>
              <a:buAutoNum type="arabicPeriod"/>
            </a:pPr>
            <a:r>
              <a:rPr lang="en-US" sz="3600" dirty="0">
                <a:solidFill>
                  <a:schemeClr val="accent5">
                    <a:lumMod val="50000"/>
                  </a:schemeClr>
                </a:solidFill>
              </a:rPr>
              <a:t>Selection sort</a:t>
            </a:r>
          </a:p>
          <a:p>
            <a:pPr marL="742950" indent="-742950" algn="just">
              <a:buFont typeface="+mj-lt"/>
              <a:buAutoNum type="arabicPeriod"/>
            </a:pPr>
            <a:r>
              <a:rPr lang="en-US" sz="3600" dirty="0">
                <a:solidFill>
                  <a:schemeClr val="accent5">
                    <a:lumMod val="50000"/>
                  </a:schemeClr>
                </a:solidFill>
              </a:rPr>
              <a:t>Insertion sort</a:t>
            </a:r>
          </a:p>
          <a:p>
            <a:pPr marL="742950" indent="-742950" algn="just">
              <a:buFont typeface="+mj-lt"/>
              <a:buAutoNum type="arabicPeriod"/>
            </a:pPr>
            <a:r>
              <a:rPr lang="en-US" sz="3600" dirty="0">
                <a:solidFill>
                  <a:schemeClr val="accent5">
                    <a:lumMod val="50000"/>
                  </a:schemeClr>
                </a:solidFill>
              </a:rPr>
              <a:t>Bubble sort</a:t>
            </a:r>
          </a:p>
          <a:p>
            <a:pPr marL="742950" indent="-742950" algn="just">
              <a:buFont typeface="+mj-lt"/>
              <a:buAutoNum type="arabicPeriod"/>
            </a:pPr>
            <a:r>
              <a:rPr lang="en-US" sz="3600" dirty="0">
                <a:solidFill>
                  <a:schemeClr val="accent5">
                    <a:lumMod val="50000"/>
                  </a:schemeClr>
                </a:solidFill>
              </a:rPr>
              <a:t>Quick sort</a:t>
            </a:r>
          </a:p>
          <a:p>
            <a:pPr marL="742950" indent="-742950" algn="just">
              <a:buFont typeface="+mj-lt"/>
              <a:buAutoNum type="arabicPeriod"/>
            </a:pPr>
            <a:r>
              <a:rPr lang="en-US" sz="3600" dirty="0">
                <a:solidFill>
                  <a:schemeClr val="accent5">
                    <a:lumMod val="50000"/>
                  </a:schemeClr>
                </a:solidFill>
              </a:rPr>
              <a:t>Merge sort</a:t>
            </a:r>
          </a:p>
          <a:p>
            <a:pPr marL="742950" indent="-742950" algn="just">
              <a:buFont typeface="+mj-lt"/>
              <a:buAutoNum type="arabicPeriod"/>
            </a:pPr>
            <a:r>
              <a:rPr lang="en-US" sz="3600" dirty="0">
                <a:solidFill>
                  <a:schemeClr val="accent5">
                    <a:lumMod val="50000"/>
                  </a:schemeClr>
                </a:solidFill>
              </a:rPr>
              <a:t>Heap sort</a:t>
            </a:r>
          </a:p>
          <a:p>
            <a:pPr marL="742950" indent="-742950" algn="just">
              <a:buFont typeface="+mj-lt"/>
              <a:buAutoNum type="arabicPeriod"/>
            </a:pPr>
            <a:r>
              <a:rPr lang="en-US" sz="3600" dirty="0">
                <a:solidFill>
                  <a:schemeClr val="accent5">
                    <a:lumMod val="50000"/>
                  </a:schemeClr>
                </a:solidFill>
              </a:rPr>
              <a:t>Radix sort</a:t>
            </a:r>
          </a:p>
          <a:p>
            <a:pPr marL="742950" indent="-742950" algn="just">
              <a:buFont typeface="+mj-lt"/>
              <a:buAutoNum type="arabicPeriod"/>
            </a:pPr>
            <a:r>
              <a:rPr lang="en-US" sz="3600" dirty="0">
                <a:solidFill>
                  <a:schemeClr val="accent5">
                    <a:lumMod val="50000"/>
                  </a:schemeClr>
                </a:solidFill>
              </a:rPr>
              <a:t>Counting sort</a:t>
            </a:r>
          </a:p>
          <a:p>
            <a:pPr marL="742950" indent="-742950" algn="just">
              <a:buFont typeface="+mj-lt"/>
              <a:buAutoNum type="arabicPeriod"/>
            </a:pPr>
            <a:r>
              <a:rPr lang="en-US" sz="3600" dirty="0">
                <a:solidFill>
                  <a:schemeClr val="accent5">
                    <a:lumMod val="50000"/>
                  </a:schemeClr>
                </a:solidFill>
              </a:rPr>
              <a:t>Shell sort</a:t>
            </a:r>
          </a:p>
          <a:p>
            <a:pPr marL="742950" indent="-742950" algn="just">
              <a:buFont typeface="+mj-lt"/>
              <a:buAutoNum type="arabicPeriod"/>
            </a:pPr>
            <a:r>
              <a:rPr lang="en-US" sz="3600" dirty="0">
                <a:solidFill>
                  <a:schemeClr val="accent5">
                    <a:lumMod val="50000"/>
                  </a:schemeClr>
                </a:solidFill>
              </a:rPr>
              <a:t>Shaker sort</a:t>
            </a:r>
          </a:p>
          <a:p>
            <a:pPr marL="742950" indent="-742950" algn="just">
              <a:buFont typeface="+mj-lt"/>
              <a:buAutoNum type="arabicPeriod"/>
            </a:pPr>
            <a:r>
              <a:rPr lang="en-US" sz="3600" dirty="0">
                <a:solidFill>
                  <a:schemeClr val="accent5">
                    <a:lumMod val="50000"/>
                  </a:schemeClr>
                </a:solidFill>
              </a:rPr>
              <a:t>Flash sort</a:t>
            </a:r>
          </a:p>
          <a:p>
            <a:pPr marL="742950" indent="-742950" algn="just">
              <a:buFont typeface="+mj-lt"/>
              <a:buAutoNum type="arabicPeriod"/>
            </a:pPr>
            <a:r>
              <a:rPr lang="en-US" sz="3600" dirty="0">
                <a:solidFill>
                  <a:schemeClr val="accent5">
                    <a:lumMod val="50000"/>
                  </a:schemeClr>
                </a:solidFill>
              </a:rPr>
              <a:t>Binary Insertion sort</a:t>
            </a:r>
          </a:p>
        </p:txBody>
      </p:sp>
    </p:spTree>
    <p:extLst>
      <p:ext uri="{BB962C8B-B14F-4D97-AF65-F5344CB8AC3E}">
        <p14:creationId xmlns:p14="http://schemas.microsoft.com/office/powerpoint/2010/main" val="3250908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rgbClr val="00B0F0"/>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BUBBLE 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57801176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512617" y="2551837"/>
            <a:ext cx="5195455" cy="1754326"/>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Start from the begin or the end of the array, change the position of pair elements to bring the smaller (bigger) element to the beginning of the array or the end of the array.</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Continue doing this until we have a sorted array.</a:t>
            </a:r>
          </a:p>
        </p:txBody>
      </p:sp>
      <p:sp>
        <p:nvSpPr>
          <p:cNvPr id="8" name="TextBox 7">
            <a:hlinkClick r:id="" action="ppaction://noaction"/>
            <a:extLst>
              <a:ext uri="{FF2B5EF4-FFF2-40B4-BE49-F238E27FC236}">
                <a16:creationId xmlns:a16="http://schemas.microsoft.com/office/drawing/2014/main" id="{20D32AC9-BDDD-4376-B0E7-55D93927CFE1}"/>
              </a:ext>
            </a:extLst>
          </p:cNvPr>
          <p:cNvSpPr txBox="1"/>
          <p:nvPr/>
        </p:nvSpPr>
        <p:spPr>
          <a:xfrm>
            <a:off x="6549738" y="2295664"/>
            <a:ext cx="5129645" cy="2862322"/>
          </a:xfrm>
          <a:prstGeom prst="rect">
            <a:avLst/>
          </a:prstGeom>
          <a:noFill/>
        </p:spPr>
        <p:txBody>
          <a:bodyPr wrap="square" rtlCol="0">
            <a:spAutoFit/>
          </a:bodyPr>
          <a:lstStyle/>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let i = 0;</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j = i;</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When j &lt; n -1 </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a[j] &gt; a[j + 1]: swap 2 elements</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j += 1;</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i&gt;n-1: Stop</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else do Step 2</a:t>
            </a:r>
          </a:p>
        </p:txBody>
      </p:sp>
    </p:spTree>
    <p:extLst>
      <p:ext uri="{BB962C8B-B14F-4D97-AF65-F5344CB8AC3E}">
        <p14:creationId xmlns:p14="http://schemas.microsoft.com/office/powerpoint/2010/main" val="1996466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Bubble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 shot of a computer&#10;&#10;Description automatically generated">
            <a:extLst>
              <a:ext uri="{FF2B5EF4-FFF2-40B4-BE49-F238E27FC236}">
                <a16:creationId xmlns:a16="http://schemas.microsoft.com/office/drawing/2014/main" id="{7B6E0591-427C-441A-A8A5-7D4AAE43B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110" y="814641"/>
            <a:ext cx="6430684" cy="5336617"/>
          </a:xfrm>
          <a:prstGeom prst="rect">
            <a:avLst/>
          </a:prstGeom>
        </p:spPr>
      </p:pic>
    </p:spTree>
    <p:extLst>
      <p:ext uri="{BB962C8B-B14F-4D97-AF65-F5344CB8AC3E}">
        <p14:creationId xmlns:p14="http://schemas.microsoft.com/office/powerpoint/2010/main" val="9829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82599" y="2094819"/>
            <a:ext cx="5195455" cy="3416320"/>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In bubble sort algorithm, the number of comparisons do not depend on the status of the array.</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b="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Disadvantage:</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Can not recognize the sorted array</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But we can add one variable: </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bool </a:t>
            </a:r>
            <a:r>
              <a:rPr lang="en-US" b="1" i="1"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isSwap</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false</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we don’t do any swap in the first run, we will break because the array is already sorted.</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So, we can reduce the running time in this case.</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graphicFrame>
        <p:nvGraphicFramePr>
          <p:cNvPr id="8" name="Table 2">
            <a:extLst>
              <a:ext uri="{FF2B5EF4-FFF2-40B4-BE49-F238E27FC236}">
                <a16:creationId xmlns:a16="http://schemas.microsoft.com/office/drawing/2014/main" id="{1FD14D87-1F4F-4B99-AB30-E8BD44426E0A}"/>
              </a:ext>
            </a:extLst>
          </p:cNvPr>
          <p:cNvGraphicFramePr>
            <a:graphicFrameLocks noGrp="1"/>
          </p:cNvGraphicFramePr>
          <p:nvPr>
            <p:extLst>
              <p:ext uri="{D42A27DB-BD31-4B8C-83A1-F6EECF244321}">
                <p14:modId xmlns:p14="http://schemas.microsoft.com/office/powerpoint/2010/main" val="1712409219"/>
              </p:ext>
            </p:extLst>
          </p:nvPr>
        </p:nvGraphicFramePr>
        <p:xfrm>
          <a:off x="7035800" y="2877327"/>
          <a:ext cx="4134715" cy="14833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757774298"/>
                    </a:ext>
                  </a:extLst>
                </a:gridCol>
                <a:gridCol w="2915515">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r h="370840">
                <a:tc>
                  <a:txBody>
                    <a:bodyPr/>
                    <a:lstStyle/>
                    <a:p>
                      <a:pPr algn="ctr"/>
                      <a:r>
                        <a:rPr lang="en-US" dirty="0">
                          <a:latin typeface="Segoe UI Light" panose="020B0502040204020203" pitchFamily="34" charset="0"/>
                          <a:cs typeface="Segoe UI Light" panose="020B0502040204020203" pitchFamily="34" charset="0"/>
                        </a:rPr>
                        <a:t>Average</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4685495"/>
                  </a:ext>
                </a:extLst>
              </a:tr>
            </a:tbl>
          </a:graphicData>
        </a:graphic>
      </p:graphicFrame>
    </p:spTree>
    <p:extLst>
      <p:ext uri="{BB962C8B-B14F-4D97-AF65-F5344CB8AC3E}">
        <p14:creationId xmlns:p14="http://schemas.microsoft.com/office/powerpoint/2010/main" val="1504132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Bubble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558956723"/>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384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2812994278"/>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5" name="TextBox 4">
            <a:extLst>
              <a:ext uri="{FF2B5EF4-FFF2-40B4-BE49-F238E27FC236}">
                <a16:creationId xmlns:a16="http://schemas.microsoft.com/office/drawing/2014/main" id="{EEF445E6-7BB5-4FC7-9512-8FEFC87A2AE9}"/>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Bubble Sort</a:t>
            </a:r>
          </a:p>
        </p:txBody>
      </p:sp>
    </p:spTree>
    <p:extLst>
      <p:ext uri="{BB962C8B-B14F-4D97-AF65-F5344CB8AC3E}">
        <p14:creationId xmlns:p14="http://schemas.microsoft.com/office/powerpoint/2010/main" val="2879527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1855163441"/>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405810B-5D7F-401A-AEDA-F25856666645}"/>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Bubble Sort</a:t>
            </a:r>
          </a:p>
        </p:txBody>
      </p:sp>
    </p:spTree>
    <p:extLst>
      <p:ext uri="{BB962C8B-B14F-4D97-AF65-F5344CB8AC3E}">
        <p14:creationId xmlns:p14="http://schemas.microsoft.com/office/powerpoint/2010/main" val="2208104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410125482"/>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9626889-B9D3-4CF0-842C-592766C6F43E}"/>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Bubble Sort</a:t>
            </a:r>
          </a:p>
        </p:txBody>
      </p:sp>
    </p:spTree>
    <p:extLst>
      <p:ext uri="{BB962C8B-B14F-4D97-AF65-F5344CB8AC3E}">
        <p14:creationId xmlns:p14="http://schemas.microsoft.com/office/powerpoint/2010/main" val="14384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chemeClr val="accent2">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QUICK 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343341461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46809" y="2129503"/>
            <a:ext cx="5195455" cy="2585323"/>
          </a:xfrm>
          <a:prstGeom prst="rect">
            <a:avLst/>
          </a:prstGeom>
          <a:noFill/>
        </p:spPr>
        <p:txBody>
          <a:bodyPr wrap="square" rtlCol="0">
            <a:spAutoFit/>
          </a:bodyPr>
          <a:lstStyle/>
          <a:p>
            <a:pPr algn="just"/>
            <a:r>
              <a:rPr lang="en-US" b="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Quick sort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is a </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divide-and-conquer</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algorithm, it will partition the array into 2 parts: </a:t>
            </a:r>
          </a:p>
          <a:p>
            <a:pPr lvl="1"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Part 1: Include elements 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smaller than x</a:t>
            </a:r>
          </a:p>
          <a:p>
            <a:pPr lvl="1"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Part 2: Include elements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a:t>
            </a:r>
            <a:r>
              <a:rPr lang="en-US" baseline="-25000"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a:t>
            </a:r>
            <a:r>
              <a:rPr lang="en-US" baseline="-25000"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bigger than x</a:t>
            </a: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X is a </a:t>
            </a:r>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pivot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as we chose, after partition, the array will be separated to 3 parts:</a:t>
            </a:r>
          </a:p>
          <a:p>
            <a:pPr marL="800100" lvl="1" indent="-342900" algn="just">
              <a:buFont typeface="+mj-lt"/>
              <a:buAutoNum type="arabicPeriod"/>
            </a:pP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a:t>
            </a:r>
            <a:r>
              <a:rPr lang="en-US" baseline="-25000"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k</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&lt; x</a:t>
            </a:r>
          </a:p>
          <a:p>
            <a:pPr marL="800100" lvl="1" indent="-342900" algn="just">
              <a:buFont typeface="+mj-lt"/>
              <a:buAutoNum type="arabicPeriod"/>
            </a:pP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a:t>
            </a:r>
            <a:r>
              <a:rPr lang="en-US" baseline="-25000"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k</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 x</a:t>
            </a:r>
          </a:p>
          <a:p>
            <a:pPr marL="800100" lvl="1" indent="-342900" algn="just">
              <a:buFont typeface="+mj-lt"/>
              <a:buAutoNum type="arabicPeriod"/>
            </a:pP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a:t>
            </a:r>
            <a:r>
              <a:rPr lang="en-US" baseline="-25000"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k</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&gt; x</a:t>
            </a:r>
          </a:p>
        </p:txBody>
      </p:sp>
      <p:sp>
        <p:nvSpPr>
          <p:cNvPr id="8" name="TextBox 7">
            <a:hlinkClick r:id="" action="ppaction://noaction"/>
            <a:extLst>
              <a:ext uri="{FF2B5EF4-FFF2-40B4-BE49-F238E27FC236}">
                <a16:creationId xmlns:a16="http://schemas.microsoft.com/office/drawing/2014/main" id="{20D32AC9-BDDD-4376-B0E7-55D93927CFE1}"/>
              </a:ext>
            </a:extLst>
          </p:cNvPr>
          <p:cNvSpPr txBox="1"/>
          <p:nvPr/>
        </p:nvSpPr>
        <p:spPr>
          <a:xfrm>
            <a:off x="6549738" y="1904748"/>
            <a:ext cx="5129645" cy="3416320"/>
          </a:xfrm>
          <a:prstGeom prst="rect">
            <a:avLst/>
          </a:prstGeom>
          <a:noFill/>
        </p:spPr>
        <p:txBody>
          <a:bodyPr wrap="square" rtlCol="0">
            <a:spAutoFit/>
          </a:bodyPr>
          <a:lstStyle/>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choose pivot as a random a[k] in array, left &lt; k &lt; right.</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pivot = a[k], l = left, r = right;</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Find out and fix a[l], a[r] in wrong place.</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 When a[l] &lt; pivot,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b. When a[r] &gt; pivot, j--;</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c. If l&lt;r and a[l] &gt; a[r], swap(a[l], a[r]);</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l &lt; r: repeat step 2;</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l &gt;= r: stop</a:t>
            </a:r>
          </a:p>
        </p:txBody>
      </p:sp>
    </p:spTree>
    <p:extLst>
      <p:ext uri="{BB962C8B-B14F-4D97-AF65-F5344CB8AC3E}">
        <p14:creationId xmlns:p14="http://schemas.microsoft.com/office/powerpoint/2010/main" val="293120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53743EBD-581A-4B60-9F0D-7FA9CF13C9C5}"/>
              </a:ext>
            </a:extLst>
          </p:cNvPr>
          <p:cNvSpPr/>
          <p:nvPr/>
        </p:nvSpPr>
        <p:spPr>
          <a:xfrm>
            <a:off x="8118835" y="-3327053"/>
            <a:ext cx="6663965" cy="6663965"/>
          </a:xfrm>
          <a:prstGeom prst="ellipse">
            <a:avLst/>
          </a:prstGeom>
          <a:gradFill flip="none" rotWithShape="1">
            <a:gsLst>
              <a:gs pos="0">
                <a:srgbClr val="B34DA0"/>
              </a:gs>
              <a:gs pos="50000">
                <a:srgbClr val="CC4C85"/>
              </a:gs>
              <a:gs pos="100000">
                <a:srgbClr val="A7276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5AC2529-283A-41B1-BF25-B7D15D5AB851}"/>
              </a:ext>
            </a:extLst>
          </p:cNvPr>
          <p:cNvSpPr/>
          <p:nvPr/>
        </p:nvSpPr>
        <p:spPr>
          <a:xfrm>
            <a:off x="-921154" y="3732756"/>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DA4A9DD-F5D5-49C0-B8C8-871EEB54C736}"/>
              </a:ext>
            </a:extLst>
          </p:cNvPr>
          <p:cNvSpPr/>
          <p:nvPr/>
        </p:nvSpPr>
        <p:spPr>
          <a:xfrm>
            <a:off x="1857515" y="1272730"/>
            <a:ext cx="8476970" cy="4312540"/>
          </a:xfrm>
          <a:prstGeom prst="roundRect">
            <a:avLst>
              <a:gd name="adj" fmla="val 6156"/>
            </a:avLst>
          </a:prstGeom>
          <a:solidFill>
            <a:srgbClr val="FFFFFF"/>
          </a:solidFill>
          <a:ln>
            <a:noFill/>
          </a:ln>
          <a:effectLst>
            <a:outerShdw blurRad="165100" algn="ctr" rotWithShape="0">
              <a:schemeClr val="tx1">
                <a:lumMod val="75000"/>
                <a:lumOff val="25000"/>
                <a:alpha val="2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53E44B0-F70F-4994-80D8-CAF8CE3AD6EE}"/>
              </a:ext>
            </a:extLst>
          </p:cNvPr>
          <p:cNvSpPr txBox="1"/>
          <p:nvPr/>
        </p:nvSpPr>
        <p:spPr>
          <a:xfrm>
            <a:off x="101053" y="503289"/>
            <a:ext cx="4887122" cy="646331"/>
          </a:xfrm>
          <a:prstGeom prst="rect">
            <a:avLst/>
          </a:prstGeom>
          <a:noFill/>
        </p:spPr>
        <p:txBody>
          <a:bodyPr wrap="square" rtlCol="0">
            <a:spAutoFit/>
          </a:bodyPr>
          <a:lstStyle/>
          <a:p>
            <a:pPr algn="ctr"/>
            <a:r>
              <a:rPr lang="en-US" sz="3600" spc="600" dirty="0">
                <a:solidFill>
                  <a:srgbClr val="CC4C85"/>
                </a:solidFill>
                <a:latin typeface="Segoe UI" panose="020B0502040204020203" pitchFamily="34" charset="0"/>
                <a:cs typeface="Segoe UI" panose="020B0502040204020203" pitchFamily="34" charset="0"/>
              </a:rPr>
              <a:t>ID: 1753025</a:t>
            </a:r>
            <a:endParaRPr lang="en-US" sz="1600" spc="600" dirty="0">
              <a:solidFill>
                <a:srgbClr val="CC4C85"/>
              </a:solidFill>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B7EB7747-9195-46E6-AB5B-19EFF47B14C0}"/>
              </a:ext>
            </a:extLst>
          </p:cNvPr>
          <p:cNvSpPr txBox="1"/>
          <p:nvPr/>
        </p:nvSpPr>
        <p:spPr>
          <a:xfrm>
            <a:off x="2755012" y="2644170"/>
            <a:ext cx="4466326" cy="1569660"/>
          </a:xfrm>
          <a:prstGeom prst="rect">
            <a:avLst/>
          </a:prstGeom>
          <a:noFill/>
        </p:spPr>
        <p:txBody>
          <a:bodyPr wrap="square" rtlCol="0">
            <a:spAutoFit/>
          </a:bodyPr>
          <a:lstStyle/>
          <a:p>
            <a:pPr algn="just"/>
            <a:r>
              <a:rPr lang="en-US" sz="4800" b="1" dirty="0">
                <a:solidFill>
                  <a:schemeClr val="tx1">
                    <a:lumMod val="75000"/>
                    <a:lumOff val="25000"/>
                  </a:schemeClr>
                </a:solidFill>
                <a:latin typeface="Segoe UI Semibold" panose="020B0702040204020203" pitchFamily="34" charset="0"/>
                <a:cs typeface="Segoe UI Semibold" panose="020B0702040204020203" pitchFamily="34" charset="0"/>
              </a:rPr>
              <a:t>I’m</a:t>
            </a:r>
          </a:p>
          <a:p>
            <a:pPr algn="just"/>
            <a:r>
              <a:rPr lang="en-US" sz="4800" b="1" dirty="0">
                <a:solidFill>
                  <a:srgbClr val="CC4C85"/>
                </a:solidFill>
                <a:latin typeface="Segoe UI" panose="020B0502040204020203" pitchFamily="34" charset="0"/>
                <a:cs typeface="Segoe UI" panose="020B0502040204020203" pitchFamily="34" charset="0"/>
              </a:rPr>
              <a:t>Quoc An</a:t>
            </a:r>
            <a:endParaRPr lang="en-US" sz="2400" b="1" dirty="0">
              <a:solidFill>
                <a:srgbClr val="CC4C85"/>
              </a:solidFill>
              <a:latin typeface="Segoe UI" panose="020B0502040204020203" pitchFamily="34" charset="0"/>
              <a:cs typeface="Segoe UI" panose="020B0502040204020203" pitchFamily="34" charset="0"/>
            </a:endParaRPr>
          </a:p>
        </p:txBody>
      </p:sp>
      <p:sp>
        <p:nvSpPr>
          <p:cNvPr id="35" name="Oval 34">
            <a:extLst>
              <a:ext uri="{FF2B5EF4-FFF2-40B4-BE49-F238E27FC236}">
                <a16:creationId xmlns:a16="http://schemas.microsoft.com/office/drawing/2014/main" id="{C429F546-47A6-47E2-B436-7F8D5EEA1C53}"/>
              </a:ext>
            </a:extLst>
          </p:cNvPr>
          <p:cNvSpPr/>
          <p:nvPr/>
        </p:nvSpPr>
        <p:spPr>
          <a:xfrm>
            <a:off x="6994118" y="2251918"/>
            <a:ext cx="2307490" cy="2349113"/>
          </a:xfrm>
          <a:prstGeom prst="ellipse">
            <a:avLst/>
          </a:prstGeom>
          <a:solidFill>
            <a:srgbClr val="CC4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02A4739-6059-470A-B89D-B506B9EE721D}"/>
              </a:ext>
            </a:extLst>
          </p:cNvPr>
          <p:cNvSpPr/>
          <p:nvPr/>
        </p:nvSpPr>
        <p:spPr>
          <a:xfrm>
            <a:off x="7472829" y="2736926"/>
            <a:ext cx="1379095" cy="1379095"/>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527E81D-A326-4A3F-B0FF-8AAE740DDC46}"/>
              </a:ext>
            </a:extLst>
          </p:cNvPr>
          <p:cNvCxnSpPr>
            <a:cxnSpLocks/>
          </p:cNvCxnSpPr>
          <p:nvPr/>
        </p:nvCxnSpPr>
        <p:spPr>
          <a:xfrm>
            <a:off x="2166704" y="3022641"/>
            <a:ext cx="0" cy="98633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3F31CF0C-1538-4C30-BB15-15DA9F149032}"/>
              </a:ext>
            </a:extLst>
          </p:cNvPr>
          <p:cNvSpPr/>
          <p:nvPr/>
        </p:nvSpPr>
        <p:spPr>
          <a:xfrm>
            <a:off x="2034770" y="2772373"/>
            <a:ext cx="263867" cy="263867"/>
          </a:xfrm>
          <a:prstGeom prst="ellipse">
            <a:avLst/>
          </a:prstGeom>
          <a:solidFill>
            <a:srgbClr val="CC4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F159C5-934C-469F-9E6C-7D0AFFD524D4}"/>
              </a:ext>
            </a:extLst>
          </p:cNvPr>
          <p:cNvSpPr/>
          <p:nvPr/>
        </p:nvSpPr>
        <p:spPr>
          <a:xfrm>
            <a:off x="2102459" y="2840062"/>
            <a:ext cx="128487" cy="128487"/>
          </a:xfrm>
          <a:prstGeom prst="ellipse">
            <a:avLst/>
          </a:prstGeom>
          <a:solidFill>
            <a:srgbClr val="730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8641B9D-39B0-4132-8C7E-CBC642B4DEC2}"/>
              </a:ext>
            </a:extLst>
          </p:cNvPr>
          <p:cNvGrpSpPr/>
          <p:nvPr/>
        </p:nvGrpSpPr>
        <p:grpSpPr>
          <a:xfrm>
            <a:off x="5272981" y="4956489"/>
            <a:ext cx="1646038" cy="1714500"/>
            <a:chOff x="5272981" y="4956489"/>
            <a:chExt cx="1646038" cy="1714500"/>
          </a:xfrm>
        </p:grpSpPr>
        <p:sp>
          <p:nvSpPr>
            <p:cNvPr id="40" name="Arc 39">
              <a:extLst>
                <a:ext uri="{FF2B5EF4-FFF2-40B4-BE49-F238E27FC236}">
                  <a16:creationId xmlns:a16="http://schemas.microsoft.com/office/drawing/2014/main" id="{8ED89FF9-7B93-40A1-A47E-4C2B1C9F9677}"/>
                </a:ext>
              </a:extLst>
            </p:cNvPr>
            <p:cNvSpPr/>
            <p:nvPr/>
          </p:nvSpPr>
          <p:spPr>
            <a:xfrm rot="18992003">
              <a:off x="5272981" y="4956489"/>
              <a:ext cx="1646038" cy="1714500"/>
            </a:xfrm>
            <a:prstGeom prst="arc">
              <a:avLst>
                <a:gd name="adj1" fmla="val 15898911"/>
                <a:gd name="adj2" fmla="val 5853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FC11519-F0F8-4E2A-A537-8DBF91251C3C}"/>
                </a:ext>
              </a:extLst>
            </p:cNvPr>
            <p:cNvCxnSpPr>
              <a:cxnSpLocks/>
            </p:cNvCxnSpPr>
            <p:nvPr/>
          </p:nvCxnSpPr>
          <p:spPr>
            <a:xfrm>
              <a:off x="5998369" y="5162550"/>
              <a:ext cx="102394" cy="11430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62E177-C1E8-4B9A-9ED5-4642CE4EC053}"/>
                </a:ext>
              </a:extLst>
            </p:cNvPr>
            <p:cNvCxnSpPr>
              <a:cxnSpLocks/>
            </p:cNvCxnSpPr>
            <p:nvPr/>
          </p:nvCxnSpPr>
          <p:spPr>
            <a:xfrm flipH="1">
              <a:off x="6091237" y="5162550"/>
              <a:ext cx="102394" cy="11430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B656CFA2-35F3-4730-B224-1B915C958275}"/>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Tree>
    <p:extLst>
      <p:ext uri="{BB962C8B-B14F-4D97-AF65-F5344CB8AC3E}">
        <p14:creationId xmlns:p14="http://schemas.microsoft.com/office/powerpoint/2010/main" val="4257815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5000" fill="hold"/>
                                        <p:tgtEl>
                                          <p:spTgt spid="30"/>
                                        </p:tgtEl>
                                        <p:attrNameLst>
                                          <p:attrName>r</p:attrName>
                                        </p:attrNameLst>
                                      </p:cBhvr>
                                    </p:animRot>
                                  </p:childTnLst>
                                </p:cTn>
                              </p:par>
                              <p:par>
                                <p:cTn id="7" presetID="10"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Quick Sort</a:t>
            </a:r>
          </a:p>
        </p:txBody>
      </p:sp>
      <p:pic>
        <p:nvPicPr>
          <p:cNvPr id="3" name="Picture 2" descr="A screen shot of a computer&#10;&#10;Description automatically generated">
            <a:extLst>
              <a:ext uri="{FF2B5EF4-FFF2-40B4-BE49-F238E27FC236}">
                <a16:creationId xmlns:a16="http://schemas.microsoft.com/office/drawing/2014/main" id="{E50F7257-9CE2-4C29-9980-04860A1D3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863" y="1122363"/>
            <a:ext cx="6321137" cy="4889478"/>
          </a:xfrm>
          <a:prstGeom prst="rect">
            <a:avLst/>
          </a:prstGeom>
        </p:spPr>
      </p:pic>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162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57199" y="2361519"/>
            <a:ext cx="5195455" cy="3139321"/>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In Quick sort algorithm, we can choose any elements as a pivot. Usually we will choose a middle pivot =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l+r</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If we choose the first or last elements in the array, the worst case would happen when the data is sorted, reverse or nearly sorted. So in these cases, we should choose the pivot as the middle element to solve this problem.</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graphicFrame>
        <p:nvGraphicFramePr>
          <p:cNvPr id="8" name="Table 2">
            <a:extLst>
              <a:ext uri="{FF2B5EF4-FFF2-40B4-BE49-F238E27FC236}">
                <a16:creationId xmlns:a16="http://schemas.microsoft.com/office/drawing/2014/main" id="{756B9581-E7D7-498C-902E-F1E7825F16A2}"/>
              </a:ext>
            </a:extLst>
          </p:cNvPr>
          <p:cNvGraphicFramePr>
            <a:graphicFrameLocks noGrp="1"/>
          </p:cNvGraphicFramePr>
          <p:nvPr>
            <p:extLst>
              <p:ext uri="{D42A27DB-BD31-4B8C-83A1-F6EECF244321}">
                <p14:modId xmlns:p14="http://schemas.microsoft.com/office/powerpoint/2010/main" val="453342488"/>
              </p:ext>
            </p:extLst>
          </p:nvPr>
        </p:nvGraphicFramePr>
        <p:xfrm>
          <a:off x="7035800" y="2877327"/>
          <a:ext cx="4134715" cy="14833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757774298"/>
                    </a:ext>
                  </a:extLst>
                </a:gridCol>
                <a:gridCol w="2915515">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a:t>
                      </a:r>
                      <a:r>
                        <a:rPr lang="en-US" dirty="0" err="1">
                          <a:latin typeface="Segoe UI Light" panose="020B0502040204020203" pitchFamily="34" charset="0"/>
                          <a:cs typeface="Segoe UI Light" panose="020B0502040204020203" pitchFamily="34" charset="0"/>
                        </a:rPr>
                        <a:t>n.logn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r h="370840">
                <a:tc>
                  <a:txBody>
                    <a:bodyPr/>
                    <a:lstStyle/>
                    <a:p>
                      <a:pPr algn="ctr"/>
                      <a:r>
                        <a:rPr lang="en-US" dirty="0">
                          <a:latin typeface="Segoe UI Light" panose="020B0502040204020203" pitchFamily="34" charset="0"/>
                          <a:cs typeface="Segoe UI Light" panose="020B0502040204020203" pitchFamily="34" charset="0"/>
                        </a:rPr>
                        <a:t>Average</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a:t>
                      </a:r>
                      <a:r>
                        <a:rPr lang="en-US" dirty="0" err="1">
                          <a:latin typeface="Segoe UI Light" panose="020B0502040204020203" pitchFamily="34" charset="0"/>
                          <a:cs typeface="Segoe UI Light" panose="020B0502040204020203" pitchFamily="34" charset="0"/>
                        </a:rPr>
                        <a:t>n.logn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4685495"/>
                  </a:ext>
                </a:extLst>
              </a:tr>
            </a:tbl>
          </a:graphicData>
        </a:graphic>
      </p:graphicFrame>
    </p:spTree>
    <p:extLst>
      <p:ext uri="{BB962C8B-B14F-4D97-AF65-F5344CB8AC3E}">
        <p14:creationId xmlns:p14="http://schemas.microsoft.com/office/powerpoint/2010/main" val="46134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884144360"/>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EA79C03-7AB6-4C37-A618-7B9D755FEFF2}"/>
              </a:ext>
            </a:extLst>
          </p:cNvPr>
          <p:cNvSpPr txBox="1"/>
          <p:nvPr/>
        </p:nvSpPr>
        <p:spPr>
          <a:xfrm>
            <a:off x="383517" y="278879"/>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Quick Sort</a:t>
            </a:r>
          </a:p>
        </p:txBody>
      </p:sp>
    </p:spTree>
    <p:extLst>
      <p:ext uri="{BB962C8B-B14F-4D97-AF65-F5344CB8AC3E}">
        <p14:creationId xmlns:p14="http://schemas.microsoft.com/office/powerpoint/2010/main" val="714037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2959782830"/>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5" name="TextBox 4">
            <a:extLst>
              <a:ext uri="{FF2B5EF4-FFF2-40B4-BE49-F238E27FC236}">
                <a16:creationId xmlns:a16="http://schemas.microsoft.com/office/drawing/2014/main" id="{6AF02BE8-21A6-4262-B885-80723B11FB37}"/>
              </a:ext>
            </a:extLst>
          </p:cNvPr>
          <p:cNvSpPr txBox="1"/>
          <p:nvPr/>
        </p:nvSpPr>
        <p:spPr>
          <a:xfrm>
            <a:off x="383517" y="278879"/>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Quick Sort</a:t>
            </a:r>
          </a:p>
        </p:txBody>
      </p:sp>
    </p:spTree>
    <p:extLst>
      <p:ext uri="{BB962C8B-B14F-4D97-AF65-F5344CB8AC3E}">
        <p14:creationId xmlns:p14="http://schemas.microsoft.com/office/powerpoint/2010/main" val="1380201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1215292214"/>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5CD4B87-7A72-4A45-BBF8-2A139BB56CAC}"/>
              </a:ext>
            </a:extLst>
          </p:cNvPr>
          <p:cNvSpPr txBox="1"/>
          <p:nvPr/>
        </p:nvSpPr>
        <p:spPr>
          <a:xfrm>
            <a:off x="383517" y="278879"/>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Quick Sort</a:t>
            </a:r>
          </a:p>
        </p:txBody>
      </p:sp>
    </p:spTree>
    <p:extLst>
      <p:ext uri="{BB962C8B-B14F-4D97-AF65-F5344CB8AC3E}">
        <p14:creationId xmlns:p14="http://schemas.microsoft.com/office/powerpoint/2010/main" val="1282838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1274640305"/>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DF1DCD0-FCBD-4A66-A5A3-A96E83E155BA}"/>
              </a:ext>
            </a:extLst>
          </p:cNvPr>
          <p:cNvSpPr txBox="1"/>
          <p:nvPr/>
        </p:nvSpPr>
        <p:spPr>
          <a:xfrm>
            <a:off x="383517" y="278879"/>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Quick Sort</a:t>
            </a:r>
          </a:p>
        </p:txBody>
      </p:sp>
    </p:spTree>
    <p:extLst>
      <p:ext uri="{BB962C8B-B14F-4D97-AF65-F5344CB8AC3E}">
        <p14:creationId xmlns:p14="http://schemas.microsoft.com/office/powerpoint/2010/main" val="2190671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chemeClr val="bg2">
                    <a:lumMod val="7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MERGE 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166623234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46808" y="2551837"/>
            <a:ext cx="5195455" cy="1754326"/>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Merge sort is a divide-and-conquer algorithm based on idea of breaking down a list into several sub-lists until each sub-list contain single element.</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After that, we will merge these sub lists together to create a new sorted list.</a:t>
            </a:r>
          </a:p>
        </p:txBody>
      </p:sp>
      <p:sp>
        <p:nvSpPr>
          <p:cNvPr id="8" name="TextBox 7">
            <a:hlinkClick r:id="" action="ppaction://noaction"/>
            <a:extLst>
              <a:ext uri="{FF2B5EF4-FFF2-40B4-BE49-F238E27FC236}">
                <a16:creationId xmlns:a16="http://schemas.microsoft.com/office/drawing/2014/main" id="{20D32AC9-BDDD-4376-B0E7-55D93927CFE1}"/>
              </a:ext>
            </a:extLst>
          </p:cNvPr>
          <p:cNvSpPr txBox="1"/>
          <p:nvPr/>
        </p:nvSpPr>
        <p:spPr>
          <a:xfrm>
            <a:off x="6549739" y="2155269"/>
            <a:ext cx="5129645" cy="3416320"/>
          </a:xfrm>
          <a:prstGeom prst="rect">
            <a:avLst/>
          </a:prstGeom>
          <a:noFill/>
        </p:spPr>
        <p:txBody>
          <a:bodyPr wrap="square" rtlCol="0">
            <a:spAutoFit/>
          </a:bodyPr>
          <a:lstStyle/>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let m= (left + right) /2;</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Separate an array into 2 sub-array</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array 1: from left to m</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array 2: from m+1 to right</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(left &lt; right) do step 2;</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else stop separating and move to step 4</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4:</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Merge these sub-array to create a sorted list by compare each elements in sub-arrays to place in right position</a:t>
            </a:r>
          </a:p>
        </p:txBody>
      </p:sp>
    </p:spTree>
    <p:extLst>
      <p:ext uri="{BB962C8B-B14F-4D97-AF65-F5344CB8AC3E}">
        <p14:creationId xmlns:p14="http://schemas.microsoft.com/office/powerpoint/2010/main" val="3919248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Merge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 shot of a computer&#10;&#10;Description automatically generated">
            <a:extLst>
              <a:ext uri="{FF2B5EF4-FFF2-40B4-BE49-F238E27FC236}">
                <a16:creationId xmlns:a16="http://schemas.microsoft.com/office/drawing/2014/main" id="{2E6578D6-F01A-4F41-A55D-44A447C14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122" y="1252537"/>
            <a:ext cx="7360723" cy="4429125"/>
          </a:xfrm>
          <a:prstGeom prst="rect">
            <a:avLst/>
          </a:prstGeom>
        </p:spPr>
      </p:pic>
    </p:spTree>
    <p:extLst>
      <p:ext uri="{BB962C8B-B14F-4D97-AF65-F5344CB8AC3E}">
        <p14:creationId xmlns:p14="http://schemas.microsoft.com/office/powerpoint/2010/main" val="656462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Merge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screen shot of a computer&#10;&#10;Description automatically generated">
            <a:extLst>
              <a:ext uri="{FF2B5EF4-FFF2-40B4-BE49-F238E27FC236}">
                <a16:creationId xmlns:a16="http://schemas.microsoft.com/office/drawing/2014/main" id="{C7C90A71-E02A-42D1-BEDC-B8AF4C601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171" y="1676562"/>
            <a:ext cx="4937565" cy="4272593"/>
          </a:xfrm>
          <a:prstGeom prst="rect">
            <a:avLst/>
          </a:prstGeom>
        </p:spPr>
      </p:pic>
      <p:pic>
        <p:nvPicPr>
          <p:cNvPr id="13" name="Picture 12" descr="A picture containing laptop, screen, computer, sitting&#10;&#10;Description automatically generated">
            <a:extLst>
              <a:ext uri="{FF2B5EF4-FFF2-40B4-BE49-F238E27FC236}">
                <a16:creationId xmlns:a16="http://schemas.microsoft.com/office/drawing/2014/main" id="{59098F84-597D-46E3-9C67-018205FF8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1057" y="997567"/>
            <a:ext cx="3494761" cy="4939066"/>
          </a:xfrm>
          <a:prstGeom prst="rect">
            <a:avLst/>
          </a:prstGeom>
        </p:spPr>
      </p:pic>
      <p:sp>
        <p:nvSpPr>
          <p:cNvPr id="16" name="TextBox 15">
            <a:extLst>
              <a:ext uri="{FF2B5EF4-FFF2-40B4-BE49-F238E27FC236}">
                <a16:creationId xmlns:a16="http://schemas.microsoft.com/office/drawing/2014/main" id="{94EB6DA0-42E2-4978-BE2F-713BDB2C7A4F}"/>
              </a:ext>
            </a:extLst>
          </p:cNvPr>
          <p:cNvSpPr txBox="1"/>
          <p:nvPr/>
        </p:nvSpPr>
        <p:spPr>
          <a:xfrm>
            <a:off x="5055174" y="1346453"/>
            <a:ext cx="2557857" cy="369332"/>
          </a:xfrm>
          <a:prstGeom prst="rect">
            <a:avLst/>
          </a:prstGeom>
          <a:noFill/>
        </p:spPr>
        <p:txBody>
          <a:bodyPr wrap="square" rtlCol="0">
            <a:spAutoFit/>
          </a:bodyPr>
          <a:lstStyle/>
          <a:p>
            <a:pPr algn="ctr">
              <a:spcAft>
                <a:spcPts val="600"/>
              </a:spcAft>
            </a:pPr>
            <a:r>
              <a:rPr lang="en-US" b="1" spc="300" dirty="0">
                <a:ln w="28575">
                  <a:noFill/>
                </a:ln>
                <a:solidFill>
                  <a:schemeClr val="accent1">
                    <a:lumMod val="50000"/>
                  </a:schemeClr>
                </a:solidFill>
                <a:effectLst>
                  <a:outerShdw blurRad="38100" dist="38100" dir="2700000" algn="tl">
                    <a:srgbClr val="000000">
                      <a:alpha val="43137"/>
                    </a:srgbClr>
                  </a:outerShdw>
                </a:effectLst>
                <a:latin typeface="Segoe UI Light" panose="020B0502040204020203" pitchFamily="34" charset="0"/>
                <a:ea typeface="Segoe UI Black" panose="020B0A02040204020203" pitchFamily="34" charset="0"/>
                <a:cs typeface="Segoe UI Light" panose="020B0502040204020203" pitchFamily="34" charset="0"/>
              </a:rPr>
              <a:t>Merge Function</a:t>
            </a:r>
          </a:p>
        </p:txBody>
      </p:sp>
    </p:spTree>
    <p:extLst>
      <p:ext uri="{BB962C8B-B14F-4D97-AF65-F5344CB8AC3E}">
        <p14:creationId xmlns:p14="http://schemas.microsoft.com/office/powerpoint/2010/main" val="106626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chemeClr val="accent5">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SELECTION SORT</a:t>
            </a:r>
            <a:endParaRPr lang="en-US" sz="5400" dirty="0">
              <a:solidFill>
                <a:schemeClr val="accent2">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endParaRP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3407674591"/>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57199" y="2361519"/>
            <a:ext cx="5195455" cy="2308324"/>
          </a:xfrm>
          <a:prstGeom prst="rect">
            <a:avLst/>
          </a:prstGeom>
          <a:noFill/>
        </p:spPr>
        <p:txBody>
          <a:bodyPr wrap="square" rtlCol="0">
            <a:spAutoFit/>
          </a:bodyPr>
          <a:lstStyle/>
          <a:p>
            <a:pPr algn="just"/>
            <a:r>
              <a:rPr lang="en-US" dirty="0">
                <a:solidFill>
                  <a:srgbClr val="000000"/>
                </a:solidFill>
                <a:latin typeface="Segoe UI Light" panose="020B0502040204020203" pitchFamily="34" charset="0"/>
                <a:ea typeface="Segoe UI Black" panose="020B0A02040204020203" pitchFamily="34" charset="0"/>
                <a:cs typeface="Segoe UI Light" panose="020B0502040204020203" pitchFamily="34" charset="0"/>
              </a:rPr>
              <a:t>In Merge sort algorithm, the cost when we use Merge Sort always is O(nlog</a:t>
            </a:r>
            <a:r>
              <a:rPr lang="en-US" baseline="-25000" dirty="0">
                <a:solidFill>
                  <a:srgbClr val="000000"/>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rgbClr val="000000"/>
                </a:solidFill>
                <a:latin typeface="Segoe UI Light" panose="020B0502040204020203" pitchFamily="34" charset="0"/>
                <a:ea typeface="Segoe UI Black" panose="020B0A02040204020203" pitchFamily="34" charset="0"/>
                <a:cs typeface="Segoe UI Light" panose="020B0502040204020203" pitchFamily="34" charset="0"/>
              </a:rPr>
              <a:t>n) because it don’t care about the status of this array (sorted, reverse, …) </a:t>
            </a:r>
          </a:p>
          <a:p>
            <a:pPr algn="just"/>
            <a:endParaRPr lang="en-US" dirty="0">
              <a:solidFill>
                <a:srgbClr val="000000"/>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rgbClr val="000000"/>
                </a:solidFill>
                <a:latin typeface="Segoe UI Light" panose="020B0502040204020203" pitchFamily="34" charset="0"/>
                <a:ea typeface="Segoe UI Black" panose="020B0A02040204020203" pitchFamily="34" charset="0"/>
                <a:cs typeface="Segoe UI Light" panose="020B0502040204020203" pitchFamily="34" charset="0"/>
              </a:rPr>
              <a:t>So this is a disadvantage of Merge sort. In real life, less people use this merge sort, people use the improved version of this merge sort called Natural Merge Sort.</a:t>
            </a:r>
          </a:p>
        </p:txBody>
      </p:sp>
      <p:graphicFrame>
        <p:nvGraphicFramePr>
          <p:cNvPr id="8" name="Table 2">
            <a:extLst>
              <a:ext uri="{FF2B5EF4-FFF2-40B4-BE49-F238E27FC236}">
                <a16:creationId xmlns:a16="http://schemas.microsoft.com/office/drawing/2014/main" id="{890DDBCB-E10E-4BB7-BB22-B7CA40FC7FE6}"/>
              </a:ext>
            </a:extLst>
          </p:cNvPr>
          <p:cNvGraphicFramePr>
            <a:graphicFrameLocks noGrp="1"/>
          </p:cNvGraphicFramePr>
          <p:nvPr>
            <p:extLst>
              <p:ext uri="{D42A27DB-BD31-4B8C-83A1-F6EECF244321}">
                <p14:modId xmlns:p14="http://schemas.microsoft.com/office/powerpoint/2010/main" val="2051481039"/>
              </p:ext>
            </p:extLst>
          </p:nvPr>
        </p:nvGraphicFramePr>
        <p:xfrm>
          <a:off x="7035800" y="2877327"/>
          <a:ext cx="4134715" cy="14833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757774298"/>
                    </a:ext>
                  </a:extLst>
                </a:gridCol>
                <a:gridCol w="2915515">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nlog</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nlog</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r h="370840">
                <a:tc>
                  <a:txBody>
                    <a:bodyPr/>
                    <a:lstStyle/>
                    <a:p>
                      <a:pPr algn="ctr"/>
                      <a:r>
                        <a:rPr lang="en-US" dirty="0">
                          <a:latin typeface="Segoe UI Light" panose="020B0502040204020203" pitchFamily="34" charset="0"/>
                          <a:cs typeface="Segoe UI Light" panose="020B0502040204020203" pitchFamily="34" charset="0"/>
                        </a:rPr>
                        <a:t>Average</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nlog</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4685495"/>
                  </a:ext>
                </a:extLst>
              </a:tr>
            </a:tbl>
          </a:graphicData>
        </a:graphic>
      </p:graphicFrame>
    </p:spTree>
    <p:extLst>
      <p:ext uri="{BB962C8B-B14F-4D97-AF65-F5344CB8AC3E}">
        <p14:creationId xmlns:p14="http://schemas.microsoft.com/office/powerpoint/2010/main" val="4137951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Merge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136976718"/>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5628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670803746"/>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5" name="TextBox 4">
            <a:extLst>
              <a:ext uri="{FF2B5EF4-FFF2-40B4-BE49-F238E27FC236}">
                <a16:creationId xmlns:a16="http://schemas.microsoft.com/office/drawing/2014/main" id="{A4E79DB5-9FE1-4036-A73D-A0EF060CBAB7}"/>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Merge Sort</a:t>
            </a:r>
          </a:p>
        </p:txBody>
      </p:sp>
    </p:spTree>
    <p:extLst>
      <p:ext uri="{BB962C8B-B14F-4D97-AF65-F5344CB8AC3E}">
        <p14:creationId xmlns:p14="http://schemas.microsoft.com/office/powerpoint/2010/main" val="1334694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1606341149"/>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462CAFE-5B1F-4BB5-B69F-B100187D1BD7}"/>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Merge Sort</a:t>
            </a:r>
          </a:p>
        </p:txBody>
      </p:sp>
    </p:spTree>
    <p:extLst>
      <p:ext uri="{BB962C8B-B14F-4D97-AF65-F5344CB8AC3E}">
        <p14:creationId xmlns:p14="http://schemas.microsoft.com/office/powerpoint/2010/main" val="786333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2248035598"/>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D287B93-7DD1-46C7-87E3-B8D7BC34AA8F}"/>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Merge Sort</a:t>
            </a:r>
          </a:p>
        </p:txBody>
      </p:sp>
    </p:spTree>
    <p:extLst>
      <p:ext uri="{BB962C8B-B14F-4D97-AF65-F5344CB8AC3E}">
        <p14:creationId xmlns:p14="http://schemas.microsoft.com/office/powerpoint/2010/main" val="2221961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HEAP 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74356533"/>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46808" y="2936161"/>
            <a:ext cx="5195455" cy="1754326"/>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Sorting our data by using heap structure(max-heap and min-heap).</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With max-heap we will have ascending data when sorting data using this structure.</a:t>
            </a: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And min-heap will create a descending data.</a:t>
            </a:r>
          </a:p>
        </p:txBody>
      </p:sp>
      <p:sp>
        <p:nvSpPr>
          <p:cNvPr id="8" name="TextBox 7">
            <a:hlinkClick r:id="" action="ppaction://noaction"/>
            <a:extLst>
              <a:ext uri="{FF2B5EF4-FFF2-40B4-BE49-F238E27FC236}">
                <a16:creationId xmlns:a16="http://schemas.microsoft.com/office/drawing/2014/main" id="{20D32AC9-BDDD-4376-B0E7-55D93927CFE1}"/>
              </a:ext>
            </a:extLst>
          </p:cNvPr>
          <p:cNvSpPr txBox="1"/>
          <p:nvPr/>
        </p:nvSpPr>
        <p:spPr>
          <a:xfrm>
            <a:off x="6549738" y="2105164"/>
            <a:ext cx="5129645" cy="3416320"/>
          </a:xfrm>
          <a:prstGeom prst="rect">
            <a:avLst/>
          </a:prstGeom>
          <a:noFill/>
        </p:spPr>
        <p:txBody>
          <a:bodyPr wrap="square" rtlCol="0">
            <a:spAutoFit/>
          </a:bodyPr>
          <a:lstStyle/>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Build a max-heap (min-heap)</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b="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let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 n-1</a:t>
            </a:r>
            <a:endPar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Max-heap: swap the biggest element to the end of an array and rebuild max-heap with size (n-1) </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Min-heap: swap the smallest element to the end of an array and rebuild min-heap with size (n-1) </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Continue doing step 2 until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 0;</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//end of array</a:t>
            </a:r>
          </a:p>
        </p:txBody>
      </p:sp>
    </p:spTree>
    <p:extLst>
      <p:ext uri="{BB962C8B-B14F-4D97-AF65-F5344CB8AC3E}">
        <p14:creationId xmlns:p14="http://schemas.microsoft.com/office/powerpoint/2010/main" val="2167906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Heap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 shot of a computer&#10;&#10;Description automatically generated">
            <a:extLst>
              <a:ext uri="{FF2B5EF4-FFF2-40B4-BE49-F238E27FC236}">
                <a16:creationId xmlns:a16="http://schemas.microsoft.com/office/drawing/2014/main" id="{40662326-567B-4D8F-A6EC-EC3A775FC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221" y="1091570"/>
            <a:ext cx="6644921" cy="4669785"/>
          </a:xfrm>
          <a:prstGeom prst="rect">
            <a:avLst/>
          </a:prstGeom>
        </p:spPr>
      </p:pic>
    </p:spTree>
    <p:extLst>
      <p:ext uri="{BB962C8B-B14F-4D97-AF65-F5344CB8AC3E}">
        <p14:creationId xmlns:p14="http://schemas.microsoft.com/office/powerpoint/2010/main" val="3370804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Heap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 shot of a computer&#10;&#10;Description automatically generated">
            <a:extLst>
              <a:ext uri="{FF2B5EF4-FFF2-40B4-BE49-F238E27FC236}">
                <a16:creationId xmlns:a16="http://schemas.microsoft.com/office/drawing/2014/main" id="{C3514C10-BD32-4CF8-9E7E-317E6C981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641" y="652138"/>
            <a:ext cx="7279359" cy="5735633"/>
          </a:xfrm>
          <a:prstGeom prst="rect">
            <a:avLst/>
          </a:prstGeom>
        </p:spPr>
      </p:pic>
    </p:spTree>
    <p:extLst>
      <p:ext uri="{BB962C8B-B14F-4D97-AF65-F5344CB8AC3E}">
        <p14:creationId xmlns:p14="http://schemas.microsoft.com/office/powerpoint/2010/main" val="1039162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94777" y="2877327"/>
            <a:ext cx="5195455" cy="1754326"/>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In Heap sort algorithm,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HeapRebuild</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has complexity O(</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logn</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build max-heap has complexity O(n) and we run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HeapRebuild</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(n-1) times in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heap_sort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func</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therefore complexity of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heap_sort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function is O(</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nlogn</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graphicFrame>
        <p:nvGraphicFramePr>
          <p:cNvPr id="9" name="Table 2">
            <a:extLst>
              <a:ext uri="{FF2B5EF4-FFF2-40B4-BE49-F238E27FC236}">
                <a16:creationId xmlns:a16="http://schemas.microsoft.com/office/drawing/2014/main" id="{1F36D5CF-FB6C-40EE-AF5B-4B1903B9B72C}"/>
              </a:ext>
            </a:extLst>
          </p:cNvPr>
          <p:cNvGraphicFramePr>
            <a:graphicFrameLocks noGrp="1"/>
          </p:cNvGraphicFramePr>
          <p:nvPr>
            <p:extLst>
              <p:ext uri="{D42A27DB-BD31-4B8C-83A1-F6EECF244321}">
                <p14:modId xmlns:p14="http://schemas.microsoft.com/office/powerpoint/2010/main" val="2634462414"/>
              </p:ext>
            </p:extLst>
          </p:nvPr>
        </p:nvGraphicFramePr>
        <p:xfrm>
          <a:off x="7035800" y="2877327"/>
          <a:ext cx="4134715" cy="14833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757774298"/>
                    </a:ext>
                  </a:extLst>
                </a:gridCol>
                <a:gridCol w="2915515">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nlogn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nlogn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r h="370840">
                <a:tc>
                  <a:txBody>
                    <a:bodyPr/>
                    <a:lstStyle/>
                    <a:p>
                      <a:pPr algn="ctr"/>
                      <a:r>
                        <a:rPr lang="en-US" dirty="0">
                          <a:latin typeface="Segoe UI Light" panose="020B0502040204020203" pitchFamily="34" charset="0"/>
                          <a:cs typeface="Segoe UI Light" panose="020B0502040204020203" pitchFamily="34" charset="0"/>
                        </a:rPr>
                        <a:t>Average</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nlogn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4685495"/>
                  </a:ext>
                </a:extLst>
              </a:tr>
            </a:tbl>
          </a:graphicData>
        </a:graphic>
      </p:graphicFrame>
    </p:spTree>
    <p:extLst>
      <p:ext uri="{BB962C8B-B14F-4D97-AF65-F5344CB8AC3E}">
        <p14:creationId xmlns:p14="http://schemas.microsoft.com/office/powerpoint/2010/main" val="126108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46809" y="1966665"/>
            <a:ext cx="5195455" cy="3139321"/>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Choose a smallest in N elements of an array, bring it to the first position of an array.</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After that, we don’t care about this element anymore. Let see this array only have N-1 elements and start from the second position. </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Repeat this process until this array has one element left. </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Let summarize it following these steps.</a:t>
            </a:r>
          </a:p>
        </p:txBody>
      </p:sp>
      <p:sp>
        <p:nvSpPr>
          <p:cNvPr id="8" name="TextBox 7">
            <a:hlinkClick r:id="" action="ppaction://noaction"/>
            <a:extLst>
              <a:ext uri="{FF2B5EF4-FFF2-40B4-BE49-F238E27FC236}">
                <a16:creationId xmlns:a16="http://schemas.microsoft.com/office/drawing/2014/main" id="{20D32AC9-BDDD-4376-B0E7-55D93927CFE1}"/>
              </a:ext>
            </a:extLst>
          </p:cNvPr>
          <p:cNvSpPr txBox="1"/>
          <p:nvPr/>
        </p:nvSpPr>
        <p:spPr>
          <a:xfrm>
            <a:off x="6549738" y="2105164"/>
            <a:ext cx="5129645" cy="2862322"/>
          </a:xfrm>
          <a:prstGeom prst="rect">
            <a:avLst/>
          </a:prstGeom>
          <a:noFill/>
        </p:spPr>
        <p:txBody>
          <a:bodyPr wrap="square" rtlCol="0">
            <a:spAutoFit/>
          </a:bodyPr>
          <a:lstStyle/>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let i = 1;</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Find the smallest element a[min] in the current array from i to n. </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Change position of a[min] and a[i]</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4:</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i &lt; n then i = i +1. Repeat step 2</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Otherwise: Stop (n -1 elements place on right position)</a:t>
            </a:r>
          </a:p>
        </p:txBody>
      </p:sp>
    </p:spTree>
    <p:extLst>
      <p:ext uri="{BB962C8B-B14F-4D97-AF65-F5344CB8AC3E}">
        <p14:creationId xmlns:p14="http://schemas.microsoft.com/office/powerpoint/2010/main" val="213938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Heap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1415049277"/>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90633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3272506081"/>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5" name="TextBox 4">
            <a:extLst>
              <a:ext uri="{FF2B5EF4-FFF2-40B4-BE49-F238E27FC236}">
                <a16:creationId xmlns:a16="http://schemas.microsoft.com/office/drawing/2014/main" id="{3BAEF4FF-60DA-4D98-9AE2-755CA82CC322}"/>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Heap Sort</a:t>
            </a:r>
          </a:p>
        </p:txBody>
      </p:sp>
    </p:spTree>
    <p:extLst>
      <p:ext uri="{BB962C8B-B14F-4D97-AF65-F5344CB8AC3E}">
        <p14:creationId xmlns:p14="http://schemas.microsoft.com/office/powerpoint/2010/main" val="33795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3994380625"/>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FC4134F-C998-45ED-BAFC-8789BE30A304}"/>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Heap Sort</a:t>
            </a:r>
          </a:p>
        </p:txBody>
      </p:sp>
    </p:spTree>
    <p:extLst>
      <p:ext uri="{BB962C8B-B14F-4D97-AF65-F5344CB8AC3E}">
        <p14:creationId xmlns:p14="http://schemas.microsoft.com/office/powerpoint/2010/main" val="1478890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1738527598"/>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7385629-CE01-4067-8378-E17B49DDFC9B}"/>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Heap Sort</a:t>
            </a:r>
          </a:p>
        </p:txBody>
      </p:sp>
    </p:spTree>
    <p:extLst>
      <p:ext uri="{BB962C8B-B14F-4D97-AF65-F5344CB8AC3E}">
        <p14:creationId xmlns:p14="http://schemas.microsoft.com/office/powerpoint/2010/main" val="4154216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chemeClr val="bg2">
                    <a:lumMod val="7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RADIX 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303471825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512617" y="2451437"/>
            <a:ext cx="5195455" cy="2031325"/>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Radix sort is not a comparison based sorting algorithm, it is based on the principle of mail classification. Thus, it also has another call Postman’s sort. </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And the idea of Radix sort is to extend the Counting Sort algorithm to get a better time complexity.</a:t>
            </a:r>
          </a:p>
        </p:txBody>
      </p:sp>
      <p:sp>
        <p:nvSpPr>
          <p:cNvPr id="8" name="TextBox 7">
            <a:hlinkClick r:id="" action="ppaction://noaction"/>
            <a:extLst>
              <a:ext uri="{FF2B5EF4-FFF2-40B4-BE49-F238E27FC236}">
                <a16:creationId xmlns:a16="http://schemas.microsoft.com/office/drawing/2014/main" id="{20D32AC9-BDDD-4376-B0E7-55D93927CFE1}"/>
              </a:ext>
            </a:extLst>
          </p:cNvPr>
          <p:cNvSpPr txBox="1"/>
          <p:nvPr/>
        </p:nvSpPr>
        <p:spPr>
          <a:xfrm>
            <a:off x="6483930" y="1654227"/>
            <a:ext cx="5129645" cy="4247317"/>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For each digit where varies from the least significant digit to the most significant digit of a number.</a:t>
            </a: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Sort input array using count sort algorithm according to nth digit.</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r>
              <a:rPr lang="en-US" dirty="0"/>
              <a:t> </a:t>
            </a:r>
            <a:r>
              <a:rPr lang="en-US" dirty="0">
                <a:solidFill>
                  <a:srgbClr val="203864"/>
                </a:solidFill>
                <a:latin typeface="Segoe UI Light" panose="020B0502040204020203" pitchFamily="34" charset="0"/>
                <a:cs typeface="Segoe UI Light" panose="020B0502040204020203" pitchFamily="34" charset="0"/>
              </a:rPr>
              <a:t>Find max in this array</a:t>
            </a:r>
            <a:endPar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r>
              <a:rPr lang="en-US" dirty="0"/>
              <a:t> </a:t>
            </a:r>
            <a:r>
              <a:rPr lang="en-US" dirty="0">
                <a:solidFill>
                  <a:srgbClr val="203864"/>
                </a:solidFill>
                <a:latin typeface="Segoe UI Light" panose="020B0502040204020203" pitchFamily="34" charset="0"/>
                <a:cs typeface="Segoe UI Light" panose="020B0502040204020203" pitchFamily="34" charset="0"/>
              </a:rPr>
              <a:t>Sort the input array according to the one's digit.</a:t>
            </a:r>
          </a:p>
          <a:p>
            <a:endParaRPr lang="en-US" dirty="0">
              <a:solidFill>
                <a:srgbClr val="203864"/>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Sort according to the ten's digit.</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Continue sorting to nth digit of max value</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4: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At the sorting nth time, we will get the sorted array.</a:t>
            </a:r>
          </a:p>
        </p:txBody>
      </p:sp>
    </p:spTree>
    <p:extLst>
      <p:ext uri="{BB962C8B-B14F-4D97-AF65-F5344CB8AC3E}">
        <p14:creationId xmlns:p14="http://schemas.microsoft.com/office/powerpoint/2010/main" val="3971556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Radix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 shot of a computer&#10;&#10;Description automatically generated">
            <a:extLst>
              <a:ext uri="{FF2B5EF4-FFF2-40B4-BE49-F238E27FC236}">
                <a16:creationId xmlns:a16="http://schemas.microsoft.com/office/drawing/2014/main" id="{06B6E7D0-E771-401A-9301-CFD200F81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765" y="1676697"/>
            <a:ext cx="7497714" cy="3580805"/>
          </a:xfrm>
          <a:prstGeom prst="rect">
            <a:avLst/>
          </a:prstGeom>
        </p:spPr>
      </p:pic>
    </p:spTree>
    <p:extLst>
      <p:ext uri="{BB962C8B-B14F-4D97-AF65-F5344CB8AC3E}">
        <p14:creationId xmlns:p14="http://schemas.microsoft.com/office/powerpoint/2010/main" val="994583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Radix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automatically generated">
            <a:extLst>
              <a:ext uri="{FF2B5EF4-FFF2-40B4-BE49-F238E27FC236}">
                <a16:creationId xmlns:a16="http://schemas.microsoft.com/office/drawing/2014/main" id="{37F3CB74-C60D-4FE1-98FA-61D6F8678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871" y="-187340"/>
            <a:ext cx="6812356" cy="6858000"/>
          </a:xfrm>
          <a:prstGeom prst="rect">
            <a:avLst/>
          </a:prstGeom>
        </p:spPr>
      </p:pic>
    </p:spTree>
    <p:extLst>
      <p:ext uri="{BB962C8B-B14F-4D97-AF65-F5344CB8AC3E}">
        <p14:creationId xmlns:p14="http://schemas.microsoft.com/office/powerpoint/2010/main" val="1847862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82251" y="1896917"/>
            <a:ext cx="5195455" cy="3139321"/>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With an array have n elements and each elements have k digits. The radix sort will do k times to place the number into the sub array following it digits. So the cost for this is O(2nk) = O(n).</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The complexity of this algorithm is linear, so it is efficiency when we sort the huge array.</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This algorithm do not have worst case and best case. Every element will be placed into the array with the same cost if they have same digits.</a:t>
            </a:r>
          </a:p>
        </p:txBody>
      </p:sp>
      <p:graphicFrame>
        <p:nvGraphicFramePr>
          <p:cNvPr id="2" name="Table 2">
            <a:extLst>
              <a:ext uri="{FF2B5EF4-FFF2-40B4-BE49-F238E27FC236}">
                <a16:creationId xmlns:a16="http://schemas.microsoft.com/office/drawing/2014/main" id="{C515CA44-458C-4AC0-867C-8F6FB3221D08}"/>
              </a:ext>
            </a:extLst>
          </p:cNvPr>
          <p:cNvGraphicFramePr>
            <a:graphicFrameLocks noGrp="1"/>
          </p:cNvGraphicFramePr>
          <p:nvPr>
            <p:extLst>
              <p:ext uri="{D42A27DB-BD31-4B8C-83A1-F6EECF244321}">
                <p14:modId xmlns:p14="http://schemas.microsoft.com/office/powerpoint/2010/main" val="3524892763"/>
              </p:ext>
            </p:extLst>
          </p:nvPr>
        </p:nvGraphicFramePr>
        <p:xfrm>
          <a:off x="7527926" y="2910318"/>
          <a:ext cx="3553689" cy="1112520"/>
        </p:xfrm>
        <a:graphic>
          <a:graphicData uri="http://schemas.openxmlformats.org/drawingml/2006/table">
            <a:tbl>
              <a:tblPr firstRow="1" bandRow="1">
                <a:tableStyleId>{5940675A-B579-460E-94D1-54222C63F5DA}</a:tableStyleId>
              </a:tblPr>
              <a:tblGrid>
                <a:gridCol w="814688">
                  <a:extLst>
                    <a:ext uri="{9D8B030D-6E8A-4147-A177-3AD203B41FA5}">
                      <a16:colId xmlns:a16="http://schemas.microsoft.com/office/drawing/2014/main" val="757774298"/>
                    </a:ext>
                  </a:extLst>
                </a:gridCol>
                <a:gridCol w="2739001">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O(d(</a:t>
                      </a:r>
                      <a:r>
                        <a:rPr lang="en-US" dirty="0" err="1">
                          <a:latin typeface="Segoe UI Light" panose="020B0502040204020203" pitchFamily="34" charset="0"/>
                          <a:cs typeface="Segoe UI Light" panose="020B0502040204020203" pitchFamily="34" charset="0"/>
                        </a:rPr>
                        <a:t>n+k</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O(d(</a:t>
                      </a:r>
                      <a:r>
                        <a:rPr lang="en-US" dirty="0" err="1">
                          <a:latin typeface="Segoe UI Light" panose="020B0502040204020203" pitchFamily="34" charset="0"/>
                          <a:cs typeface="Segoe UI Light" panose="020B0502040204020203" pitchFamily="34" charset="0"/>
                        </a:rPr>
                        <a:t>n+k</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bl>
          </a:graphicData>
        </a:graphic>
      </p:graphicFrame>
    </p:spTree>
    <p:extLst>
      <p:ext uri="{BB962C8B-B14F-4D97-AF65-F5344CB8AC3E}">
        <p14:creationId xmlns:p14="http://schemas.microsoft.com/office/powerpoint/2010/main" val="3145115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Radix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3926803573"/>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41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1294A-9F0B-41AB-AAB2-1DA9945935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rPr>
              <a:t>ALGORITM</a:t>
            </a: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screen shot of a computer&#10;&#10;Description automatically generated">
            <a:extLst>
              <a:ext uri="{FF2B5EF4-FFF2-40B4-BE49-F238E27FC236}">
                <a16:creationId xmlns:a16="http://schemas.microsoft.com/office/drawing/2014/main" id="{53F2D270-A5C9-4E84-9149-4D75FC9CD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25683"/>
            <a:ext cx="5865999" cy="5455380"/>
          </a:xfrm>
          <a:prstGeom prst="rect">
            <a:avLst/>
          </a:prstGeom>
        </p:spPr>
      </p:pic>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185117" y="529558"/>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Selection Sort</a:t>
            </a:r>
          </a:p>
        </p:txBody>
      </p:sp>
    </p:spTree>
    <p:extLst>
      <p:ext uri="{BB962C8B-B14F-4D97-AF65-F5344CB8AC3E}">
        <p14:creationId xmlns:p14="http://schemas.microsoft.com/office/powerpoint/2010/main" val="27850550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1458992545"/>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5" name="TextBox 4">
            <a:extLst>
              <a:ext uri="{FF2B5EF4-FFF2-40B4-BE49-F238E27FC236}">
                <a16:creationId xmlns:a16="http://schemas.microsoft.com/office/drawing/2014/main" id="{E153A0A2-53AD-40EB-8E94-210D2A47B644}"/>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Radix Sort</a:t>
            </a:r>
          </a:p>
        </p:txBody>
      </p:sp>
    </p:spTree>
    <p:extLst>
      <p:ext uri="{BB962C8B-B14F-4D97-AF65-F5344CB8AC3E}">
        <p14:creationId xmlns:p14="http://schemas.microsoft.com/office/powerpoint/2010/main" val="14772503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4085352810"/>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92B118E-EB4B-41AF-AFF4-FC9897B40C77}"/>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Radix Sort</a:t>
            </a:r>
          </a:p>
        </p:txBody>
      </p:sp>
    </p:spTree>
    <p:extLst>
      <p:ext uri="{BB962C8B-B14F-4D97-AF65-F5344CB8AC3E}">
        <p14:creationId xmlns:p14="http://schemas.microsoft.com/office/powerpoint/2010/main" val="1659255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2657952710"/>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C5B2BE3-54EA-4B9D-B2F1-D3276A89EB44}"/>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Radix Sort</a:t>
            </a:r>
          </a:p>
        </p:txBody>
      </p:sp>
    </p:spTree>
    <p:extLst>
      <p:ext uri="{BB962C8B-B14F-4D97-AF65-F5344CB8AC3E}">
        <p14:creationId xmlns:p14="http://schemas.microsoft.com/office/powerpoint/2010/main" val="1534039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rgbClr val="A6606C"/>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COUNTING 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462513033"/>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512616" y="2312938"/>
            <a:ext cx="5195455" cy="2585323"/>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cs typeface="Segoe UI Light" panose="020B0502040204020203" pitchFamily="34" charset="0"/>
              </a:rPr>
              <a:t>The basic idea of Counting sort is finding the max value in the array and create a new array with max elements.</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Purpose to count the appearance times of a[</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value in the array.</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Following the new created array, we will have a sorted array. </a:t>
            </a:r>
          </a:p>
        </p:txBody>
      </p:sp>
      <p:sp>
        <p:nvSpPr>
          <p:cNvPr id="8" name="TextBox 7">
            <a:hlinkClick r:id="" action="ppaction://noaction"/>
            <a:extLst>
              <a:ext uri="{FF2B5EF4-FFF2-40B4-BE49-F238E27FC236}">
                <a16:creationId xmlns:a16="http://schemas.microsoft.com/office/drawing/2014/main" id="{20D32AC9-BDDD-4376-B0E7-55D93927CFE1}"/>
              </a:ext>
            </a:extLst>
          </p:cNvPr>
          <p:cNvSpPr txBox="1"/>
          <p:nvPr/>
        </p:nvSpPr>
        <p:spPr>
          <a:xfrm>
            <a:off x="6549739" y="2312938"/>
            <a:ext cx="5129645" cy="2862322"/>
          </a:xfrm>
          <a:prstGeom prst="rect">
            <a:avLst/>
          </a:prstGeom>
          <a:noFill/>
        </p:spPr>
        <p:txBody>
          <a:bodyPr wrap="square" rtlCol="0">
            <a:spAutoFit/>
          </a:bodyPr>
          <a:lstStyle/>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r>
              <a:rPr lang="en-US" dirty="0"/>
              <a:t> </a:t>
            </a:r>
            <a:r>
              <a:rPr lang="en-US" dirty="0">
                <a:solidFill>
                  <a:srgbClr val="203864"/>
                </a:solidFill>
                <a:latin typeface="Segoe UI Light" panose="020B0502040204020203" pitchFamily="34" charset="0"/>
                <a:cs typeface="Segoe UI Light" panose="020B0502040204020203" pitchFamily="34" charset="0"/>
              </a:rPr>
              <a:t>Find max and create new array “count array” with max elements </a:t>
            </a:r>
            <a:endPar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r>
              <a:rPr lang="en-US" dirty="0"/>
              <a:t> </a:t>
            </a:r>
            <a:r>
              <a:rPr lang="en-US" dirty="0">
                <a:solidFill>
                  <a:srgbClr val="203864"/>
                </a:solidFill>
                <a:latin typeface="Segoe UI Light" panose="020B0502040204020203" pitchFamily="34" charset="0"/>
                <a:cs typeface="Segoe UI Light" panose="020B0502040204020203" pitchFamily="34" charset="0"/>
              </a:rPr>
              <a:t>Counting the appearance of each value in unsorted array in “count array”</a:t>
            </a:r>
            <a:endParaRPr lang="en-US" dirty="0">
              <a:solidFill>
                <a:srgbClr val="203864"/>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Add up the values in the populated “count array”</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Create a new array to store our sorted array</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4:</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Copy to our old array with sorted data from new created array.</a:t>
            </a:r>
          </a:p>
        </p:txBody>
      </p:sp>
    </p:spTree>
    <p:extLst>
      <p:ext uri="{BB962C8B-B14F-4D97-AF65-F5344CB8AC3E}">
        <p14:creationId xmlns:p14="http://schemas.microsoft.com/office/powerpoint/2010/main" val="1673047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indoor, monitor, screen, sitting&#10;&#10;Description automatically generated">
            <a:extLst>
              <a:ext uri="{FF2B5EF4-FFF2-40B4-BE49-F238E27FC236}">
                <a16:creationId xmlns:a16="http://schemas.microsoft.com/office/drawing/2014/main" id="{717CB6B5-AC2B-4E9A-A32B-19DADB28E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198" y="902666"/>
            <a:ext cx="6189304" cy="5294813"/>
          </a:xfrm>
          <a:prstGeom prst="rect">
            <a:avLst/>
          </a:prstGeom>
        </p:spPr>
      </p:pic>
    </p:spTree>
    <p:extLst>
      <p:ext uri="{BB962C8B-B14F-4D97-AF65-F5344CB8AC3E}">
        <p14:creationId xmlns:p14="http://schemas.microsoft.com/office/powerpoint/2010/main" val="29905925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 shot of a computer&#10;&#10;Description automatically generated">
            <a:extLst>
              <a:ext uri="{FF2B5EF4-FFF2-40B4-BE49-F238E27FC236}">
                <a16:creationId xmlns:a16="http://schemas.microsoft.com/office/drawing/2014/main" id="{6FDCFE2D-90E4-482C-9760-AA546FB9E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323" y="-187340"/>
            <a:ext cx="6974677" cy="6858000"/>
          </a:xfrm>
          <a:prstGeom prst="rect">
            <a:avLst/>
          </a:prstGeom>
        </p:spPr>
      </p:pic>
    </p:spTree>
    <p:extLst>
      <p:ext uri="{BB962C8B-B14F-4D97-AF65-F5344CB8AC3E}">
        <p14:creationId xmlns:p14="http://schemas.microsoft.com/office/powerpoint/2010/main" val="4128759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82251" y="1481941"/>
            <a:ext cx="5195455" cy="3970318"/>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 operates only on integers.</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 assumes  that you know the range of your input (the integers you are trying to sort).</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 works best if the range of the integers to be sorted isn’t to wide, that is to say , not greater  than the number of items to be  sorted .</a:t>
            </a: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Generally, it works at its best on smaller integers.</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b="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If we only have 5 elements to sort but the range is to wide(between 0 and 10000), counting sort wouldn’t work well, since it has to create “count” array. </a:t>
            </a:r>
          </a:p>
        </p:txBody>
      </p:sp>
      <p:graphicFrame>
        <p:nvGraphicFramePr>
          <p:cNvPr id="2" name="Table 2">
            <a:extLst>
              <a:ext uri="{FF2B5EF4-FFF2-40B4-BE49-F238E27FC236}">
                <a16:creationId xmlns:a16="http://schemas.microsoft.com/office/drawing/2014/main" id="{C515CA44-458C-4AC0-867C-8F6FB3221D08}"/>
              </a:ext>
            </a:extLst>
          </p:cNvPr>
          <p:cNvGraphicFramePr>
            <a:graphicFrameLocks noGrp="1"/>
          </p:cNvGraphicFramePr>
          <p:nvPr>
            <p:extLst>
              <p:ext uri="{D42A27DB-BD31-4B8C-83A1-F6EECF244321}">
                <p14:modId xmlns:p14="http://schemas.microsoft.com/office/powerpoint/2010/main" val="2218886452"/>
              </p:ext>
            </p:extLst>
          </p:nvPr>
        </p:nvGraphicFramePr>
        <p:xfrm>
          <a:off x="7527926" y="2910318"/>
          <a:ext cx="3553689" cy="1112520"/>
        </p:xfrm>
        <a:graphic>
          <a:graphicData uri="http://schemas.openxmlformats.org/drawingml/2006/table">
            <a:tbl>
              <a:tblPr firstRow="1" bandRow="1">
                <a:tableStyleId>{5940675A-B579-460E-94D1-54222C63F5DA}</a:tableStyleId>
              </a:tblPr>
              <a:tblGrid>
                <a:gridCol w="814688">
                  <a:extLst>
                    <a:ext uri="{9D8B030D-6E8A-4147-A177-3AD203B41FA5}">
                      <a16:colId xmlns:a16="http://schemas.microsoft.com/office/drawing/2014/main" val="757774298"/>
                    </a:ext>
                  </a:extLst>
                </a:gridCol>
                <a:gridCol w="2739001">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a:t>
                      </a:r>
                      <a:r>
                        <a:rPr lang="en-US" dirty="0" err="1">
                          <a:latin typeface="Segoe UI Light" panose="020B0502040204020203" pitchFamily="34" charset="0"/>
                          <a:cs typeface="Segoe UI Light" panose="020B0502040204020203" pitchFamily="34" charset="0"/>
                        </a:rPr>
                        <a:t>n+k</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a:t>
                      </a:r>
                      <a:r>
                        <a:rPr lang="en-US" dirty="0" err="1">
                          <a:latin typeface="Segoe UI Light" panose="020B0502040204020203" pitchFamily="34" charset="0"/>
                          <a:cs typeface="Segoe UI Light" panose="020B0502040204020203" pitchFamily="34" charset="0"/>
                        </a:rPr>
                        <a:t>n+k</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bl>
          </a:graphicData>
        </a:graphic>
      </p:graphicFrame>
    </p:spTree>
    <p:extLst>
      <p:ext uri="{BB962C8B-B14F-4D97-AF65-F5344CB8AC3E}">
        <p14:creationId xmlns:p14="http://schemas.microsoft.com/office/powerpoint/2010/main" val="29231695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452055694"/>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8908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909290281"/>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169A84B4-E691-4C7D-9C22-7C2F1625B5AE}"/>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a:t>
            </a:r>
          </a:p>
        </p:txBody>
      </p:sp>
    </p:spTree>
    <p:extLst>
      <p:ext uri="{BB962C8B-B14F-4D97-AF65-F5344CB8AC3E}">
        <p14:creationId xmlns:p14="http://schemas.microsoft.com/office/powerpoint/2010/main" val="399290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mc:AlternateContent xmlns:mc="http://schemas.openxmlformats.org/markup-compatibility/2006" xmlns:a14="http://schemas.microsoft.com/office/drawing/2010/main">
        <mc:Choice Requires="a14">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57199" y="2361519"/>
                <a:ext cx="5195455" cy="2435347"/>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In Selection sort algorithm, we can recognize that in every I, we will need (n - i) times to determine the smallest element. The number of comparisons do not depend on the status of the array, thus in every case we will have:</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Comparison times: </a:t>
                </a:r>
                <a14:m>
                  <m:oMath xmlns:m="http://schemas.openxmlformats.org/officeDocument/2006/math">
                    <m:f>
                      <m:fPr>
                        <m:ctrlPr>
                          <a:rPr lang="el-GR"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ctrlPr>
                      </m:fPr>
                      <m:num>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𝑛</m:t>
                        </m:r>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m:t>
                        </m:r>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𝑛</m:t>
                        </m:r>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−1)</m:t>
                        </m:r>
                      </m:num>
                      <m:den>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2</m:t>
                        </m:r>
                      </m:den>
                    </m:f>
                  </m:oMath>
                </a14:m>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mc:Choice>
        <mc:Fallback xmlns="">
          <p:sp>
            <p:nvSpPr>
              <p:cNvPr id="7" name="TextBox 6">
                <a:hlinkClick r:id="" action="ppaction://noaction"/>
                <a:extLst>
                  <a:ext uri="{FF2B5EF4-FFF2-40B4-BE49-F238E27FC236}">
                    <a16:creationId xmlns:a16="http://schemas.microsoft.com/office/drawing/2014/main" id="{26B2071C-F49A-46A7-AEB4-F872AB706709}"/>
                  </a:ext>
                </a:extLst>
              </p:cNvPr>
              <p:cNvSpPr txBox="1">
                <a:spLocks noRot="1" noChangeAspect="1" noMove="1" noResize="1" noEditPoints="1" noAdjustHandles="1" noChangeArrowheads="1" noChangeShapeType="1" noTextEdit="1"/>
              </p:cNvSpPr>
              <p:nvPr/>
            </p:nvSpPr>
            <p:spPr>
              <a:xfrm>
                <a:off x="457199" y="2361519"/>
                <a:ext cx="5195455" cy="2435347"/>
              </a:xfrm>
              <a:prstGeom prst="rect">
                <a:avLst/>
              </a:prstGeom>
              <a:blipFill>
                <a:blip r:embed="rId2"/>
                <a:stretch>
                  <a:fillRect l="-939" t="-1000" r="-939"/>
                </a:stretch>
              </a:blipFill>
            </p:spPr>
            <p:txBody>
              <a:bodyPr/>
              <a:lstStyle/>
              <a:p>
                <a:r>
                  <a:rPr lang="en-US">
                    <a:noFill/>
                  </a:rPr>
                  <a:t> </a:t>
                </a:r>
              </a:p>
            </p:txBody>
          </p:sp>
        </mc:Fallback>
      </mc:AlternateContent>
      <p:graphicFrame>
        <p:nvGraphicFramePr>
          <p:cNvPr id="2" name="Table 2">
            <a:extLst>
              <a:ext uri="{FF2B5EF4-FFF2-40B4-BE49-F238E27FC236}">
                <a16:creationId xmlns:a16="http://schemas.microsoft.com/office/drawing/2014/main" id="{C515CA44-458C-4AC0-867C-8F6FB3221D08}"/>
              </a:ext>
            </a:extLst>
          </p:cNvPr>
          <p:cNvGraphicFramePr>
            <a:graphicFrameLocks noGrp="1"/>
          </p:cNvGraphicFramePr>
          <p:nvPr>
            <p:extLst>
              <p:ext uri="{D42A27DB-BD31-4B8C-83A1-F6EECF244321}">
                <p14:modId xmlns:p14="http://schemas.microsoft.com/office/powerpoint/2010/main" val="3380919526"/>
              </p:ext>
            </p:extLst>
          </p:nvPr>
        </p:nvGraphicFramePr>
        <p:xfrm>
          <a:off x="7527926" y="2654529"/>
          <a:ext cx="3553689" cy="1112520"/>
        </p:xfrm>
        <a:graphic>
          <a:graphicData uri="http://schemas.openxmlformats.org/drawingml/2006/table">
            <a:tbl>
              <a:tblPr firstRow="1" bandRow="1">
                <a:tableStyleId>{5940675A-B579-460E-94D1-54222C63F5DA}</a:tableStyleId>
              </a:tblPr>
              <a:tblGrid>
                <a:gridCol w="814688">
                  <a:extLst>
                    <a:ext uri="{9D8B030D-6E8A-4147-A177-3AD203B41FA5}">
                      <a16:colId xmlns:a16="http://schemas.microsoft.com/office/drawing/2014/main" val="757774298"/>
                    </a:ext>
                  </a:extLst>
                </a:gridCol>
                <a:gridCol w="2739001">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bl>
          </a:graphicData>
        </a:graphic>
      </p:graphicFrame>
      <p:sp>
        <p:nvSpPr>
          <p:cNvPr id="11" name="TextBox 10">
            <a:hlinkClick r:id="" action="ppaction://noaction"/>
            <a:extLst>
              <a:ext uri="{FF2B5EF4-FFF2-40B4-BE49-F238E27FC236}">
                <a16:creationId xmlns:a16="http://schemas.microsoft.com/office/drawing/2014/main" id="{0E0F944F-B8F4-4BD7-8E60-B7AA417D540A}"/>
              </a:ext>
            </a:extLst>
          </p:cNvPr>
          <p:cNvSpPr txBox="1"/>
          <p:nvPr/>
        </p:nvSpPr>
        <p:spPr>
          <a:xfrm>
            <a:off x="6539348" y="3887710"/>
            <a:ext cx="5195455" cy="369332"/>
          </a:xfrm>
          <a:prstGeom prst="rect">
            <a:avLst/>
          </a:prstGeom>
          <a:noFill/>
        </p:spPr>
        <p:txBody>
          <a:bodyPr wrap="square" rtlCol="0">
            <a:spAutoFit/>
          </a:bodyPr>
          <a:lstStyle/>
          <a:p>
            <a:pPr algn="ct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It is nested two loop</a:t>
            </a:r>
          </a:p>
        </p:txBody>
      </p:sp>
    </p:spTree>
    <p:extLst>
      <p:ext uri="{BB962C8B-B14F-4D97-AF65-F5344CB8AC3E}">
        <p14:creationId xmlns:p14="http://schemas.microsoft.com/office/powerpoint/2010/main" val="3290168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2828926403"/>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3927B10-A53B-47BD-B883-183A6F54F766}"/>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a:t>
            </a:r>
          </a:p>
        </p:txBody>
      </p:sp>
    </p:spTree>
    <p:extLst>
      <p:ext uri="{BB962C8B-B14F-4D97-AF65-F5344CB8AC3E}">
        <p14:creationId xmlns:p14="http://schemas.microsoft.com/office/powerpoint/2010/main" val="23024265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1879917224"/>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AF588E1-0A51-43F5-8996-A08004466E05}"/>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a:t>
            </a:r>
          </a:p>
        </p:txBody>
      </p:sp>
    </p:spTree>
    <p:extLst>
      <p:ext uri="{BB962C8B-B14F-4D97-AF65-F5344CB8AC3E}">
        <p14:creationId xmlns:p14="http://schemas.microsoft.com/office/powerpoint/2010/main" val="37890038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chemeClr val="accent4">
                    <a:lumMod val="7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SHELL 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3305232146"/>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3704160" y="1997839"/>
            <a:ext cx="5195455" cy="2862322"/>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Shell sort is an improved version of Insertion sort.</a:t>
            </a: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The main idea of this algorithm is dividing the array into sub arrays with k apart.</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The method starts by sorting pairs of elements far apart from each other, then progressively reducing the gap between elements to be compared. Starting with far apart elements, it can move some out-of-place elements into position faster than a simple nearest neighbor exchange. </a:t>
            </a:r>
          </a:p>
        </p:txBody>
      </p:sp>
    </p:spTree>
    <p:extLst>
      <p:ext uri="{BB962C8B-B14F-4D97-AF65-F5344CB8AC3E}">
        <p14:creationId xmlns:p14="http://schemas.microsoft.com/office/powerpoint/2010/main" val="3777066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Shell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F970B35-9E1F-48A6-BDB3-D80176F93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122" y="1129895"/>
            <a:ext cx="7121806" cy="4674410"/>
          </a:xfrm>
          <a:prstGeom prst="rect">
            <a:avLst/>
          </a:prstGeom>
        </p:spPr>
      </p:pic>
    </p:spTree>
    <p:extLst>
      <p:ext uri="{BB962C8B-B14F-4D97-AF65-F5344CB8AC3E}">
        <p14:creationId xmlns:p14="http://schemas.microsoft.com/office/powerpoint/2010/main" val="7738246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57199" y="2174438"/>
            <a:ext cx="5195455" cy="2585323"/>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Analyzing Shell sort is very complicated,  and efficiency of Shell sort depend on the length is chosen.</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O(n</a:t>
            </a:r>
            <a:r>
              <a:rPr lang="en-US" b="1" i="1" baseline="30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(worst known worst case gap sequence)</a:t>
            </a:r>
          </a:p>
          <a:p>
            <a:pPr algn="just"/>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O(n log</a:t>
            </a:r>
            <a:r>
              <a:rPr lang="en-US" b="1" i="1"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(best known worst case gap sequence)</a:t>
            </a:r>
          </a:p>
          <a:p>
            <a:pPr algn="just"/>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O(</a:t>
            </a:r>
            <a:r>
              <a:rPr lang="en-US" b="1" i="1"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nlogn</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(best-case performance - most gap sequences)</a:t>
            </a:r>
          </a:p>
          <a:p>
            <a:pPr algn="just"/>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O(n log</a:t>
            </a:r>
            <a:r>
              <a:rPr lang="en-US" b="1" i="1"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(best known worst-case gap sequence)</a:t>
            </a:r>
          </a:p>
        </p:txBody>
      </p:sp>
      <p:graphicFrame>
        <p:nvGraphicFramePr>
          <p:cNvPr id="2" name="Table 2">
            <a:extLst>
              <a:ext uri="{FF2B5EF4-FFF2-40B4-BE49-F238E27FC236}">
                <a16:creationId xmlns:a16="http://schemas.microsoft.com/office/drawing/2014/main" id="{C515CA44-458C-4AC0-867C-8F6FB3221D08}"/>
              </a:ext>
            </a:extLst>
          </p:cNvPr>
          <p:cNvGraphicFramePr>
            <a:graphicFrameLocks noGrp="1"/>
          </p:cNvGraphicFramePr>
          <p:nvPr>
            <p:extLst>
              <p:ext uri="{D42A27DB-BD31-4B8C-83A1-F6EECF244321}">
                <p14:modId xmlns:p14="http://schemas.microsoft.com/office/powerpoint/2010/main" val="1072979424"/>
              </p:ext>
            </p:extLst>
          </p:nvPr>
        </p:nvGraphicFramePr>
        <p:xfrm>
          <a:off x="7527926" y="2910318"/>
          <a:ext cx="3553689" cy="1112520"/>
        </p:xfrm>
        <a:graphic>
          <a:graphicData uri="http://schemas.openxmlformats.org/drawingml/2006/table">
            <a:tbl>
              <a:tblPr firstRow="1" bandRow="1">
                <a:tableStyleId>{5940675A-B579-460E-94D1-54222C63F5DA}</a:tableStyleId>
              </a:tblPr>
              <a:tblGrid>
                <a:gridCol w="814688">
                  <a:extLst>
                    <a:ext uri="{9D8B030D-6E8A-4147-A177-3AD203B41FA5}">
                      <a16:colId xmlns:a16="http://schemas.microsoft.com/office/drawing/2014/main" val="757774298"/>
                    </a:ext>
                  </a:extLst>
                </a:gridCol>
                <a:gridCol w="2739001">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a:t>
                      </a:r>
                      <a:r>
                        <a:rPr lang="en-US" b="0" i="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a:t>
                      </a:r>
                      <a:r>
                        <a:rPr lang="en-US" b="0" i="0" baseline="30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a:t>
                      </a:r>
                      <a:r>
                        <a:rPr lang="en-US" b="0" i="0"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nlogn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bl>
          </a:graphicData>
        </a:graphic>
      </p:graphicFrame>
    </p:spTree>
    <p:extLst>
      <p:ext uri="{BB962C8B-B14F-4D97-AF65-F5344CB8AC3E}">
        <p14:creationId xmlns:p14="http://schemas.microsoft.com/office/powerpoint/2010/main" val="23196432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Shell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2816320861"/>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3454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3295777161"/>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3E39F798-B879-4731-AE14-A9B7F2BE5D5A}"/>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Shell Sort</a:t>
            </a:r>
          </a:p>
        </p:txBody>
      </p:sp>
    </p:spTree>
    <p:extLst>
      <p:ext uri="{BB962C8B-B14F-4D97-AF65-F5344CB8AC3E}">
        <p14:creationId xmlns:p14="http://schemas.microsoft.com/office/powerpoint/2010/main" val="24405469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3942351842"/>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2D48A86-9BD9-4FBA-A765-A0D7B556D910}"/>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Shell Sort</a:t>
            </a:r>
          </a:p>
        </p:txBody>
      </p:sp>
    </p:spTree>
    <p:extLst>
      <p:ext uri="{BB962C8B-B14F-4D97-AF65-F5344CB8AC3E}">
        <p14:creationId xmlns:p14="http://schemas.microsoft.com/office/powerpoint/2010/main" val="18210436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953591230"/>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ACAD394-4896-4C2E-9009-2893292D75DE}"/>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Shell Sort</a:t>
            </a:r>
          </a:p>
        </p:txBody>
      </p:sp>
    </p:spTree>
    <p:extLst>
      <p:ext uri="{BB962C8B-B14F-4D97-AF65-F5344CB8AC3E}">
        <p14:creationId xmlns:p14="http://schemas.microsoft.com/office/powerpoint/2010/main" val="102766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2543025626"/>
              </p:ext>
            </p:extLst>
          </p:nvPr>
        </p:nvGraphicFramePr>
        <p:xfrm>
          <a:off x="838200" y="1607415"/>
          <a:ext cx="10515600" cy="466869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146026" y="161558"/>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Selection Sort</a:t>
            </a:r>
          </a:p>
        </p:txBody>
      </p:sp>
    </p:spTree>
    <p:extLst>
      <p:ext uri="{BB962C8B-B14F-4D97-AF65-F5344CB8AC3E}">
        <p14:creationId xmlns:p14="http://schemas.microsoft.com/office/powerpoint/2010/main" val="23357078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chemeClr val="accent4">
                    <a:lumMod val="7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S</a:t>
            </a: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H</a:t>
            </a:r>
            <a:r>
              <a:rPr lang="en-US" sz="5400" dirty="0">
                <a:solidFill>
                  <a:schemeClr val="accent4">
                    <a:lumMod val="40000"/>
                    <a:lumOff val="6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AK</a:t>
            </a: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E</a:t>
            </a:r>
            <a:r>
              <a:rPr lang="en-US" sz="5400" dirty="0">
                <a:solidFill>
                  <a:schemeClr val="accent4">
                    <a:lumMod val="7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R</a:t>
            </a:r>
            <a:r>
              <a:rPr lang="en-US" sz="5400" dirty="0">
                <a:solidFill>
                  <a:srgbClr val="A6606C"/>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 </a:t>
            </a:r>
            <a:r>
              <a:rPr lang="en-US" sz="5400" dirty="0">
                <a:solidFill>
                  <a:schemeClr val="accent2">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3487299717"/>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512616" y="2640754"/>
            <a:ext cx="5195455" cy="1754326"/>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cs typeface="Segoe UI Light" panose="020B0502040204020203" pitchFamily="34" charset="0"/>
              </a:rPr>
              <a:t>Shaker sort is an improved version of Bubble sort.</a:t>
            </a: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After bringing the smallest to the top of the array, then we will bring the biggest to the end of the array.</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It try to fix the disadvantage of Bubble sort.</a:t>
            </a:r>
          </a:p>
        </p:txBody>
      </p:sp>
      <p:sp>
        <p:nvSpPr>
          <p:cNvPr id="8" name="TextBox 7">
            <a:hlinkClick r:id="" action="ppaction://noaction"/>
            <a:extLst>
              <a:ext uri="{FF2B5EF4-FFF2-40B4-BE49-F238E27FC236}">
                <a16:creationId xmlns:a16="http://schemas.microsoft.com/office/drawing/2014/main" id="{20D32AC9-BDDD-4376-B0E7-55D93927CFE1}"/>
              </a:ext>
            </a:extLst>
          </p:cNvPr>
          <p:cNvSpPr txBox="1"/>
          <p:nvPr/>
        </p:nvSpPr>
        <p:spPr>
          <a:xfrm>
            <a:off x="6549739" y="2225256"/>
            <a:ext cx="5129645" cy="2585323"/>
          </a:xfrm>
          <a:prstGeom prst="rect">
            <a:avLst/>
          </a:prstGeom>
          <a:noFill/>
        </p:spPr>
        <p:txBody>
          <a:bodyPr wrap="square" rtlCol="0">
            <a:spAutoFit/>
          </a:bodyPr>
          <a:lstStyle/>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r>
              <a:rPr lang="en-US" dirty="0"/>
              <a:t> </a:t>
            </a:r>
            <a:r>
              <a:rPr lang="en-US" dirty="0">
                <a:solidFill>
                  <a:srgbClr val="203864"/>
                </a:solidFill>
                <a:latin typeface="Segoe UI Light" panose="020B0502040204020203" pitchFamily="34" charset="0"/>
                <a:cs typeface="Segoe UI Light" panose="020B0502040204020203" pitchFamily="34" charset="0"/>
              </a:rPr>
              <a:t>let left = 0, right = n- 1</a:t>
            </a:r>
            <a:endPar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r>
              <a:rPr lang="en-US" dirty="0"/>
              <a:t> </a:t>
            </a:r>
            <a:r>
              <a:rPr lang="en-US" dirty="0">
                <a:solidFill>
                  <a:srgbClr val="203864"/>
                </a:solidFill>
                <a:latin typeface="Segoe UI Light" panose="020B0502040204020203" pitchFamily="34" charset="0"/>
                <a:cs typeface="Segoe UI Light" panose="020B0502040204020203" pitchFamily="34" charset="0"/>
              </a:rPr>
              <a:t>run </a:t>
            </a:r>
            <a:r>
              <a:rPr lang="en-US" dirty="0" err="1">
                <a:solidFill>
                  <a:srgbClr val="203864"/>
                </a:solidFill>
                <a:latin typeface="Segoe UI Light" panose="020B0502040204020203" pitchFamily="34" charset="0"/>
                <a:cs typeface="Segoe UI Light" panose="020B0502040204020203" pitchFamily="34" charset="0"/>
              </a:rPr>
              <a:t>i</a:t>
            </a:r>
            <a:r>
              <a:rPr lang="en-US" dirty="0">
                <a:solidFill>
                  <a:srgbClr val="203864"/>
                </a:solidFill>
                <a:latin typeface="Segoe UI Light" panose="020B0502040204020203" pitchFamily="34" charset="0"/>
                <a:cs typeface="Segoe UI Light" panose="020B0502040204020203" pitchFamily="34" charset="0"/>
              </a:rPr>
              <a:t> from left to right</a:t>
            </a:r>
          </a:p>
          <a:p>
            <a:r>
              <a:rPr lang="en-US" dirty="0">
                <a:solidFill>
                  <a:srgbClr val="203864"/>
                </a:solidFill>
                <a:latin typeface="Segoe UI Light" panose="020B0502040204020203" pitchFamily="34" charset="0"/>
                <a:ea typeface="Segoe UI Black" panose="020B0A02040204020203" pitchFamily="34" charset="0"/>
                <a:cs typeface="Segoe UI Light" panose="020B0502040204020203" pitchFamily="34" charset="0"/>
              </a:rPr>
              <a:t>	if (a[</a:t>
            </a:r>
            <a:r>
              <a:rPr lang="en-US" dirty="0" err="1">
                <a:solidFill>
                  <a:srgbClr val="203864"/>
                </a:solidFill>
                <a:latin typeface="Segoe UI Light" panose="020B0502040204020203" pitchFamily="34" charset="0"/>
                <a:ea typeface="Segoe UI Black" panose="020B0A02040204020203" pitchFamily="34" charset="0"/>
                <a:cs typeface="Segoe UI Light" panose="020B0502040204020203" pitchFamily="34" charset="0"/>
              </a:rPr>
              <a:t>i</a:t>
            </a:r>
            <a:r>
              <a:rPr lang="en-US" dirty="0">
                <a:solidFill>
                  <a:srgbClr val="203864"/>
                </a:solidFill>
                <a:latin typeface="Segoe UI Light" panose="020B0502040204020203" pitchFamily="34" charset="0"/>
                <a:ea typeface="Segoe UI Black" panose="020B0A02040204020203" pitchFamily="34" charset="0"/>
                <a:cs typeface="Segoe UI Light" panose="020B0502040204020203" pitchFamily="34" charset="0"/>
              </a:rPr>
              <a:t>] &gt; a[i+1]) swap</a:t>
            </a:r>
          </a:p>
          <a:p>
            <a:r>
              <a:rPr lang="en-US" dirty="0">
                <a:solidFill>
                  <a:srgbClr val="203864"/>
                </a:solidFill>
                <a:latin typeface="Segoe UI Light" panose="020B0502040204020203" pitchFamily="34" charset="0"/>
                <a:ea typeface="Segoe UI Black" panose="020B0A02040204020203" pitchFamily="34" charset="0"/>
                <a:cs typeface="Segoe UI Light" panose="020B0502040204020203" pitchFamily="34" charset="0"/>
              </a:rPr>
              <a:t>	update right</a:t>
            </a: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run </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from right to left</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if(a[</a:t>
            </a:r>
            <a:r>
              <a:rPr lang="en-US" dirty="0" err="1">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&lt; a[i+1]) swap</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update left</a:t>
            </a: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4:</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(left &lt; right) continue step 2;</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else stop</a:t>
            </a:r>
          </a:p>
        </p:txBody>
      </p:sp>
    </p:spTree>
    <p:extLst>
      <p:ext uri="{BB962C8B-B14F-4D97-AF65-F5344CB8AC3E}">
        <p14:creationId xmlns:p14="http://schemas.microsoft.com/office/powerpoint/2010/main" val="36160913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Counting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 shot of a computer&#10;&#10;Description automatically generated">
            <a:extLst>
              <a:ext uri="{FF2B5EF4-FFF2-40B4-BE49-F238E27FC236}">
                <a16:creationId xmlns:a16="http://schemas.microsoft.com/office/drawing/2014/main" id="{47232F6D-F213-466F-B567-65C7E5C48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093" y="-187340"/>
            <a:ext cx="6323926" cy="6858000"/>
          </a:xfrm>
          <a:prstGeom prst="rect">
            <a:avLst/>
          </a:prstGeom>
        </p:spPr>
      </p:pic>
    </p:spTree>
    <p:extLst>
      <p:ext uri="{BB962C8B-B14F-4D97-AF65-F5344CB8AC3E}">
        <p14:creationId xmlns:p14="http://schemas.microsoft.com/office/powerpoint/2010/main" val="40993762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94777" y="2728436"/>
            <a:ext cx="5195455" cy="1477328"/>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The complexity of the shaker sort in big O notation is for both </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O(n</a:t>
            </a:r>
            <a:r>
              <a:rPr lang="en-US" b="1" i="1" baseline="30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in the worst case and the average case, but it becomes closer to </a:t>
            </a:r>
            <a:r>
              <a:rPr lang="en-US" b="1" i="1"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O(n) </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if the list is mostly ordered before applying the sorting algorithm.</a:t>
            </a:r>
          </a:p>
        </p:txBody>
      </p:sp>
      <p:graphicFrame>
        <p:nvGraphicFramePr>
          <p:cNvPr id="2" name="Table 2">
            <a:extLst>
              <a:ext uri="{FF2B5EF4-FFF2-40B4-BE49-F238E27FC236}">
                <a16:creationId xmlns:a16="http://schemas.microsoft.com/office/drawing/2014/main" id="{C515CA44-458C-4AC0-867C-8F6FB3221D08}"/>
              </a:ext>
            </a:extLst>
          </p:cNvPr>
          <p:cNvGraphicFramePr>
            <a:graphicFrameLocks noGrp="1"/>
          </p:cNvGraphicFramePr>
          <p:nvPr>
            <p:extLst>
              <p:ext uri="{D42A27DB-BD31-4B8C-83A1-F6EECF244321}">
                <p14:modId xmlns:p14="http://schemas.microsoft.com/office/powerpoint/2010/main" val="169688585"/>
              </p:ext>
            </p:extLst>
          </p:nvPr>
        </p:nvGraphicFramePr>
        <p:xfrm>
          <a:off x="7107917" y="2728436"/>
          <a:ext cx="4279983" cy="1483360"/>
        </p:xfrm>
        <a:graphic>
          <a:graphicData uri="http://schemas.openxmlformats.org/drawingml/2006/table">
            <a:tbl>
              <a:tblPr firstRow="1" bandRow="1">
                <a:tableStyleId>{5940675A-B579-460E-94D1-54222C63F5DA}</a:tableStyleId>
              </a:tblPr>
              <a:tblGrid>
                <a:gridCol w="1340285">
                  <a:extLst>
                    <a:ext uri="{9D8B030D-6E8A-4147-A177-3AD203B41FA5}">
                      <a16:colId xmlns:a16="http://schemas.microsoft.com/office/drawing/2014/main" val="757774298"/>
                    </a:ext>
                  </a:extLst>
                </a:gridCol>
                <a:gridCol w="2939698">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Average</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51501132"/>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bl>
          </a:graphicData>
        </a:graphic>
      </p:graphicFrame>
    </p:spTree>
    <p:extLst>
      <p:ext uri="{BB962C8B-B14F-4D97-AF65-F5344CB8AC3E}">
        <p14:creationId xmlns:p14="http://schemas.microsoft.com/office/powerpoint/2010/main" val="38784546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Shaker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1405573338"/>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4075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3612991041"/>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169A84B4-E691-4C7D-9C22-7C2F1625B5AE}"/>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Shaker Sort</a:t>
            </a:r>
          </a:p>
        </p:txBody>
      </p:sp>
    </p:spTree>
    <p:extLst>
      <p:ext uri="{BB962C8B-B14F-4D97-AF65-F5344CB8AC3E}">
        <p14:creationId xmlns:p14="http://schemas.microsoft.com/office/powerpoint/2010/main" val="8476777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4051457284"/>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2F462C6-EC78-4F91-B3EE-A2C8A0E81471}"/>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Shaker Sort</a:t>
            </a:r>
          </a:p>
        </p:txBody>
      </p:sp>
    </p:spTree>
    <p:extLst>
      <p:ext uri="{BB962C8B-B14F-4D97-AF65-F5344CB8AC3E}">
        <p14:creationId xmlns:p14="http://schemas.microsoft.com/office/powerpoint/2010/main" val="1244700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2711715257"/>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8527F41-DE35-4E28-8B7D-37C3373BB87D}"/>
              </a:ext>
            </a:extLst>
          </p:cNvPr>
          <p:cNvSpPr txBox="1"/>
          <p:nvPr/>
        </p:nvSpPr>
        <p:spPr>
          <a:xfrm>
            <a:off x="374626" y="10960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Shaker Sort</a:t>
            </a:r>
          </a:p>
        </p:txBody>
      </p:sp>
    </p:spTree>
    <p:extLst>
      <p:ext uri="{BB962C8B-B14F-4D97-AF65-F5344CB8AC3E}">
        <p14:creationId xmlns:p14="http://schemas.microsoft.com/office/powerpoint/2010/main" val="473347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2375461" y="2389178"/>
            <a:ext cx="7441078" cy="1754326"/>
          </a:xfrm>
          <a:prstGeom prst="rect">
            <a:avLst/>
          </a:prstGeom>
          <a:noFill/>
        </p:spPr>
        <p:txBody>
          <a:bodyPr wrap="square" rtlCol="0">
            <a:spAutoFit/>
          </a:bodyPr>
          <a:lstStyle/>
          <a:p>
            <a:pPr algn="ct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B</a:t>
            </a:r>
            <a:r>
              <a:rPr lang="en-US" sz="5400" dirty="0">
                <a:solidFill>
                  <a:schemeClr val="tx1">
                    <a:lumMod val="85000"/>
                    <a:lumOff val="1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I</a:t>
            </a: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N</a:t>
            </a:r>
            <a:r>
              <a:rPr lang="en-US" sz="5400" dirty="0">
                <a:solidFill>
                  <a:schemeClr val="tx1">
                    <a:lumMod val="85000"/>
                    <a:lumOff val="1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A</a:t>
            </a: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R</a:t>
            </a:r>
            <a:r>
              <a:rPr lang="en-US" sz="5400" dirty="0">
                <a:solidFill>
                  <a:schemeClr val="tx1">
                    <a:lumMod val="85000"/>
                    <a:lumOff val="1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Y</a:t>
            </a:r>
            <a:r>
              <a:rPr lang="en-US" sz="5400" dirty="0">
                <a:solidFill>
                  <a:schemeClr val="accent4">
                    <a:lumMod val="7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a:t>
            </a:r>
            <a:r>
              <a:rPr lang="en-US" sz="5400" dirty="0">
                <a:solidFill>
                  <a:schemeClr val="tx1">
                    <a:lumMod val="85000"/>
                    <a:lumOff val="1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I</a:t>
            </a: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N</a:t>
            </a:r>
            <a:r>
              <a:rPr lang="en-US" sz="5400" dirty="0">
                <a:solidFill>
                  <a:schemeClr val="tx1">
                    <a:lumMod val="85000"/>
                    <a:lumOff val="1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S</a:t>
            </a: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E</a:t>
            </a:r>
            <a:r>
              <a:rPr lang="en-US" sz="5400" dirty="0">
                <a:solidFill>
                  <a:schemeClr val="tx1">
                    <a:lumMod val="85000"/>
                    <a:lumOff val="1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R</a:t>
            </a: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T</a:t>
            </a:r>
            <a:r>
              <a:rPr lang="en-US" sz="5400" dirty="0">
                <a:solidFill>
                  <a:schemeClr val="tx1">
                    <a:lumMod val="85000"/>
                    <a:lumOff val="1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I</a:t>
            </a:r>
            <a:r>
              <a:rPr lang="en-US" sz="5400" dirty="0">
                <a:solidFill>
                  <a:schemeClr val="accent4">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O</a:t>
            </a:r>
            <a:r>
              <a:rPr lang="en-US" sz="5400" dirty="0">
                <a:solidFill>
                  <a:schemeClr val="tx1">
                    <a:lumMod val="85000"/>
                    <a:lumOff val="15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N</a:t>
            </a:r>
            <a:r>
              <a:rPr lang="en-US" sz="5400" dirty="0">
                <a:solidFill>
                  <a:srgbClr val="A6606C"/>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 </a:t>
            </a:r>
            <a:r>
              <a:rPr lang="en-US" sz="5400" dirty="0">
                <a:solidFill>
                  <a:schemeClr val="accent2">
                    <a:lumMod val="60000"/>
                    <a:lumOff val="40000"/>
                  </a:schemeClr>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4284374"/>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814255916"/>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512616" y="2640754"/>
            <a:ext cx="5195455" cy="1477328"/>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Binary-insertion sort is an improved version of Insertion sort.</a:t>
            </a: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Binary insertion sort employs a binary search to determine the correct location to insert new elements.</a:t>
            </a:r>
          </a:p>
        </p:txBody>
      </p:sp>
      <p:sp>
        <p:nvSpPr>
          <p:cNvPr id="9" name="TextBox 8">
            <a:hlinkClick r:id="" action="ppaction://noaction"/>
            <a:extLst>
              <a:ext uri="{FF2B5EF4-FFF2-40B4-BE49-F238E27FC236}">
                <a16:creationId xmlns:a16="http://schemas.microsoft.com/office/drawing/2014/main" id="{9808243A-C0F3-4C7D-8D2B-7D388804EC46}"/>
              </a:ext>
            </a:extLst>
          </p:cNvPr>
          <p:cNvSpPr txBox="1"/>
          <p:nvPr/>
        </p:nvSpPr>
        <p:spPr>
          <a:xfrm>
            <a:off x="6640423" y="1475888"/>
            <a:ext cx="5129645" cy="4524315"/>
          </a:xfrm>
          <a:prstGeom prst="rect">
            <a:avLst/>
          </a:prstGeom>
          <a:noFill/>
        </p:spPr>
        <p:txBody>
          <a:bodyPr wrap="square" rtlCol="0">
            <a:spAutoFit/>
          </a:bodyPr>
          <a:lstStyle/>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1:</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let i = 2; //suppose that we already had part a[1] is sorted.</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x = a[i], Find the position in sorted part a[1] to a[i-1] to insert a[i] into it.</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3:</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Using Binary search to find location of x in sorted part array.</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Displace all elements from a[location] to a[i-1] to right 1 unit to take place for a[i] get in.</a:t>
            </a:r>
          </a:p>
          <a:p>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4:</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a[location] = x</a:t>
            </a:r>
          </a:p>
          <a:p>
            <a:r>
              <a:rPr lang="en-US" b="1" u="sng"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Step 5:</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 = i +1;</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If i&lt;=n : Repeat step 2</a:t>
            </a:r>
          </a:p>
          <a:p>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Else: Stop</a:t>
            </a:r>
          </a:p>
        </p:txBody>
      </p:sp>
    </p:spTree>
    <p:extLst>
      <p:ext uri="{BB962C8B-B14F-4D97-AF65-F5344CB8AC3E}">
        <p14:creationId xmlns:p14="http://schemas.microsoft.com/office/powerpoint/2010/main" val="1495501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2288638184"/>
              </p:ext>
            </p:extLst>
          </p:nvPr>
        </p:nvGraphicFramePr>
        <p:xfrm>
          <a:off x="838200" y="1607415"/>
          <a:ext cx="10515600" cy="466869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146026" y="161558"/>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Selection Sort</a:t>
            </a:r>
          </a:p>
        </p:txBody>
      </p:sp>
    </p:spTree>
    <p:extLst>
      <p:ext uri="{BB962C8B-B14F-4D97-AF65-F5344CB8AC3E}">
        <p14:creationId xmlns:p14="http://schemas.microsoft.com/office/powerpoint/2010/main" val="19088340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985984"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Binary-insertion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 screen&#10;&#10;Description automatically generated">
            <a:extLst>
              <a:ext uri="{FF2B5EF4-FFF2-40B4-BE49-F238E27FC236}">
                <a16:creationId xmlns:a16="http://schemas.microsoft.com/office/drawing/2014/main" id="{D49C3580-9EC5-4626-952F-C4C1B11E7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9448" y="705114"/>
            <a:ext cx="7216216" cy="5523971"/>
          </a:xfrm>
          <a:prstGeom prst="rect">
            <a:avLst/>
          </a:prstGeom>
        </p:spPr>
      </p:pic>
    </p:spTree>
    <p:extLst>
      <p:ext uri="{BB962C8B-B14F-4D97-AF65-F5344CB8AC3E}">
        <p14:creationId xmlns:p14="http://schemas.microsoft.com/office/powerpoint/2010/main" val="10509555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985984"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Binary-insertion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 shot of a computer&#10;&#10;Description automatically generated">
            <a:extLst>
              <a:ext uri="{FF2B5EF4-FFF2-40B4-BE49-F238E27FC236}">
                <a16:creationId xmlns:a16="http://schemas.microsoft.com/office/drawing/2014/main" id="{F324E00A-727A-430C-A8E3-197EC422C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765" y="1304641"/>
            <a:ext cx="7560181" cy="4324918"/>
          </a:xfrm>
          <a:prstGeom prst="rect">
            <a:avLst/>
          </a:prstGeom>
        </p:spPr>
      </p:pic>
    </p:spTree>
    <p:extLst>
      <p:ext uri="{BB962C8B-B14F-4D97-AF65-F5344CB8AC3E}">
        <p14:creationId xmlns:p14="http://schemas.microsoft.com/office/powerpoint/2010/main" val="14388785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2944091" y="448156"/>
            <a:ext cx="6303818"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ALGORITHM REVIEW</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494777" y="2728436"/>
            <a:ext cx="5195455" cy="1477328"/>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The binary-insertion sort performs ⌈log</a:t>
            </a:r>
            <a:r>
              <a:rPr lang="en-US" baseline="-25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n⌉ comparisons in the worst case, which is O(n log n). The algorithm as a whole still has a running time of O(n</a:t>
            </a:r>
            <a:r>
              <a:rPr lang="en-US" baseline="30000"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2</a:t>
            </a:r>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 on average because of the series of swaps required for each insertion.</a:t>
            </a:r>
          </a:p>
        </p:txBody>
      </p:sp>
      <p:graphicFrame>
        <p:nvGraphicFramePr>
          <p:cNvPr id="2" name="Table 2">
            <a:extLst>
              <a:ext uri="{FF2B5EF4-FFF2-40B4-BE49-F238E27FC236}">
                <a16:creationId xmlns:a16="http://schemas.microsoft.com/office/drawing/2014/main" id="{C515CA44-458C-4AC0-867C-8F6FB3221D08}"/>
              </a:ext>
            </a:extLst>
          </p:cNvPr>
          <p:cNvGraphicFramePr>
            <a:graphicFrameLocks noGrp="1"/>
          </p:cNvGraphicFramePr>
          <p:nvPr>
            <p:extLst>
              <p:ext uri="{D42A27DB-BD31-4B8C-83A1-F6EECF244321}">
                <p14:modId xmlns:p14="http://schemas.microsoft.com/office/powerpoint/2010/main" val="1160602588"/>
              </p:ext>
            </p:extLst>
          </p:nvPr>
        </p:nvGraphicFramePr>
        <p:xfrm>
          <a:off x="7107917" y="2728436"/>
          <a:ext cx="4279983" cy="1483360"/>
        </p:xfrm>
        <a:graphic>
          <a:graphicData uri="http://schemas.openxmlformats.org/drawingml/2006/table">
            <a:tbl>
              <a:tblPr firstRow="1" bandRow="1">
                <a:tableStyleId>{5940675A-B579-460E-94D1-54222C63F5DA}</a:tableStyleId>
              </a:tblPr>
              <a:tblGrid>
                <a:gridCol w="1340285">
                  <a:extLst>
                    <a:ext uri="{9D8B030D-6E8A-4147-A177-3AD203B41FA5}">
                      <a16:colId xmlns:a16="http://schemas.microsoft.com/office/drawing/2014/main" val="757774298"/>
                    </a:ext>
                  </a:extLst>
                </a:gridCol>
                <a:gridCol w="2939698">
                  <a:extLst>
                    <a:ext uri="{9D8B030D-6E8A-4147-A177-3AD203B41FA5}">
                      <a16:colId xmlns:a16="http://schemas.microsoft.com/office/drawing/2014/main" val="3425355882"/>
                    </a:ext>
                  </a:extLst>
                </a:gridCol>
              </a:tblGrid>
              <a:tr h="370840">
                <a:tc>
                  <a:txBody>
                    <a:bodyPr/>
                    <a:lstStyle/>
                    <a:p>
                      <a:pPr algn="ctr"/>
                      <a:r>
                        <a:rPr lang="en-US" sz="1600" b="1" spc="300" dirty="0">
                          <a:latin typeface="Segoe UI Light" panose="020B0502040204020203" pitchFamily="34" charset="0"/>
                          <a:cs typeface="Segoe UI Light" panose="020B0502040204020203" pitchFamily="34" charset="0"/>
                        </a:rPr>
                        <a:t>Case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b="1" spc="300" dirty="0">
                          <a:latin typeface="Segoe UI Light" panose="020B0502040204020203" pitchFamily="34" charset="0"/>
                          <a:cs typeface="Segoe UI Light" panose="020B0502040204020203" pitchFamily="34" charset="0"/>
                        </a:rPr>
                        <a:t>Time complexity</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4241771"/>
                  </a:ext>
                </a:extLst>
              </a:tr>
              <a:tr h="370840">
                <a:tc>
                  <a:txBody>
                    <a:bodyPr/>
                    <a:lstStyle/>
                    <a:p>
                      <a:pPr algn="ctr"/>
                      <a:r>
                        <a:rPr lang="en-US" dirty="0">
                          <a:latin typeface="Segoe UI Light" panose="020B0502040204020203" pitchFamily="34" charset="0"/>
                          <a:cs typeface="Segoe UI Light" panose="020B0502040204020203" pitchFamily="34" charset="0"/>
                        </a:rPr>
                        <a:t>Best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Segoe UI Light" panose="020B0502040204020203" pitchFamily="34" charset="0"/>
                          <a:cs typeface="Segoe UI Light" panose="020B0502040204020203" pitchFamily="34" charset="0"/>
                        </a:rPr>
                        <a:t>O(</a:t>
                      </a:r>
                      <a:r>
                        <a:rPr lang="en-US" dirty="0" err="1">
                          <a:latin typeface="Segoe UI Light" panose="020B0502040204020203" pitchFamily="34" charset="0"/>
                          <a:cs typeface="Segoe UI Light" panose="020B0502040204020203" pitchFamily="34" charset="0"/>
                        </a:rPr>
                        <a:t>nlogn</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1915995"/>
                  </a:ext>
                </a:extLst>
              </a:tr>
              <a:tr h="370840">
                <a:tc>
                  <a:txBody>
                    <a:bodyPr/>
                    <a:lstStyle/>
                    <a:p>
                      <a:pPr algn="ctr"/>
                      <a:r>
                        <a:rPr lang="en-US" dirty="0">
                          <a:latin typeface="Segoe UI Light" panose="020B0502040204020203" pitchFamily="34" charset="0"/>
                          <a:cs typeface="Segoe UI Light" panose="020B0502040204020203" pitchFamily="34" charset="0"/>
                        </a:rPr>
                        <a:t>Average</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51501132"/>
                  </a:ext>
                </a:extLst>
              </a:tr>
              <a:tr h="370840">
                <a:tc>
                  <a:txBody>
                    <a:bodyPr/>
                    <a:lstStyle/>
                    <a:p>
                      <a:pPr algn="ctr"/>
                      <a:r>
                        <a:rPr lang="en-US" dirty="0">
                          <a:latin typeface="Segoe UI Light" panose="020B0502040204020203" pitchFamily="34" charset="0"/>
                          <a:cs typeface="Segoe UI Light" panose="020B0502040204020203" pitchFamily="34" charset="0"/>
                        </a:rPr>
                        <a:t>Worst</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Light" panose="020B0502040204020203" pitchFamily="34" charset="0"/>
                          <a:cs typeface="Segoe UI Light" panose="020B0502040204020203" pitchFamily="34" charset="0"/>
                        </a:rPr>
                        <a:t>O(n</a:t>
                      </a:r>
                      <a:r>
                        <a:rPr lang="en-US" baseline="30000" dirty="0">
                          <a:latin typeface="Segoe UI Light" panose="020B0502040204020203" pitchFamily="34" charset="0"/>
                          <a:cs typeface="Segoe UI Light" panose="020B0502040204020203" pitchFamily="34" charset="0"/>
                        </a:rPr>
                        <a:t>2</a:t>
                      </a:r>
                      <a:r>
                        <a:rPr lang="en-US" dirty="0">
                          <a:latin typeface="Segoe UI Light" panose="020B0502040204020203" pitchFamily="34" charset="0"/>
                          <a:cs typeface="Segoe UI Light" panose="020B0502040204020203"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677149"/>
                  </a:ext>
                </a:extLst>
              </a:tr>
            </a:tbl>
          </a:graphicData>
        </a:graphic>
      </p:graphicFrame>
    </p:spTree>
    <p:extLst>
      <p:ext uri="{BB962C8B-B14F-4D97-AF65-F5344CB8AC3E}">
        <p14:creationId xmlns:p14="http://schemas.microsoft.com/office/powerpoint/2010/main" val="33343868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8" name="TextBox 7">
            <a:extLst>
              <a:ext uri="{FF2B5EF4-FFF2-40B4-BE49-F238E27FC236}">
                <a16:creationId xmlns:a16="http://schemas.microsoft.com/office/drawing/2014/main" id="{F0E59EFB-2731-41C7-B693-C0E969B6F7F8}"/>
              </a:ext>
            </a:extLst>
          </p:cNvPr>
          <p:cNvSpPr txBox="1"/>
          <p:nvPr/>
        </p:nvSpPr>
        <p:spPr>
          <a:xfrm>
            <a:off x="374626" y="109602"/>
            <a:ext cx="344581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Binary-insertion Sort</a:t>
            </a:r>
          </a:p>
        </p:txBody>
      </p:sp>
      <p:graphicFrame>
        <p:nvGraphicFramePr>
          <p:cNvPr id="10" name="Content Placeholder 5">
            <a:extLst>
              <a:ext uri="{FF2B5EF4-FFF2-40B4-BE49-F238E27FC236}">
                <a16:creationId xmlns:a16="http://schemas.microsoft.com/office/drawing/2014/main" id="{52B062DD-17A3-457F-8781-A5991D54130F}"/>
              </a:ext>
            </a:extLst>
          </p:cNvPr>
          <p:cNvGraphicFramePr>
            <a:graphicFrameLocks noGrp="1"/>
          </p:cNvGraphicFramePr>
          <p:nvPr>
            <p:ph idx="1"/>
            <p:extLst>
              <p:ext uri="{D42A27DB-BD31-4B8C-83A1-F6EECF244321}">
                <p14:modId xmlns:p14="http://schemas.microsoft.com/office/powerpoint/2010/main" val="1101222167"/>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17843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F0EE2-9BDB-4156-B49A-DE83E9DC6901}"/>
              </a:ext>
            </a:extLst>
          </p:cNvPr>
          <p:cNvGraphicFramePr>
            <a:graphicFrameLocks noGrp="1"/>
          </p:cNvGraphicFramePr>
          <p:nvPr>
            <p:ph idx="1"/>
            <p:extLst>
              <p:ext uri="{D42A27DB-BD31-4B8C-83A1-F6EECF244321}">
                <p14:modId xmlns:p14="http://schemas.microsoft.com/office/powerpoint/2010/main" val="2608088742"/>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sp>
        <p:nvSpPr>
          <p:cNvPr id="5" name="TextBox 4">
            <a:extLst>
              <a:ext uri="{FF2B5EF4-FFF2-40B4-BE49-F238E27FC236}">
                <a16:creationId xmlns:a16="http://schemas.microsoft.com/office/drawing/2014/main" id="{0ADBEC62-5B38-4B77-8A1B-B3F45D69C6E8}"/>
              </a:ext>
            </a:extLst>
          </p:cNvPr>
          <p:cNvSpPr txBox="1"/>
          <p:nvPr/>
        </p:nvSpPr>
        <p:spPr>
          <a:xfrm>
            <a:off x="374626" y="109602"/>
            <a:ext cx="344581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Binary-insertion Sort</a:t>
            </a:r>
          </a:p>
        </p:txBody>
      </p:sp>
    </p:spTree>
    <p:extLst>
      <p:ext uri="{BB962C8B-B14F-4D97-AF65-F5344CB8AC3E}">
        <p14:creationId xmlns:p14="http://schemas.microsoft.com/office/powerpoint/2010/main" val="7006534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7BB0F476-1564-4B93-8D17-89D8FBC8A7F3}"/>
              </a:ext>
            </a:extLst>
          </p:cNvPr>
          <p:cNvGraphicFramePr>
            <a:graphicFrameLocks noGrp="1"/>
          </p:cNvGraphicFramePr>
          <p:nvPr>
            <p:ph idx="1"/>
            <p:extLst>
              <p:ext uri="{D42A27DB-BD31-4B8C-83A1-F6EECF244321}">
                <p14:modId xmlns:p14="http://schemas.microsoft.com/office/powerpoint/2010/main" val="1591073462"/>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D679697-C997-43C2-B1B3-FD4FE35B448F}"/>
              </a:ext>
            </a:extLst>
          </p:cNvPr>
          <p:cNvSpPr txBox="1"/>
          <p:nvPr/>
        </p:nvSpPr>
        <p:spPr>
          <a:xfrm>
            <a:off x="374626" y="109602"/>
            <a:ext cx="344581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Binary-insertion Sort</a:t>
            </a:r>
          </a:p>
        </p:txBody>
      </p:sp>
    </p:spTree>
    <p:extLst>
      <p:ext uri="{BB962C8B-B14F-4D97-AF65-F5344CB8AC3E}">
        <p14:creationId xmlns:p14="http://schemas.microsoft.com/office/powerpoint/2010/main" val="14543431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 action="ppaction://noaction"/>
            <a:extLst>
              <a:ext uri="{FF2B5EF4-FFF2-40B4-BE49-F238E27FC236}">
                <a16:creationId xmlns:a16="http://schemas.microsoft.com/office/drawing/2014/main" id="{57D0CD16-F7BE-4620-99D5-124695D193AD}"/>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GRAPH</a:t>
            </a:r>
          </a:p>
        </p:txBody>
      </p:sp>
      <p:graphicFrame>
        <p:nvGraphicFramePr>
          <p:cNvPr id="9" name="Content Placeholder 5">
            <a:extLst>
              <a:ext uri="{FF2B5EF4-FFF2-40B4-BE49-F238E27FC236}">
                <a16:creationId xmlns:a16="http://schemas.microsoft.com/office/drawing/2014/main" id="{24F703BC-BE65-44E5-B7D4-AEEEFE866546}"/>
              </a:ext>
            </a:extLst>
          </p:cNvPr>
          <p:cNvGraphicFramePr>
            <a:graphicFrameLocks noGrp="1"/>
          </p:cNvGraphicFramePr>
          <p:nvPr>
            <p:ph idx="1"/>
            <p:extLst>
              <p:ext uri="{D42A27DB-BD31-4B8C-83A1-F6EECF244321}">
                <p14:modId xmlns:p14="http://schemas.microsoft.com/office/powerpoint/2010/main" val="2013965637"/>
              </p:ext>
            </p:extLst>
          </p:nvPr>
        </p:nvGraphicFramePr>
        <p:xfrm>
          <a:off x="838200" y="1607415"/>
          <a:ext cx="10515600" cy="49076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2FEB407-1541-469C-8D5C-FE8332E85217}"/>
              </a:ext>
            </a:extLst>
          </p:cNvPr>
          <p:cNvSpPr txBox="1"/>
          <p:nvPr/>
        </p:nvSpPr>
        <p:spPr>
          <a:xfrm>
            <a:off x="374626" y="109602"/>
            <a:ext cx="344581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Binary-insertion Sort</a:t>
            </a:r>
          </a:p>
        </p:txBody>
      </p:sp>
    </p:spTree>
    <p:extLst>
      <p:ext uri="{BB962C8B-B14F-4D97-AF65-F5344CB8AC3E}">
        <p14:creationId xmlns:p14="http://schemas.microsoft.com/office/powerpoint/2010/main" val="14139760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a:extLst>
              <a:ext uri="{FF2B5EF4-FFF2-40B4-BE49-F238E27FC236}">
                <a16:creationId xmlns:a16="http://schemas.microsoft.com/office/drawing/2014/main" id="{6D4BB1D9-6A99-4E8E-B96D-BF23E85AA120}"/>
              </a:ext>
            </a:extLst>
          </p:cNvPr>
          <p:cNvSpPr txBox="1"/>
          <p:nvPr/>
        </p:nvSpPr>
        <p:spPr>
          <a:xfrm>
            <a:off x="3030681" y="2467570"/>
            <a:ext cx="6130637" cy="923330"/>
          </a:xfrm>
          <a:prstGeom prst="rect">
            <a:avLst/>
          </a:prstGeom>
          <a:noFill/>
        </p:spPr>
        <p:txBody>
          <a:bodyPr wrap="square" rtlCol="0">
            <a:spAutoFit/>
          </a:bodyPr>
          <a:lstStyle/>
          <a:p>
            <a:pPr algn="ctr"/>
            <a:r>
              <a:rPr lang="en-US" sz="5400" dirty="0">
                <a:solidFill>
                  <a:srgbClr val="FFC000"/>
                </a:solidFill>
                <a:effectLst>
                  <a:outerShdw dist="114300" dir="2700000" sx="99000" sy="99000" algn="tl" rotWithShape="0">
                    <a:srgbClr val="7030A0"/>
                  </a:outerShdw>
                </a:effectLst>
                <a:latin typeface="Segoe UI Black" panose="020B0A02040204020203" pitchFamily="34" charset="0"/>
                <a:ea typeface="Segoe UI Black" panose="020B0A02040204020203" pitchFamily="34" charset="0"/>
              </a:rPr>
              <a:t>FLASH SORT</a:t>
            </a:r>
          </a:p>
        </p:txBody>
      </p:sp>
      <p:sp>
        <p:nvSpPr>
          <p:cNvPr id="5" name="TextBox 4">
            <a:extLst>
              <a:ext uri="{FF2B5EF4-FFF2-40B4-BE49-F238E27FC236}">
                <a16:creationId xmlns:a16="http://schemas.microsoft.com/office/drawing/2014/main" id="{4479DA1F-5E14-4611-839E-515F083E322D}"/>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6" name="Oval 5">
            <a:extLst>
              <a:ext uri="{FF2B5EF4-FFF2-40B4-BE49-F238E27FC236}">
                <a16:creationId xmlns:a16="http://schemas.microsoft.com/office/drawing/2014/main" id="{A886A8FA-7753-4B72-B1B3-68F203F92753}"/>
              </a:ext>
            </a:extLst>
          </p:cNvPr>
          <p:cNvSpPr/>
          <p:nvPr/>
        </p:nvSpPr>
        <p:spPr>
          <a:xfrm>
            <a:off x="-959254" y="-3068094"/>
            <a:ext cx="4353285" cy="4431811"/>
          </a:xfrm>
          <a:prstGeom prst="ellipse">
            <a:avLst/>
          </a:prstGeom>
          <a:gradFill flip="none" rotWithShape="1">
            <a:gsLst>
              <a:gs pos="0">
                <a:srgbClr val="CA4D85"/>
              </a:gs>
              <a:gs pos="100000">
                <a:srgbClr val="A8296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 action="ppaction://noaction"/>
            <a:extLst>
              <a:ext uri="{FF2B5EF4-FFF2-40B4-BE49-F238E27FC236}">
                <a16:creationId xmlns:a16="http://schemas.microsoft.com/office/drawing/2014/main" id="{6FAEA176-CDB8-4C02-8F41-BF3A2BC60587}"/>
              </a:ext>
            </a:extLst>
          </p:cNvPr>
          <p:cNvSpPr txBox="1"/>
          <p:nvPr/>
        </p:nvSpPr>
        <p:spPr>
          <a:xfrm>
            <a:off x="1499754" y="3607970"/>
            <a:ext cx="9192492" cy="369332"/>
          </a:xfrm>
          <a:prstGeom prst="rect">
            <a:avLst/>
          </a:prstGeom>
          <a:noFill/>
        </p:spPr>
        <p:txBody>
          <a:bodyPr wrap="square" rtlCol="0">
            <a:spAutoFit/>
          </a:bodyPr>
          <a:lstStyle/>
          <a:p>
            <a:pPr algn="ctr"/>
            <a:r>
              <a:rPr lang="en-US"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 – ALGORITHM – ALGORITHMS REVIEW</a:t>
            </a:r>
          </a:p>
        </p:txBody>
      </p:sp>
      <p:sp>
        <p:nvSpPr>
          <p:cNvPr id="8" name="TextBox 7">
            <a:extLst>
              <a:ext uri="{FF2B5EF4-FFF2-40B4-BE49-F238E27FC236}">
                <a16:creationId xmlns:a16="http://schemas.microsoft.com/office/drawing/2014/main" id="{DFF9BC43-F1B0-448E-8C1E-49BD719BE022}"/>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p:spTree>
    <p:extLst>
      <p:ext uri="{BB962C8B-B14F-4D97-AF65-F5344CB8AC3E}">
        <p14:creationId xmlns:p14="http://schemas.microsoft.com/office/powerpoint/2010/main" val="4227480326"/>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881995" y="448156"/>
            <a:ext cx="2428010" cy="584775"/>
          </a:xfrm>
          <a:prstGeom prst="rect">
            <a:avLst/>
          </a:prstGeom>
          <a:noFill/>
        </p:spPr>
        <p:txBody>
          <a:bodyPr wrap="square" rtlCol="0">
            <a:spAutoFit/>
          </a:bodyPr>
          <a:lstStyle/>
          <a:p>
            <a:pPr algn="ctr"/>
            <a:r>
              <a:rPr lang="en-US" sz="3200" b="1" spc="600"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IDEA</a:t>
            </a:r>
          </a:p>
        </p:txBody>
      </p:sp>
      <p:sp>
        <p:nvSpPr>
          <p:cNvPr id="6" name="TextBox 5">
            <a:extLst>
              <a:ext uri="{FF2B5EF4-FFF2-40B4-BE49-F238E27FC236}">
                <a16:creationId xmlns:a16="http://schemas.microsoft.com/office/drawing/2014/main" id="{CF8CE301-94C9-46C4-AAAD-796C5F5E214D}"/>
              </a:ext>
            </a:extLst>
          </p:cNvPr>
          <p:cNvSpPr txBox="1"/>
          <p:nvPr/>
        </p:nvSpPr>
        <p:spPr>
          <a:xfrm>
            <a:off x="0" y="6332106"/>
            <a:ext cx="4353286" cy="338554"/>
          </a:xfrm>
          <a:prstGeom prst="rect">
            <a:avLst/>
          </a:prstGeom>
          <a:noFill/>
        </p:spPr>
        <p:txBody>
          <a:bodyPr wrap="square" rtlCol="0">
            <a:spAutoFit/>
          </a:bodyPr>
          <a:lstStyle/>
          <a:p>
            <a:pPr algn="ct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DATA STRUCTURE AND ALGORITHMS</a:t>
            </a:r>
          </a:p>
        </p:txBody>
      </p:sp>
      <mc:AlternateContent xmlns:mc="http://schemas.openxmlformats.org/markup-compatibility/2006">
        <mc:Choice xmlns:a14="http://schemas.microsoft.com/office/drawing/2010/main" Requires="a14">
          <p:sp>
            <p:nvSpPr>
              <p:cNvPr id="7" name="TextBox 6">
                <a:hlinkClick r:id="" action="ppaction://noaction"/>
                <a:extLst>
                  <a:ext uri="{FF2B5EF4-FFF2-40B4-BE49-F238E27FC236}">
                    <a16:creationId xmlns:a16="http://schemas.microsoft.com/office/drawing/2014/main" id="{26B2071C-F49A-46A7-AEB4-F872AB706709}"/>
                  </a:ext>
                </a:extLst>
              </p:cNvPr>
              <p:cNvSpPr txBox="1"/>
              <p:nvPr/>
            </p:nvSpPr>
            <p:spPr>
              <a:xfrm>
                <a:off x="1442105" y="1584288"/>
                <a:ext cx="9307789" cy="4260590"/>
              </a:xfrm>
              <a:prstGeom prst="rect">
                <a:avLst/>
              </a:prstGeom>
              <a:noFill/>
            </p:spPr>
            <p:txBody>
              <a:bodyPr wrap="square" rtlCol="0">
                <a:spAutoFit/>
              </a:bodyPr>
              <a:lstStyle/>
              <a:p>
                <a:pPr algn="just"/>
                <a:r>
                  <a:rPr lang="en-US" dirty="0">
                    <a:solidFill>
                      <a:schemeClr val="accent1">
                        <a:lumMod val="50000"/>
                      </a:schemeClr>
                    </a:solidFill>
                    <a:latin typeface="Segoe UI Light" panose="020B0502040204020203" pitchFamily="34" charset="0"/>
                    <a:cs typeface="Segoe UI Light" panose="020B0502040204020203" pitchFamily="34" charset="0"/>
                  </a:rPr>
                  <a:t>The basic idea behind </a:t>
                </a:r>
                <a:r>
                  <a:rPr lang="en-US" b="1" i="1" dirty="0" err="1">
                    <a:solidFill>
                      <a:schemeClr val="accent1">
                        <a:lumMod val="50000"/>
                      </a:schemeClr>
                    </a:solidFill>
                    <a:latin typeface="Segoe UI Light" panose="020B0502040204020203" pitchFamily="34" charset="0"/>
                    <a:cs typeface="Segoe UI Light" panose="020B0502040204020203" pitchFamily="34" charset="0"/>
                  </a:rPr>
                  <a:t>flashsort</a:t>
                </a:r>
                <a:r>
                  <a:rPr lang="en-US" dirty="0">
                    <a:solidFill>
                      <a:schemeClr val="accent1">
                        <a:lumMod val="50000"/>
                      </a:schemeClr>
                    </a:solidFill>
                    <a:latin typeface="Segoe UI Light" panose="020B0502040204020203" pitchFamily="34" charset="0"/>
                    <a:cs typeface="Segoe UI Light" panose="020B0502040204020203" pitchFamily="34" charset="0"/>
                  </a:rPr>
                  <a:t> is that in a data set with a known distribution, it is easy to immediately estimate where an element should be placed after sorting when the range of the set is known. For example, if given a uniform data set where the minimum is 1 and the maximum is 100 and 50 is an element of the set, it's reasonable to guess that 50 would be near the middle of the set after it is sorted. This approximate location is called a class. If numbered 1 to m, the class of an item A</a:t>
                </a:r>
                <a:r>
                  <a:rPr lang="en-US" baseline="-25000" dirty="0">
                    <a:solidFill>
                      <a:schemeClr val="accent1">
                        <a:lumMod val="50000"/>
                      </a:schemeClr>
                    </a:solidFill>
                    <a:latin typeface="Segoe UI Light" panose="020B0502040204020203" pitchFamily="34" charset="0"/>
                    <a:cs typeface="Segoe UI Light" panose="020B0502040204020203" pitchFamily="34" charset="0"/>
                  </a:rPr>
                  <a:t>i</a:t>
                </a:r>
                <a:r>
                  <a:rPr lang="en-US" dirty="0">
                    <a:solidFill>
                      <a:schemeClr val="accent1">
                        <a:lumMod val="50000"/>
                      </a:schemeClr>
                    </a:solidFill>
                    <a:latin typeface="Segoe UI Light" panose="020B0502040204020203" pitchFamily="34" charset="0"/>
                    <a:cs typeface="Segoe UI Light" panose="020B0502040204020203" pitchFamily="34" charset="0"/>
                  </a:rPr>
                  <a:t> is the quantile, computed as:</a:t>
                </a: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14:m>
                  <m:oMathPara xmlns:m="http://schemas.openxmlformats.org/officeDocument/2006/math">
                    <m:oMathParaPr>
                      <m:jc m:val="centerGroup"/>
                    </m:oMathParaPr>
                    <m:oMath xmlns:m="http://schemas.openxmlformats.org/officeDocument/2006/math">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𝐾</m:t>
                      </m:r>
                      <m:d>
                        <m:dPr>
                          <m:ctrlP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ctrlPr>
                        </m:dPr>
                        <m:e>
                          <m:r>
                            <a:rPr lang="en-US"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𝐴</m:t>
                          </m:r>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𝑖</m:t>
                          </m:r>
                        </m:e>
                      </m:d>
                      <m:r>
                        <a:rPr lang="en-US"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m:t>
                      </m:r>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1+</m:t>
                      </m:r>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𝑖𝑛𝑡</m:t>
                      </m:r>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m:t>
                      </m:r>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𝑚</m:t>
                      </m:r>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−1)</m:t>
                      </m:r>
                      <m:f>
                        <m:fPr>
                          <m:ctrlP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ctrlPr>
                        </m:fPr>
                        <m:num>
                          <m:sSub>
                            <m:sSubPr>
                              <m:ctrlP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ctrlPr>
                            </m:sSubPr>
                            <m:e>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𝐴</m:t>
                              </m:r>
                            </m:e>
                            <m:sub>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𝑖</m:t>
                              </m:r>
                            </m:sub>
                          </m:sSub>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m:t>
                          </m:r>
                          <m:sSub>
                            <m:sSubPr>
                              <m:ctrlP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ctrlPr>
                            </m:sSubPr>
                            <m:e>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𝐴</m:t>
                              </m:r>
                            </m:e>
                            <m:sub>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𝑚𝑖𝑛</m:t>
                              </m:r>
                            </m:sub>
                          </m:sSub>
                        </m:num>
                        <m:den>
                          <m:sSub>
                            <m:sSubPr>
                              <m:ctrlP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ctrlPr>
                            </m:sSubPr>
                            <m:e>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𝐴</m:t>
                              </m:r>
                            </m:e>
                            <m:sub>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𝑚𝑎𝑥</m:t>
                              </m:r>
                            </m:sub>
                          </m:sSub>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m:t>
                          </m:r>
                          <m:sSub>
                            <m:sSubPr>
                              <m:ctrlP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ctrlPr>
                            </m:sSubPr>
                            <m:e>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𝐴</m:t>
                              </m:r>
                            </m:e>
                            <m:sub>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𝑚𝑖𝑛</m:t>
                              </m:r>
                            </m:sub>
                          </m:sSub>
                        </m:den>
                      </m:f>
                      <m:r>
                        <a:rPr lang="en-US" b="0" i="1" smtClean="0">
                          <a:solidFill>
                            <a:schemeClr val="accent1">
                              <a:lumMod val="50000"/>
                            </a:schemeClr>
                          </a:solidFill>
                          <a:latin typeface="Cambria Math" panose="02040503050406030204" pitchFamily="18" charset="0"/>
                          <a:ea typeface="Segoe UI Black" panose="020B0A02040204020203" pitchFamily="34" charset="0"/>
                          <a:cs typeface="Segoe UI Light" panose="020B0502040204020203" pitchFamily="34" charset="0"/>
                        </a:rPr>
                        <m:t>)</m:t>
                      </m:r>
                    </m:oMath>
                  </m:oMathPara>
                </a14:m>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endPar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en-US" dirty="0">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where A is the input set. The range covered by every class is equal, except the last class which includes only the maximum(s). The classification ensures that every element in a class is greater than any element in a lower class. This partially orders the data and reduces the number of inversions. Insertion sort is then applied to the classified set. As long as the data is uniformly distributed, class sizes will be consistent and insertion sort will be computationally efficient</a:t>
                </a:r>
              </a:p>
            </p:txBody>
          </p:sp>
        </mc:Choice>
        <mc:Fallback>
          <p:sp>
            <p:nvSpPr>
              <p:cNvPr id="7" name="TextBox 6">
                <a:hlinkClick r:id="" action="ppaction://noaction"/>
                <a:extLst>
                  <a:ext uri="{FF2B5EF4-FFF2-40B4-BE49-F238E27FC236}">
                    <a16:creationId xmlns:a16="http://schemas.microsoft.com/office/drawing/2014/main" id="{26B2071C-F49A-46A7-AEB4-F872AB706709}"/>
                  </a:ext>
                </a:extLst>
              </p:cNvPr>
              <p:cNvSpPr txBox="1">
                <a:spLocks noRot="1" noChangeAspect="1" noMove="1" noResize="1" noEditPoints="1" noAdjustHandles="1" noChangeArrowheads="1" noChangeShapeType="1" noTextEdit="1"/>
              </p:cNvSpPr>
              <p:nvPr/>
            </p:nvSpPr>
            <p:spPr>
              <a:xfrm>
                <a:off x="1442105" y="1584288"/>
                <a:ext cx="9307789" cy="4260590"/>
              </a:xfrm>
              <a:prstGeom prst="rect">
                <a:avLst/>
              </a:prstGeom>
              <a:blipFill>
                <a:blip r:embed="rId2"/>
                <a:stretch>
                  <a:fillRect l="-590" t="-715" r="-590" b="-1431"/>
                </a:stretch>
              </a:blipFill>
            </p:spPr>
            <p:txBody>
              <a:bodyPr/>
              <a:lstStyle/>
              <a:p>
                <a:r>
                  <a:rPr lang="en-US">
                    <a:noFill/>
                  </a:rPr>
                  <a:t> </a:t>
                </a:r>
              </a:p>
            </p:txBody>
          </p:sp>
        </mc:Fallback>
      </mc:AlternateContent>
    </p:spTree>
    <p:extLst>
      <p:ext uri="{BB962C8B-B14F-4D97-AF65-F5344CB8AC3E}">
        <p14:creationId xmlns:p14="http://schemas.microsoft.com/office/powerpoint/2010/main" val="22508167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B5688BE-BE6A-4EF7-9056-1A0BAB160964}"/>
              </a:ext>
            </a:extLst>
          </p:cNvPr>
          <p:cNvSpPr/>
          <p:nvPr/>
        </p:nvSpPr>
        <p:spPr>
          <a:xfrm>
            <a:off x="-50800" y="-1200150"/>
            <a:ext cx="4937565" cy="9258300"/>
          </a:xfrm>
          <a:custGeom>
            <a:avLst/>
            <a:gdLst>
              <a:gd name="connsiteX0" fmla="*/ 2506092 w 4937565"/>
              <a:gd name="connsiteY0" fmla="*/ 0 h 9258300"/>
              <a:gd name="connsiteX1" fmla="*/ 4937565 w 4937565"/>
              <a:gd name="connsiteY1" fmla="*/ 4629150 h 9258300"/>
              <a:gd name="connsiteX2" fmla="*/ 2506092 w 4937565"/>
              <a:gd name="connsiteY2" fmla="*/ 9258300 h 9258300"/>
              <a:gd name="connsiteX3" fmla="*/ 959450 w 4937565"/>
              <a:gd name="connsiteY3" fmla="*/ 8201227 h 9258300"/>
              <a:gd name="connsiteX4" fmla="*/ 876762 w 4937565"/>
              <a:gd name="connsiteY4" fmla="*/ 8058150 h 9258300"/>
              <a:gd name="connsiteX5" fmla="*/ 0 w 4937565"/>
              <a:gd name="connsiteY5" fmla="*/ 8058150 h 9258300"/>
              <a:gd name="connsiteX6" fmla="*/ 0 w 4937565"/>
              <a:gd name="connsiteY6" fmla="*/ 1200150 h 9258300"/>
              <a:gd name="connsiteX7" fmla="*/ 876762 w 4937565"/>
              <a:gd name="connsiteY7" fmla="*/ 1200150 h 9258300"/>
              <a:gd name="connsiteX8" fmla="*/ 959450 w 4937565"/>
              <a:gd name="connsiteY8" fmla="*/ 1057073 h 9258300"/>
              <a:gd name="connsiteX9" fmla="*/ 2506092 w 4937565"/>
              <a:gd name="connsiteY9" fmla="*/ 0 h 92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37565" h="9258300">
                <a:moveTo>
                  <a:pt x="2506092" y="0"/>
                </a:moveTo>
                <a:cubicBezTo>
                  <a:pt x="3848957" y="0"/>
                  <a:pt x="4937565" y="2072541"/>
                  <a:pt x="4937565" y="4629150"/>
                </a:cubicBezTo>
                <a:cubicBezTo>
                  <a:pt x="4937565" y="7185759"/>
                  <a:pt x="3848957" y="9258300"/>
                  <a:pt x="2506092" y="9258300"/>
                </a:cubicBezTo>
                <a:cubicBezTo>
                  <a:pt x="1918589" y="9258300"/>
                  <a:pt x="1379752" y="8861603"/>
                  <a:pt x="959450" y="8201227"/>
                </a:cubicBezTo>
                <a:lnTo>
                  <a:pt x="876762" y="8058150"/>
                </a:lnTo>
                <a:lnTo>
                  <a:pt x="0" y="8058150"/>
                </a:lnTo>
                <a:lnTo>
                  <a:pt x="0" y="1200150"/>
                </a:lnTo>
                <a:lnTo>
                  <a:pt x="876762" y="1200150"/>
                </a:lnTo>
                <a:lnTo>
                  <a:pt x="959450" y="1057073"/>
                </a:lnTo>
                <a:cubicBezTo>
                  <a:pt x="1379752" y="396697"/>
                  <a:pt x="1918589" y="0"/>
                  <a:pt x="2506092" y="0"/>
                </a:cubicBezTo>
                <a:close/>
              </a:path>
            </a:pathLst>
          </a:custGeom>
          <a:solidFill>
            <a:schemeClr val="bg1"/>
          </a:solidFill>
          <a:ln>
            <a:noFill/>
          </a:ln>
          <a:effectLst>
            <a:outerShdw blurRad="50800" dist="38100" algn="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 action="ppaction://noaction"/>
            <a:extLst>
              <a:ext uri="{FF2B5EF4-FFF2-40B4-BE49-F238E27FC236}">
                <a16:creationId xmlns:a16="http://schemas.microsoft.com/office/drawing/2014/main" id="{20E915FA-2F32-43EB-AFD4-D1F5731EC8D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spc="600">
                <a:solidFill>
                  <a:schemeClr val="accent1">
                    <a:lumMod val="50000"/>
                  </a:schemeClr>
                </a:solidFill>
                <a:latin typeface="Segoe UI" panose="020B0502040204020203" pitchFamily="34" charset="0"/>
                <a:ea typeface="+mj-ea"/>
                <a:cs typeface="Segoe UI" panose="020B0502040204020203" pitchFamily="34" charset="0"/>
              </a:rPr>
              <a:t>ALGORITM</a:t>
            </a:r>
            <a:endParaRPr lang="en-US" sz="4400" b="1" kern="1200" spc="600" dirty="0">
              <a:solidFill>
                <a:schemeClr val="accent1">
                  <a:lumMod val="50000"/>
                </a:schemeClr>
              </a:solidFill>
              <a:latin typeface="Segoe UI" panose="020B0502040204020203" pitchFamily="34" charset="0"/>
              <a:ea typeface="+mj-ea"/>
              <a:cs typeface="Segoe UI" panose="020B0502040204020203" pitchFamily="34" charset="0"/>
            </a:endParaRPr>
          </a:p>
        </p:txBody>
      </p:sp>
      <p:sp>
        <p:nvSpPr>
          <p:cNvPr id="6" name="TextBox 5">
            <a:extLst>
              <a:ext uri="{FF2B5EF4-FFF2-40B4-BE49-F238E27FC236}">
                <a16:creationId xmlns:a16="http://schemas.microsoft.com/office/drawing/2014/main" id="{CF8CE301-94C9-46C4-AAAD-796C5F5E214D}"/>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90000"/>
              </a:lnSpc>
              <a:spcBef>
                <a:spcPts val="1000"/>
              </a:spcBef>
            </a:pPr>
            <a:r>
              <a:rPr lang="en-US" kern="1200" dirty="0">
                <a:ln w="28575">
                  <a:noFill/>
                </a:ln>
                <a:solidFill>
                  <a:schemeClr val="tx1"/>
                </a:solidFill>
                <a:latin typeface="Segoe UI Light" panose="020B0502040204020203" pitchFamily="34" charset="0"/>
                <a:cs typeface="Segoe UI Light" panose="020B0502040204020203" pitchFamily="34" charset="0"/>
              </a:rPr>
              <a:t>DATA STRUCTURE AND ALGORITHMS</a:t>
            </a:r>
          </a:p>
        </p:txBody>
      </p:sp>
      <p:sp>
        <p:nvSpPr>
          <p:cNvPr id="4" name="TextBox 3">
            <a:extLst>
              <a:ext uri="{FF2B5EF4-FFF2-40B4-BE49-F238E27FC236}">
                <a16:creationId xmlns:a16="http://schemas.microsoft.com/office/drawing/2014/main" id="{202ADF7B-197C-483F-AC66-E08DDF20AB5C}"/>
              </a:ext>
            </a:extLst>
          </p:cNvPr>
          <p:cNvSpPr txBox="1"/>
          <p:nvPr/>
        </p:nvSpPr>
        <p:spPr>
          <a:xfrm>
            <a:off x="9971230" y="6332106"/>
            <a:ext cx="2220770" cy="338554"/>
          </a:xfrm>
          <a:prstGeom prst="rect">
            <a:avLst/>
          </a:prstGeom>
          <a:noFill/>
        </p:spPr>
        <p:txBody>
          <a:bodyPr wrap="square" rtlCol="0">
            <a:spAutoFit/>
          </a:bodyPr>
          <a:lstStyle/>
          <a:p>
            <a:pPr algn="ctr">
              <a:spcAft>
                <a:spcPts val="600"/>
              </a:spcAft>
            </a:pPr>
            <a:r>
              <a:rPr lang="en-US" sz="1600" b="1" dirty="0">
                <a:ln w="28575">
                  <a:noFill/>
                </a:ln>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rPr>
              <a:t>CLASS </a:t>
            </a:r>
            <a:r>
              <a:rPr lang="en-US" sz="16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18CLC2</a:t>
            </a:r>
          </a:p>
        </p:txBody>
      </p:sp>
      <p:sp>
        <p:nvSpPr>
          <p:cNvPr id="17" name="TextBox 16">
            <a:extLst>
              <a:ext uri="{FF2B5EF4-FFF2-40B4-BE49-F238E27FC236}">
                <a16:creationId xmlns:a16="http://schemas.microsoft.com/office/drawing/2014/main" id="{D53E28A2-081A-427B-ACA6-015AFF3BA674}"/>
              </a:ext>
            </a:extLst>
          </p:cNvPr>
          <p:cNvSpPr txBox="1"/>
          <p:nvPr/>
        </p:nvSpPr>
        <p:spPr>
          <a:xfrm>
            <a:off x="1322969" y="564112"/>
            <a:ext cx="2004892" cy="338554"/>
          </a:xfrm>
          <a:prstGeom prst="rect">
            <a:avLst/>
          </a:prstGeom>
          <a:noFill/>
        </p:spPr>
        <p:txBody>
          <a:bodyPr wrap="square" rtlCol="0">
            <a:spAutoFit/>
          </a:bodyPr>
          <a:lstStyle/>
          <a:p>
            <a:pPr algn="ctr">
              <a:spcAft>
                <a:spcPts val="600"/>
              </a:spcAft>
            </a:pPr>
            <a:r>
              <a:rPr lang="en-US" sz="1600" b="1" spc="300" dirty="0">
                <a:ln w="28575">
                  <a:noFill/>
                </a:ln>
                <a:solidFill>
                  <a:schemeClr val="tx1">
                    <a:lumMod val="65000"/>
                    <a:lumOff val="35000"/>
                  </a:schemeClr>
                </a:solidFill>
                <a:latin typeface="Segoe UI Light" panose="020B0502040204020203" pitchFamily="34" charset="0"/>
                <a:ea typeface="Segoe UI Black" panose="020B0A02040204020203" pitchFamily="34" charset="0"/>
                <a:cs typeface="Segoe UI Light" panose="020B0502040204020203" pitchFamily="34" charset="0"/>
              </a:rPr>
              <a:t>Flash Sort</a:t>
            </a:r>
          </a:p>
        </p:txBody>
      </p:sp>
      <p:sp>
        <p:nvSpPr>
          <p:cNvPr id="7" name="Rectangle 6">
            <a:extLst>
              <a:ext uri="{FF2B5EF4-FFF2-40B4-BE49-F238E27FC236}">
                <a16:creationId xmlns:a16="http://schemas.microsoft.com/office/drawing/2014/main" id="{F6676055-28E1-437C-8294-1B1FA67EDC2B}"/>
              </a:ext>
            </a:extLst>
          </p:cNvPr>
          <p:cNvSpPr/>
          <p:nvPr/>
        </p:nvSpPr>
        <p:spPr>
          <a:xfrm>
            <a:off x="477981" y="652138"/>
            <a:ext cx="753919" cy="1625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0133110-B3CC-4FEC-913B-47F375212602}"/>
              </a:ext>
            </a:extLst>
          </p:cNvPr>
          <p:cNvCxnSpPr/>
          <p:nvPr/>
        </p:nvCxnSpPr>
        <p:spPr>
          <a:xfrm>
            <a:off x="477981" y="4533900"/>
            <a:ext cx="39333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044BDB3-CE0C-42D9-9CD0-DA17E3126F3E}"/>
              </a:ext>
            </a:extLst>
          </p:cNvPr>
          <p:cNvSpPr txBox="1"/>
          <p:nvPr/>
        </p:nvSpPr>
        <p:spPr>
          <a:xfrm>
            <a:off x="6417628" y="2497604"/>
            <a:ext cx="4918425" cy="1938992"/>
          </a:xfrm>
          <a:prstGeom prst="rect">
            <a:avLst/>
          </a:prstGeom>
          <a:noFill/>
        </p:spPr>
        <p:txBody>
          <a:bodyPr wrap="square" rtlCol="0">
            <a:spAutoFit/>
          </a:bodyPr>
          <a:lstStyle/>
          <a:p>
            <a:pPr algn="ctr">
              <a:spcAft>
                <a:spcPts val="600"/>
              </a:spcAft>
            </a:pPr>
            <a:r>
              <a:rPr lang="en-US" sz="6000" b="1" spc="300" dirty="0">
                <a:ln w="28575">
                  <a:noFill/>
                </a:ln>
                <a:solidFill>
                  <a:schemeClr val="accent1">
                    <a:lumMod val="50000"/>
                  </a:schemeClr>
                </a:solidFill>
                <a:latin typeface="Segoe UI Light" panose="020B0502040204020203" pitchFamily="34" charset="0"/>
                <a:ea typeface="Segoe UI Black" panose="020B0A02040204020203" pitchFamily="34" charset="0"/>
                <a:cs typeface="Segoe UI Light" panose="020B0502040204020203" pitchFamily="34" charset="0"/>
              </a:rPr>
              <a:t>CODE REFERENCE</a:t>
            </a:r>
          </a:p>
        </p:txBody>
      </p:sp>
    </p:spTree>
    <p:extLst>
      <p:ext uri="{BB962C8B-B14F-4D97-AF65-F5344CB8AC3E}">
        <p14:creationId xmlns:p14="http://schemas.microsoft.com/office/powerpoint/2010/main" val="1678293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882</TotalTime>
  <Words>3872</Words>
  <Application>Microsoft Office PowerPoint</Application>
  <PresentationFormat>Widescreen</PresentationFormat>
  <Paragraphs>747</Paragraphs>
  <Slides>112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112</vt:i4>
      </vt:variant>
    </vt:vector>
  </HeadingPairs>
  <TitlesOfParts>
    <vt:vector size="121" baseType="lpstr">
      <vt:lpstr>Arial</vt:lpstr>
      <vt:lpstr>Calibri</vt:lpstr>
      <vt:lpstr>Calibri Light</vt:lpstr>
      <vt:lpstr>Cambria Math</vt:lpstr>
      <vt:lpstr>Segoe UI</vt:lpstr>
      <vt:lpstr>Segoe UI Black</vt:lpstr>
      <vt:lpstr>Segoe UI Light</vt:lpstr>
      <vt:lpstr>Segoe UI Semibold</vt:lpstr>
      <vt:lpstr>Office Theme</vt:lpstr>
      <vt:lpstr>UNIVERSITY OF NATURAL SICIENCE</vt:lpstr>
      <vt:lpstr>Sorting Algorithms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NATURAL SICIENCE</dc:title>
  <dc:creator>An Truong</dc:creator>
  <cp:lastModifiedBy>An Truong</cp:lastModifiedBy>
  <cp:revision>72</cp:revision>
  <dcterms:created xsi:type="dcterms:W3CDTF">2019-12-08T12:52:08Z</dcterms:created>
  <dcterms:modified xsi:type="dcterms:W3CDTF">2019-12-10T18:29:57Z</dcterms:modified>
</cp:coreProperties>
</file>