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60"/>
  </p:notesMasterIdLst>
  <p:handoutMasterIdLst>
    <p:handoutMasterId r:id="rId61"/>
  </p:handoutMasterIdLst>
  <p:sldIdLst>
    <p:sldId id="264" r:id="rId2"/>
    <p:sldId id="282" r:id="rId3"/>
    <p:sldId id="277" r:id="rId4"/>
    <p:sldId id="281" r:id="rId5"/>
    <p:sldId id="489" r:id="rId6"/>
    <p:sldId id="488" r:id="rId7"/>
    <p:sldId id="272" r:id="rId8"/>
    <p:sldId id="287" r:id="rId9"/>
    <p:sldId id="295" r:id="rId10"/>
    <p:sldId id="291" r:id="rId11"/>
    <p:sldId id="292" r:id="rId12"/>
    <p:sldId id="297" r:id="rId13"/>
    <p:sldId id="493" r:id="rId14"/>
    <p:sldId id="298" r:id="rId15"/>
    <p:sldId id="491" r:id="rId16"/>
    <p:sldId id="306" r:id="rId17"/>
    <p:sldId id="319" r:id="rId18"/>
    <p:sldId id="445" r:id="rId19"/>
    <p:sldId id="336" r:id="rId20"/>
    <p:sldId id="356" r:id="rId21"/>
    <p:sldId id="362" r:id="rId22"/>
    <p:sldId id="352" r:id="rId23"/>
    <p:sldId id="367" r:id="rId24"/>
    <p:sldId id="381" r:id="rId25"/>
    <p:sldId id="492" r:id="rId26"/>
    <p:sldId id="448" r:id="rId27"/>
    <p:sldId id="389" r:id="rId28"/>
    <p:sldId id="395" r:id="rId29"/>
    <p:sldId id="397" r:id="rId30"/>
    <p:sldId id="404" r:id="rId31"/>
    <p:sldId id="406" r:id="rId32"/>
    <p:sldId id="409" r:id="rId33"/>
    <p:sldId id="410" r:id="rId34"/>
    <p:sldId id="485" r:id="rId35"/>
    <p:sldId id="415" r:id="rId36"/>
    <p:sldId id="486" r:id="rId37"/>
    <p:sldId id="482" r:id="rId38"/>
    <p:sldId id="484" r:id="rId39"/>
    <p:sldId id="487" r:id="rId40"/>
    <p:sldId id="427" r:id="rId41"/>
    <p:sldId id="430" r:id="rId42"/>
    <p:sldId id="432" r:id="rId43"/>
    <p:sldId id="435" r:id="rId44"/>
    <p:sldId id="462" r:id="rId45"/>
    <p:sldId id="464" r:id="rId46"/>
    <p:sldId id="481" r:id="rId47"/>
    <p:sldId id="480" r:id="rId48"/>
    <p:sldId id="478" r:id="rId49"/>
    <p:sldId id="476" r:id="rId50"/>
    <p:sldId id="267" r:id="rId51"/>
    <p:sldId id="312" r:id="rId52"/>
    <p:sldId id="315" r:id="rId53"/>
    <p:sldId id="332" r:id="rId54"/>
    <p:sldId id="335" r:id="rId55"/>
    <p:sldId id="366" r:id="rId56"/>
    <p:sldId id="388" r:id="rId57"/>
    <p:sldId id="387" r:id="rId58"/>
    <p:sldId id="373" r:id="rId5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DB56CC-8606-4CC5-9D89-B5A3A24A0764}">
          <p14:sldIdLst>
            <p14:sldId id="264"/>
            <p14:sldId id="282"/>
            <p14:sldId id="277"/>
            <p14:sldId id="281"/>
            <p14:sldId id="489"/>
            <p14:sldId id="488"/>
            <p14:sldId id="272"/>
            <p14:sldId id="287"/>
            <p14:sldId id="295"/>
            <p14:sldId id="291"/>
            <p14:sldId id="292"/>
            <p14:sldId id="297"/>
            <p14:sldId id="493"/>
            <p14:sldId id="298"/>
            <p14:sldId id="491"/>
            <p14:sldId id="306"/>
            <p14:sldId id="319"/>
            <p14:sldId id="445"/>
            <p14:sldId id="336"/>
          </p14:sldIdLst>
        </p14:section>
        <p14:section name="Untitled Section" id="{1FCF58DB-1BC0-4317-998E-0ECCE8B1FE6F}">
          <p14:sldIdLst>
            <p14:sldId id="356"/>
            <p14:sldId id="362"/>
            <p14:sldId id="352"/>
            <p14:sldId id="367"/>
            <p14:sldId id="381"/>
            <p14:sldId id="492"/>
            <p14:sldId id="448"/>
            <p14:sldId id="389"/>
            <p14:sldId id="395"/>
            <p14:sldId id="397"/>
            <p14:sldId id="404"/>
            <p14:sldId id="406"/>
            <p14:sldId id="409"/>
            <p14:sldId id="410"/>
            <p14:sldId id="485"/>
            <p14:sldId id="415"/>
            <p14:sldId id="486"/>
            <p14:sldId id="482"/>
            <p14:sldId id="484"/>
            <p14:sldId id="487"/>
            <p14:sldId id="427"/>
            <p14:sldId id="430"/>
            <p14:sldId id="432"/>
            <p14:sldId id="435"/>
            <p14:sldId id="462"/>
            <p14:sldId id="464"/>
            <p14:sldId id="481"/>
            <p14:sldId id="480"/>
            <p14:sldId id="478"/>
            <p14:sldId id="476"/>
            <p14:sldId id="267"/>
            <p14:sldId id="312"/>
            <p14:sldId id="315"/>
            <p14:sldId id="332"/>
            <p14:sldId id="335"/>
            <p14:sldId id="366"/>
            <p14:sldId id="388"/>
            <p14:sldId id="387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660"/>
  </p:normalViewPr>
  <p:slideViewPr>
    <p:cSldViewPr>
      <p:cViewPr varScale="1">
        <p:scale>
          <a:sx n="154" d="100"/>
          <a:sy n="154" d="100"/>
        </p:scale>
        <p:origin x="1932" y="14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16E5E8-0A86-BE54-16B7-E3A71974FE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449FEC-540E-2A0D-91EC-3C1955E01D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10BDE2-661C-A9D4-96ED-9BB607A82C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Applicazione di tecniche di machine learning ai log degli accessi della piattaforma Infostud per analisi e predizione di anomalie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2026046-A394-CCAF-027D-D7D68814FB0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9F2CE1AD-8E37-46F9-956E-0ED1DD569C79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B02998-E241-C24E-72F1-1C573DA828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92E9797-FF95-3693-9FBB-07A19A793E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7ABC0DA-FCD0-5FBF-0BD0-CF867860A4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BF31E69-14D0-2169-362D-7C8E405D91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8CF7BFF-34CD-2EA2-0741-23AB70DDA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Applicazione di tecniche di machine learning ai log degli accessi della piattaforma Infostud per analisi e predizione di anomalie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B408E7A-3881-4D14-929E-0823283829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164CE41-9158-4F2B-8AAD-4CB2236E183E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EA30B9E-67C5-23D4-F123-607313618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55AC1D-70B9-48D3-B15B-D84F0BE608A8}" type="slidenum">
              <a:rPr lang="it-IT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CE6F327-3B8D-33B9-2175-57F4FE995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75FF9C6-C5C1-56A4-4A5F-22DAE4F8E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85A5AE-B2CC-24FB-B725-387ACBB7A7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Applicazione di tecniche di machine learning ai log degli accessi della piattaforma Infostud per analisi e predizione di anomalie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356B52DF-3176-E646-7C58-A146D6CF1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BC2488-BADB-4B51-B11F-3AF025506E17}" type="slidenum">
              <a:rPr lang="it-IT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50</a:t>
            </a:fld>
            <a:endParaRPr lang="it-IT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4A52B2D-19D2-8A8D-9CA3-3A4A0EB5E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EB186F0-5144-D253-037A-AD8B17B4B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FE1210-C3F7-0006-F2D8-6649BD0FC9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Applicazione di tecniche di machine learning ai log degli accessi della piattaforma Infostud per analisi e predizione di anomalie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9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8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209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96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3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0242" y="4437112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2334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3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1122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51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3D34DC24-80E4-6D7F-AF4A-73E51F9CCBCC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E7C984B4-75AB-1496-27E1-0D13530490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59E8A316-E465-AD1A-6FA5-7B34D5FB5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GB" altLang="en-US" b="1" dirty="0" err="1">
                  <a:latin typeface="Calibri" panose="020F0502020204030204" pitchFamily="34" charset="0"/>
                </a:rPr>
                <a:t>Applicazione</a:t>
              </a:r>
              <a:r>
                <a:rPr lang="en-GB" altLang="en-US" b="1" dirty="0">
                  <a:latin typeface="Calibri" panose="020F0502020204030204" pitchFamily="34" charset="0"/>
                </a:rPr>
                <a:t> di </a:t>
              </a:r>
              <a:r>
                <a:rPr lang="en-GB" altLang="en-US" b="1" dirty="0" err="1">
                  <a:latin typeface="Calibri" panose="020F0502020204030204" pitchFamily="34" charset="0"/>
                </a:rPr>
                <a:t>Tecniche</a:t>
              </a:r>
              <a:r>
                <a:rPr lang="en-GB" altLang="en-US" b="1" dirty="0">
                  <a:latin typeface="Calibri" panose="020F0502020204030204" pitchFamily="34" charset="0"/>
                </a:rPr>
                <a:t> di Machine Learning ai Log </a:t>
              </a:r>
              <a:r>
                <a:rPr lang="en-GB" altLang="en-US" b="1" dirty="0" err="1">
                  <a:latin typeface="Calibri" panose="020F0502020204030204" pitchFamily="34" charset="0"/>
                </a:rPr>
                <a:t>degli</a:t>
              </a:r>
              <a:r>
                <a:rPr lang="en-GB" altLang="en-US" b="1" dirty="0">
                  <a:latin typeface="Calibri" panose="020F0502020204030204" pitchFamily="34" charset="0"/>
                </a:rPr>
                <a:t> </a:t>
              </a:r>
              <a:r>
                <a:rPr lang="en-GB" altLang="en-US" b="1" dirty="0" err="1">
                  <a:latin typeface="Calibri" panose="020F0502020204030204" pitchFamily="34" charset="0"/>
                </a:rPr>
                <a:t>Accessi</a:t>
              </a:r>
              <a:r>
                <a:rPr lang="en-GB" altLang="en-US" b="1" dirty="0">
                  <a:latin typeface="Calibri" panose="020F0502020204030204" pitchFamily="34" charset="0"/>
                </a:rPr>
                <a:t> </a:t>
              </a:r>
            </a:p>
            <a:p>
              <a:pPr algn="r"/>
              <a:r>
                <a:rPr lang="en-GB" altLang="en-US" b="1" dirty="0" err="1">
                  <a:latin typeface="Calibri" panose="020F0502020204030204" pitchFamily="34" charset="0"/>
                </a:rPr>
                <a:t>della</a:t>
              </a:r>
              <a:r>
                <a:rPr lang="en-GB" altLang="en-US" b="1" dirty="0">
                  <a:latin typeface="Calibri" panose="020F0502020204030204" pitchFamily="34" charset="0"/>
                </a:rPr>
                <a:t> </a:t>
              </a:r>
              <a:r>
                <a:rPr lang="en-GB" altLang="en-US" b="1" dirty="0" err="1">
                  <a:latin typeface="Calibri" panose="020F0502020204030204" pitchFamily="34" charset="0"/>
                </a:rPr>
                <a:t>Piattaforma</a:t>
              </a:r>
              <a:r>
                <a:rPr lang="en-GB" altLang="en-US" b="1" dirty="0">
                  <a:latin typeface="Calibri" panose="020F0502020204030204" pitchFamily="34" charset="0"/>
                </a:rPr>
                <a:t> </a:t>
              </a:r>
              <a:r>
                <a:rPr lang="en-GB" altLang="en-US" b="1" dirty="0" err="1">
                  <a:latin typeface="Calibri" panose="020F0502020204030204" pitchFamily="34" charset="0"/>
                </a:rPr>
                <a:t>Infostud</a:t>
              </a:r>
              <a:r>
                <a:rPr lang="en-GB" altLang="en-US" b="1" dirty="0">
                  <a:latin typeface="Calibri" panose="020F0502020204030204" pitchFamily="34" charset="0"/>
                </a:rPr>
                <a:t> per </a:t>
              </a:r>
              <a:r>
                <a:rPr lang="en-GB" altLang="en-US" b="1" dirty="0" err="1">
                  <a:latin typeface="Calibri" panose="020F0502020204030204" pitchFamily="34" charset="0"/>
                </a:rPr>
                <a:t>Analisi</a:t>
              </a:r>
              <a:r>
                <a:rPr lang="en-GB" altLang="en-US" b="1" dirty="0">
                  <a:latin typeface="Calibri" panose="020F0502020204030204" pitchFamily="34" charset="0"/>
                </a:rPr>
                <a:t> e </a:t>
              </a:r>
              <a:r>
                <a:rPr lang="en-GB" altLang="en-US" b="1" dirty="0" err="1">
                  <a:latin typeface="Calibri" panose="020F0502020204030204" pitchFamily="34" charset="0"/>
                </a:rPr>
                <a:t>Predizione</a:t>
              </a:r>
              <a:r>
                <a:rPr lang="en-GB" altLang="en-US" b="1" dirty="0">
                  <a:latin typeface="Calibri" panose="020F0502020204030204" pitchFamily="34" charset="0"/>
                </a:rPr>
                <a:t> di </a:t>
              </a:r>
              <a:r>
                <a:rPr lang="en-GB" altLang="en-US" b="1" dirty="0" err="1">
                  <a:latin typeface="Calibri" panose="020F0502020204030204" pitchFamily="34" charset="0"/>
                </a:rPr>
                <a:t>Anomalie</a:t>
              </a:r>
              <a:r>
                <a:rPr lang="en-GB" altLang="en-US" b="1" dirty="0">
                  <a:latin typeface="Calibri" panose="020F0502020204030204" pitchFamily="34" charset="0"/>
                </a:rPr>
                <a:t>.</a:t>
              </a:r>
            </a:p>
            <a:p>
              <a:pPr algn="r"/>
              <a:r>
                <a:rPr lang="it-IT" altLang="en-US" b="1" dirty="0">
                  <a:latin typeface="Calibri" panose="020F0502020204030204" pitchFamily="34" charset="0"/>
                </a:rPr>
                <a:t>© 2023 Anthony Di Pietro. Tutti i diritti riservati</a:t>
              </a:r>
            </a:p>
            <a:p>
              <a:pPr algn="r"/>
              <a:r>
                <a:rPr lang="en-GB" altLang="en-US" b="1" dirty="0">
                  <a:latin typeface="Calibri" panose="020F0502020204030204" pitchFamily="34" charset="0"/>
                </a:rPr>
                <a:t>AA 2022/2023</a:t>
              </a: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86732676-E905-EBCB-0FF4-373E81FBB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EBA2D8C-008C-4171-3EFF-D5141AA33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Fare clic per modificare gli stili del testo dello schema</a:t>
            </a:r>
          </a:p>
          <a:p>
            <a:pPr lvl="1"/>
            <a:r>
              <a:rPr lang="it-IT" altLang="en-US" dirty="0"/>
              <a:t>Secondo livello</a:t>
            </a:r>
          </a:p>
          <a:p>
            <a:pPr lvl="2"/>
            <a:r>
              <a:rPr lang="it-IT" altLang="en-US" dirty="0"/>
              <a:t>Terzo livello</a:t>
            </a:r>
          </a:p>
          <a:p>
            <a:pPr lvl="3"/>
            <a:r>
              <a:rPr lang="it-IT" altLang="en-US" dirty="0"/>
              <a:t>Quarto livello</a:t>
            </a:r>
          </a:p>
          <a:p>
            <a:pPr lvl="4"/>
            <a:r>
              <a:rPr lang="it-IT" altLang="en-US" dirty="0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FB2D9B32-99AA-0B45-6A91-6C9D918253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11.08055.pdf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karz/tirocinio_infostu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A73D0A5F-CF33-2B9B-536F-AE1C26E5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24E65138-B938-1B5F-059B-4C8727DBDF6B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C5043C6-4ED5-E3E7-EA57-CAB9C931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ED7E1C0F-463C-1557-1112-94FA851AD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869A9045-973F-F4DB-5FE3-6FAFB1232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E3D41227-35E6-E6B9-9463-8A5619A7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Ingegneria dell’informazione, informatica e statistica.</a:t>
            </a:r>
            <a:br>
              <a:rPr lang="it-IT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Laurea in informatica.</a:t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Applicazione di tecniche di machine learning ai log degli accessi della piattaforma </a:t>
            </a:r>
            <a:r>
              <a:rPr lang="it-IT" altLang="en-US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Infostud</a:t>
            </a: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per analisi e predizione di anomalie</a:t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Anthony Di Pietro - 1960447</a:t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Anno Accademico 2022/2023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176883B4-1688-81F0-F1F0-FED619AB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Laureando: Anthony Di Pietro</a:t>
            </a: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dipietro.1960447@studenti.uniroma1.it</a:t>
            </a:r>
          </a:p>
          <a:p>
            <a:pPr algn="r" eaLnBrk="1" hangingPunct="1"/>
            <a:endParaRPr lang="it-IT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Relatore: Prof. Gabriele Tolomei</a:t>
            </a: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tolomei@di.uniroma1.it</a:t>
            </a:r>
          </a:p>
          <a:p>
            <a:pPr algn="r" eaLnBrk="1" hangingPunct="1"/>
            <a:endParaRPr lang="it-IT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Correlatore: Prof. Emanuele Panizzi</a:t>
            </a: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panizzi@di.uniroma1.it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3EC-1EE6-3C7F-4C05-F9B697EA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2348880"/>
            <a:ext cx="5400600" cy="1368152"/>
          </a:xfrm>
        </p:spPr>
        <p:txBody>
          <a:bodyPr/>
          <a:lstStyle/>
          <a:p>
            <a:pPr algn="ctr"/>
            <a:r>
              <a:rPr lang="en-US" sz="3600" dirty="0"/>
              <a:t>La </a:t>
            </a:r>
            <a:r>
              <a:rPr lang="en-US" sz="3600" dirty="0" err="1"/>
              <a:t>scelta</a:t>
            </a:r>
            <a:r>
              <a:rPr lang="en-US" sz="3600" dirty="0"/>
              <a:t> </a:t>
            </a:r>
            <a:r>
              <a:rPr lang="en-US" sz="3600" dirty="0" err="1"/>
              <a:t>della</a:t>
            </a:r>
            <a:r>
              <a:rPr lang="en-US" sz="3600" dirty="0"/>
              <a:t> </a:t>
            </a:r>
            <a:r>
              <a:rPr lang="en-US" sz="3600" dirty="0" err="1"/>
              <a:t>finestra</a:t>
            </a:r>
            <a:r>
              <a:rPr lang="en-US" sz="3600" dirty="0"/>
              <a:t> </a:t>
            </a:r>
            <a:r>
              <a:rPr lang="en-US" sz="3600" dirty="0" err="1"/>
              <a:t>temporale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417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olo 1">
            <a:extLst>
              <a:ext uri="{FF2B5EF4-FFF2-40B4-BE49-F238E27FC236}">
                <a16:creationId xmlns:a16="http://schemas.microsoft.com/office/drawing/2014/main" id="{F5A25F8E-FFD3-FBDD-5175-B566F971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La </a:t>
            </a:r>
            <a:r>
              <a:rPr lang="en-US" sz="2400" dirty="0" err="1"/>
              <a:t>scelta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finestra</a:t>
            </a:r>
            <a:r>
              <a:rPr lang="en-US" sz="2400" dirty="0"/>
              <a:t> </a:t>
            </a:r>
            <a:r>
              <a:rPr lang="en-US" sz="2400" dirty="0" err="1"/>
              <a:t>temporale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E853-29CA-99DF-CEB9-36206F86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L’intera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finestra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temporale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dei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dati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deve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essere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inclusa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in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quella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delle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etichette</a:t>
            </a:r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Percentuale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di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anomalie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≈5%</a:t>
            </a:r>
          </a:p>
          <a:p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I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dati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non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devono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contenere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molti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valori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nulli</a:t>
            </a:r>
          </a:p>
          <a:p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Al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più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tre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mesi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di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osservazioni</a:t>
            </a:r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5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293BA-1717-EB5A-4064-9E004A3C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23 </a:t>
            </a:r>
            <a:r>
              <a:rPr lang="en-US" dirty="0" err="1"/>
              <a:t>maggio</a:t>
            </a:r>
            <a:r>
              <a:rPr lang="en-US" dirty="0"/>
              <a:t> – 22 </a:t>
            </a:r>
            <a:r>
              <a:rPr lang="en-US" dirty="0" err="1"/>
              <a:t>giugno</a:t>
            </a:r>
            <a:r>
              <a:rPr lang="en-US" dirty="0"/>
              <a:t>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86145-7378-6773-F6DC-9449F87D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556792"/>
            <a:ext cx="6912768" cy="4570718"/>
          </a:xfrm>
        </p:spPr>
      </p:pic>
    </p:spTree>
    <p:extLst>
      <p:ext uri="{BB962C8B-B14F-4D97-AF65-F5344CB8AC3E}">
        <p14:creationId xmlns:p14="http://schemas.microsoft.com/office/powerpoint/2010/main" val="132627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olo 1">
            <a:extLst>
              <a:ext uri="{FF2B5EF4-FFF2-40B4-BE49-F238E27FC236}">
                <a16:creationId xmlns:a16="http://schemas.microsoft.com/office/drawing/2014/main" id="{F5A25F8E-FFD3-FBDD-5175-B566F971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Dataset 23 </a:t>
            </a:r>
            <a:r>
              <a:rPr lang="en-US" sz="2400" dirty="0" err="1"/>
              <a:t>maggio</a:t>
            </a:r>
            <a:r>
              <a:rPr lang="en-US" sz="2400" dirty="0"/>
              <a:t> – 22 </a:t>
            </a:r>
            <a:r>
              <a:rPr lang="en-US" sz="2400" dirty="0" err="1"/>
              <a:t>giugno</a:t>
            </a:r>
            <a:r>
              <a:rPr lang="en-US" sz="2400" dirty="0"/>
              <a:t> 2020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E853-29CA-99DF-CEB9-36206F86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Tutti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gli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esperimenti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si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sono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svolti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con la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suddivisione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standard del dataset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negli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sz="2400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insiemi</a:t>
            </a:r>
            <a:r>
              <a:rPr lang="en-GB" sz="2400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:</a:t>
            </a:r>
          </a:p>
          <a:p>
            <a:pPr lvl="1"/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training: </a:t>
            </a:r>
            <a:r>
              <a:rPr lang="en-GB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l’addestramento</a:t>
            </a:r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del </a:t>
            </a:r>
            <a:r>
              <a:rPr lang="en-GB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modello</a:t>
            </a:r>
            <a:endParaRPr lang="en-GB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pPr lvl="1"/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validation: tuning </a:t>
            </a:r>
            <a:r>
              <a:rPr lang="en-GB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degli</a:t>
            </a:r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iperparametri</a:t>
            </a:r>
            <a:endParaRPr lang="en-GB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pPr lvl="1"/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test: </a:t>
            </a:r>
            <a:r>
              <a:rPr lang="en-GB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valutazione</a:t>
            </a:r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</a:t>
            </a:r>
            <a:r>
              <a:rPr lang="en-GB" dirty="0" err="1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delle</a:t>
            </a:r>
            <a:r>
              <a:rPr lang="en-GB" dirty="0">
                <a:latin typeface="+mn-lt"/>
                <a:ea typeface="CMU Typewriter Text" panose="02000609000000000000" pitchFamily="50" charset="0"/>
                <a:cs typeface="CMU Typewriter Text" panose="02000609000000000000" pitchFamily="50" charset="0"/>
              </a:rPr>
              <a:t> performance</a:t>
            </a:r>
          </a:p>
          <a:p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endParaRPr lang="en-GB" sz="2400" dirty="0">
              <a:latin typeface="+mn-lt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3EC-1EE6-3C7F-4C05-F9B697EA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2420888"/>
            <a:ext cx="5400600" cy="1224136"/>
          </a:xfrm>
        </p:spPr>
        <p:txBody>
          <a:bodyPr/>
          <a:lstStyle/>
          <a:p>
            <a:pPr algn="ctr"/>
            <a:r>
              <a:rPr lang="en-US" sz="3600" dirty="0" err="1"/>
              <a:t>Metodologie</a:t>
            </a:r>
            <a:br>
              <a:rPr lang="en-US" sz="3600" dirty="0"/>
            </a:br>
            <a:r>
              <a:rPr lang="en-US" sz="3600" dirty="0"/>
              <a:t>di </a:t>
            </a:r>
            <a:r>
              <a:rPr lang="en-US" sz="3600" dirty="0" err="1"/>
              <a:t>Analisi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952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approcci</a:t>
            </a:r>
            <a:endParaRPr lang="en-US" dirty="0"/>
          </a:p>
          <a:p>
            <a:pPr lvl="1"/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Statistico</a:t>
            </a:r>
            <a:endParaRPr lang="en-US" dirty="0"/>
          </a:p>
          <a:p>
            <a:pPr lvl="2"/>
            <a:r>
              <a:rPr lang="en-US" dirty="0"/>
              <a:t>ARMA</a:t>
            </a:r>
          </a:p>
          <a:p>
            <a:pPr lvl="1"/>
            <a:r>
              <a:rPr lang="en-US" dirty="0" err="1"/>
              <a:t>Approccio</a:t>
            </a:r>
            <a:r>
              <a:rPr lang="en-US" dirty="0"/>
              <a:t> di </a:t>
            </a:r>
            <a:r>
              <a:rPr lang="en-US" dirty="0" err="1"/>
              <a:t>Apprendimento</a:t>
            </a:r>
            <a:r>
              <a:rPr lang="en-US" dirty="0"/>
              <a:t> </a:t>
            </a:r>
            <a:r>
              <a:rPr lang="en-US" dirty="0" err="1"/>
              <a:t>Automatico</a:t>
            </a:r>
            <a:endParaRPr lang="en-US" dirty="0"/>
          </a:p>
          <a:p>
            <a:pPr lvl="2"/>
            <a:r>
              <a:rPr lang="en-US" dirty="0"/>
              <a:t>OC-SVM</a:t>
            </a:r>
          </a:p>
          <a:p>
            <a:pPr lvl="1"/>
            <a:r>
              <a:rPr lang="en-US" dirty="0" err="1"/>
              <a:t>Approccio</a:t>
            </a:r>
            <a:r>
              <a:rPr lang="en-US" dirty="0"/>
              <a:t> di </a:t>
            </a:r>
            <a:r>
              <a:rPr lang="en-US" dirty="0" err="1"/>
              <a:t>Apprendimento</a:t>
            </a:r>
            <a:r>
              <a:rPr lang="en-US" dirty="0"/>
              <a:t> </a:t>
            </a:r>
            <a:r>
              <a:rPr lang="en-US" dirty="0" err="1"/>
              <a:t>Profondo</a:t>
            </a:r>
            <a:endParaRPr lang="en-US" dirty="0"/>
          </a:p>
          <a:p>
            <a:pPr lvl="2"/>
            <a:r>
              <a:rPr lang="en-US" dirty="0" err="1"/>
              <a:t>Telemanom</a:t>
            </a:r>
            <a:endParaRPr lang="en-US" dirty="0"/>
          </a:p>
          <a:p>
            <a:pPr lvl="2"/>
            <a:r>
              <a:rPr lang="en-US" dirty="0"/>
              <a:t>MSCRED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Metodologie</a:t>
            </a:r>
            <a:r>
              <a:rPr lang="en-US" dirty="0"/>
              <a:t> di </a:t>
            </a:r>
            <a:r>
              <a:rPr lang="en-US" dirty="0" err="1"/>
              <a:t>Analisi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tradizionale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 err="1"/>
              <a:t>Modello</a:t>
            </a:r>
            <a:r>
              <a:rPr lang="en-US" dirty="0"/>
              <a:t>: ARMA (Auto Regressive Moving Average)</a:t>
            </a:r>
          </a:p>
          <a:p>
            <a:pPr lvl="1"/>
            <a:r>
              <a:rPr lang="en-US" dirty="0"/>
              <a:t>ARMA </a:t>
            </a:r>
            <a:r>
              <a:rPr lang="en-US" dirty="0" err="1"/>
              <a:t>effettua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propria </a:t>
            </a:r>
            <a:r>
              <a:rPr lang="en-US" dirty="0" err="1"/>
              <a:t>previsione</a:t>
            </a:r>
            <a:r>
              <a:rPr lang="en-US" dirty="0"/>
              <a:t> sui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di training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originali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discostano</a:t>
            </a:r>
            <a:r>
              <a:rPr lang="en-US" dirty="0"/>
              <a:t> </a:t>
            </a:r>
            <a:r>
              <a:rPr lang="en-US" dirty="0" err="1"/>
              <a:t>maggiormente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di </a:t>
            </a:r>
            <a:r>
              <a:rPr lang="en-US" dirty="0" err="1"/>
              <a:t>previsione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considerati</a:t>
            </a:r>
            <a:r>
              <a:rPr lang="en-US" dirty="0"/>
              <a:t> </a:t>
            </a:r>
            <a:r>
              <a:rPr lang="en-US" dirty="0" err="1"/>
              <a:t>anomali</a:t>
            </a:r>
            <a:endParaRPr lang="en-US" dirty="0"/>
          </a:p>
          <a:p>
            <a:pPr lvl="1"/>
            <a:r>
              <a:rPr lang="en-US" dirty="0"/>
              <a:t>ARMA è </a:t>
            </a:r>
            <a:r>
              <a:rPr lang="en-US" dirty="0" err="1"/>
              <a:t>monovariato</a:t>
            </a:r>
            <a:r>
              <a:rPr lang="en-US" dirty="0"/>
              <a:t>. Il </a:t>
            </a:r>
            <a:r>
              <a:rPr lang="en-US" dirty="0" err="1"/>
              <a:t>segnale</a:t>
            </a:r>
            <a:r>
              <a:rPr lang="en-US" dirty="0"/>
              <a:t> </a:t>
            </a:r>
            <a:r>
              <a:rPr lang="en-US" dirty="0" err="1"/>
              <a:t>preso</a:t>
            </a:r>
            <a:r>
              <a:rPr lang="en-US" dirty="0"/>
              <a:t> in </a:t>
            </a:r>
            <a:r>
              <a:rPr lang="en-US" dirty="0" err="1"/>
              <a:t>considerazione</a:t>
            </a:r>
            <a:r>
              <a:rPr lang="en-US" dirty="0"/>
              <a:t> </a:t>
            </a:r>
            <a:r>
              <a:rPr lang="en-US" dirty="0" err="1"/>
              <a:t>modella</a:t>
            </a:r>
            <a:r>
              <a:rPr lang="en-US" dirty="0"/>
              <a:t> la </a:t>
            </a:r>
            <a:r>
              <a:rPr lang="en-US" dirty="0" err="1"/>
              <a:t>latenza</a:t>
            </a:r>
            <a:r>
              <a:rPr lang="en-US" dirty="0"/>
              <a:t> media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richieste</a:t>
            </a:r>
            <a:r>
              <a:rPr lang="en-US" dirty="0"/>
              <a:t> di login </a:t>
            </a:r>
            <a:r>
              <a:rPr lang="en-US" dirty="0" err="1"/>
              <a:t>effettuate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Infostud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statistico</a:t>
            </a:r>
            <a:r>
              <a:rPr lang="en-US" dirty="0"/>
              <a:t> (statistical-based)</a:t>
            </a:r>
          </a:p>
        </p:txBody>
      </p:sp>
    </p:spTree>
    <p:extLst>
      <p:ext uri="{BB962C8B-B14F-4D97-AF65-F5344CB8AC3E}">
        <p14:creationId xmlns:p14="http://schemas.microsoft.com/office/powerpoint/2010/main" val="354969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D661-5051-B06E-276D-FE51AEA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ARMA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E2116-6F10-2543-085F-CB89764F9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588579"/>
            <a:ext cx="5220568" cy="20251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CC1F1-F2FC-BB06-57BD-190C845A8C4F}"/>
              </a:ext>
            </a:extLst>
          </p:cNvPr>
          <p:cNvSpPr txBox="1"/>
          <p:nvPr/>
        </p:nvSpPr>
        <p:spPr>
          <a:xfrm>
            <a:off x="5688112" y="2088632"/>
            <a:ext cx="2987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L’immagine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illustra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il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confronto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della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previsione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modello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(in rosso)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e le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osservazioni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originali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sul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dataset di test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814F119-5D9B-9E3E-96E0-DC5AB7C2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7726" y="3501008"/>
            <a:ext cx="5220568" cy="256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3AD91-5A74-3120-1B31-A89BF31EF486}"/>
              </a:ext>
            </a:extLst>
          </p:cNvPr>
          <p:cNvSpPr txBox="1"/>
          <p:nvPr/>
        </p:nvSpPr>
        <p:spPr>
          <a:xfrm>
            <a:off x="5652142" y="4063428"/>
            <a:ext cx="3023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L’immagine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illustra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residui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modello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ARMA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nel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test set.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L’immagine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mostra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anche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confini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decisionali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che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discriminano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le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previsioni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anomale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da quelle non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anomale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56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di Machine Learning</a:t>
            </a:r>
          </a:p>
          <a:p>
            <a:r>
              <a:rPr lang="en-US" dirty="0" err="1"/>
              <a:t>Modello</a:t>
            </a:r>
            <a:r>
              <a:rPr lang="en-US" dirty="0"/>
              <a:t>: OC-SVM (One-Class Support Vector Machine)</a:t>
            </a:r>
          </a:p>
          <a:p>
            <a:pPr lvl="1"/>
            <a:r>
              <a:rPr lang="en-US" dirty="0"/>
              <a:t>OC-SVM opera </a:t>
            </a:r>
            <a:r>
              <a:rPr lang="en-US" dirty="0" err="1"/>
              <a:t>tracciando</a:t>
            </a:r>
            <a:r>
              <a:rPr lang="en-US" dirty="0"/>
              <a:t> </a:t>
            </a:r>
            <a:r>
              <a:rPr lang="en-US" dirty="0" err="1"/>
              <a:t>confini</a:t>
            </a:r>
            <a:r>
              <a:rPr lang="en-US" dirty="0"/>
              <a:t> </a:t>
            </a:r>
            <a:r>
              <a:rPr lang="en-US" dirty="0" err="1"/>
              <a:t>decisionali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Nell’ambito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rilevazione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anomalie</a:t>
            </a:r>
            <a:r>
              <a:rPr lang="en-US" dirty="0"/>
              <a:t>,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traduce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definizione</a:t>
            </a:r>
            <a:r>
              <a:rPr lang="en-US" dirty="0"/>
              <a:t> di un </a:t>
            </a:r>
            <a:r>
              <a:rPr lang="en-US" dirty="0" err="1"/>
              <a:t>iperpiano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previsti</a:t>
            </a:r>
            <a:r>
              <a:rPr lang="en-US" dirty="0"/>
              <a:t> come </a:t>
            </a:r>
            <a:r>
              <a:rPr lang="en-US" dirty="0" err="1"/>
              <a:t>anomali</a:t>
            </a:r>
            <a:r>
              <a:rPr lang="en-US" dirty="0"/>
              <a:t> da </a:t>
            </a:r>
            <a:r>
              <a:rPr lang="en-US" dirty="0" err="1"/>
              <a:t>quelli</a:t>
            </a:r>
            <a:r>
              <a:rPr lang="en-US" dirty="0"/>
              <a:t> non </a:t>
            </a:r>
            <a:r>
              <a:rPr lang="en-US" dirty="0" err="1"/>
              <a:t>anomali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OC-SVM è </a:t>
            </a:r>
            <a:r>
              <a:rPr lang="en-US" dirty="0" err="1"/>
              <a:t>multivariato</a:t>
            </a:r>
            <a:r>
              <a:rPr lang="en-US" dirty="0"/>
              <a:t>, ma non è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catturare</a:t>
            </a:r>
            <a:r>
              <a:rPr lang="en-US" dirty="0"/>
              <a:t> la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</a:t>
            </a:r>
          </a:p>
          <a:p>
            <a:r>
              <a:rPr lang="en-US" dirty="0" err="1"/>
              <a:t>Sfavorito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contesto</a:t>
            </a:r>
            <a:r>
              <a:rPr lang="en-US" dirty="0"/>
              <a:t> </a:t>
            </a:r>
            <a:r>
              <a:rPr lang="en-US" dirty="0" err="1"/>
              <a:t>dell’analisi</a:t>
            </a:r>
            <a:r>
              <a:rPr lang="en-US" dirty="0"/>
              <a:t> e </a:t>
            </a:r>
            <a:r>
              <a:rPr lang="en-US" dirty="0" err="1"/>
              <a:t>individuazione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anomalie</a:t>
            </a:r>
            <a:endParaRPr lang="en-US" dirty="0"/>
          </a:p>
          <a:p>
            <a:pPr lvl="1"/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sbilanciamento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classi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di </a:t>
            </a:r>
            <a:r>
              <a:rPr lang="en-US" dirty="0" err="1"/>
              <a:t>Apprendimento</a:t>
            </a:r>
            <a:r>
              <a:rPr lang="en-US" dirty="0"/>
              <a:t> </a:t>
            </a:r>
            <a:r>
              <a:rPr lang="en-US" dirty="0" err="1"/>
              <a:t>Automatico</a:t>
            </a:r>
            <a:r>
              <a:rPr lang="en-US" dirty="0"/>
              <a:t> (ML-based)</a:t>
            </a:r>
          </a:p>
        </p:txBody>
      </p:sp>
    </p:spTree>
    <p:extLst>
      <p:ext uri="{BB962C8B-B14F-4D97-AF65-F5344CB8AC3E}">
        <p14:creationId xmlns:p14="http://schemas.microsoft.com/office/powerpoint/2010/main" val="303113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D661-5051-B06E-276D-FE51AEA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OC-SVM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CC1F1-F2FC-BB06-57BD-190C845A8C4F}"/>
              </a:ext>
            </a:extLst>
          </p:cNvPr>
          <p:cNvSpPr txBox="1"/>
          <p:nvPr/>
        </p:nvSpPr>
        <p:spPr>
          <a:xfrm>
            <a:off x="1322112" y="4788238"/>
            <a:ext cx="6839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L’immagine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illustra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soluzione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modello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OC-SVM dopo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l’applicazione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di PCA ai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primi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componenti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principali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garantendo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una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rappresentazione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visibile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rispetto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all’originale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a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dodici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dimensioni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DEB5F8-4292-8030-D164-0ABA8575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12" y="1571694"/>
            <a:ext cx="6499776" cy="3136913"/>
          </a:xfrm>
        </p:spPr>
      </p:pic>
    </p:spTree>
    <p:extLst>
      <p:ext uri="{BB962C8B-B14F-4D97-AF65-F5344CB8AC3E}">
        <p14:creationId xmlns:p14="http://schemas.microsoft.com/office/powerpoint/2010/main" val="3865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3EC-1EE6-3C7F-4C05-F9B697EA4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Cos’è</a:t>
            </a:r>
            <a:r>
              <a:rPr lang="en-US" sz="3600" dirty="0"/>
              <a:t> </a:t>
            </a:r>
            <a:r>
              <a:rPr lang="en-US" sz="3600" dirty="0" err="1"/>
              <a:t>un’anomalia</a:t>
            </a:r>
            <a:r>
              <a:rPr lang="en-US" sz="36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AD4F-5BA6-EBE0-4E05-30CF7BFFB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Un’anomalia</a:t>
            </a:r>
            <a:r>
              <a:rPr lang="en-US" dirty="0"/>
              <a:t> è un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anomalo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4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di Deep Learning</a:t>
            </a:r>
          </a:p>
          <a:p>
            <a:r>
              <a:rPr lang="en-US" dirty="0"/>
              <a:t>Due </a:t>
            </a:r>
            <a:r>
              <a:rPr lang="en-US" dirty="0" err="1"/>
              <a:t>modelli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Telemanom</a:t>
            </a:r>
            <a:endParaRPr lang="en-US" dirty="0"/>
          </a:p>
          <a:p>
            <a:pPr lvl="1"/>
            <a:r>
              <a:rPr lang="en-US"/>
              <a:t>MSCRED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di </a:t>
            </a:r>
            <a:r>
              <a:rPr lang="en-US" dirty="0" err="1"/>
              <a:t>Apprendimento</a:t>
            </a:r>
            <a:r>
              <a:rPr lang="en-US" dirty="0"/>
              <a:t> </a:t>
            </a:r>
            <a:r>
              <a:rPr lang="en-US" dirty="0" err="1"/>
              <a:t>Profondo</a:t>
            </a:r>
            <a:r>
              <a:rPr lang="en-US" dirty="0"/>
              <a:t> (DL-based)</a:t>
            </a:r>
          </a:p>
        </p:txBody>
      </p:sp>
    </p:spTree>
    <p:extLst>
      <p:ext uri="{BB962C8B-B14F-4D97-AF65-F5344CB8AC3E}">
        <p14:creationId xmlns:p14="http://schemas.microsoft.com/office/powerpoint/2010/main" val="177326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1916832"/>
            <a:ext cx="2808312" cy="504825"/>
          </a:xfrm>
        </p:spPr>
        <p:txBody>
          <a:bodyPr/>
          <a:lstStyle/>
          <a:p>
            <a:r>
              <a:rPr lang="en-US" sz="4000" dirty="0" err="1"/>
              <a:t>Telemanom</a:t>
            </a:r>
            <a:endParaRPr lang="en-US" sz="4000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8931497-2ECB-C5C2-96C0-9C0F142B8B08}"/>
              </a:ext>
            </a:extLst>
          </p:cNvPr>
          <p:cNvSpPr txBox="1">
            <a:spLocks/>
          </p:cNvSpPr>
          <p:nvPr/>
        </p:nvSpPr>
        <p:spPr>
          <a:xfrm>
            <a:off x="863600" y="3140968"/>
            <a:ext cx="74168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Sviluppato</a:t>
            </a:r>
            <a:r>
              <a:rPr lang="en-US" kern="0" dirty="0"/>
              <a:t> </a:t>
            </a:r>
            <a:r>
              <a:rPr lang="en-US" kern="0" dirty="0" err="1"/>
              <a:t>dai</a:t>
            </a:r>
            <a:r>
              <a:rPr lang="en-US" kern="0" dirty="0"/>
              <a:t> </a:t>
            </a:r>
            <a:r>
              <a:rPr lang="en-US" kern="0" dirty="0" err="1"/>
              <a:t>ricercatori</a:t>
            </a:r>
            <a:r>
              <a:rPr lang="en-US" kern="0" dirty="0"/>
              <a:t> </a:t>
            </a:r>
            <a:r>
              <a:rPr lang="en-US" kern="0" dirty="0" err="1"/>
              <a:t>della</a:t>
            </a:r>
            <a:r>
              <a:rPr lang="en-US" kern="0" dirty="0"/>
              <a:t> Nasa per </a:t>
            </a:r>
            <a:r>
              <a:rPr lang="en-US" kern="0" dirty="0" err="1"/>
              <a:t>analisi</a:t>
            </a:r>
            <a:r>
              <a:rPr lang="en-US" kern="0" dirty="0"/>
              <a:t> e </a:t>
            </a:r>
            <a:r>
              <a:rPr lang="en-US" kern="0" dirty="0" err="1"/>
              <a:t>individuazione</a:t>
            </a:r>
            <a:r>
              <a:rPr lang="en-US" kern="0" dirty="0"/>
              <a:t> </a:t>
            </a:r>
            <a:r>
              <a:rPr lang="en-US" kern="0" dirty="0" err="1"/>
              <a:t>delle</a:t>
            </a:r>
            <a:r>
              <a:rPr lang="en-US" kern="0" dirty="0"/>
              <a:t> </a:t>
            </a:r>
            <a:r>
              <a:rPr lang="en-US" kern="0" dirty="0" err="1"/>
              <a:t>anomalie</a:t>
            </a:r>
            <a:r>
              <a:rPr lang="en-US" kern="0" dirty="0"/>
              <a:t>. È </a:t>
            </a:r>
            <a:r>
              <a:rPr lang="en-US" kern="0" dirty="0" err="1"/>
              <a:t>stato</a:t>
            </a:r>
            <a:r>
              <a:rPr lang="en-US" kern="0" dirty="0"/>
              <a:t> </a:t>
            </a:r>
            <a:r>
              <a:rPr lang="en-US" kern="0" dirty="0" err="1"/>
              <a:t>applicato</a:t>
            </a:r>
            <a:r>
              <a:rPr lang="en-US" kern="0" dirty="0"/>
              <a:t> </a:t>
            </a:r>
            <a:r>
              <a:rPr lang="en-US" kern="0" dirty="0" err="1"/>
              <a:t>dai</a:t>
            </a:r>
            <a:r>
              <a:rPr lang="en-US" kern="0" dirty="0"/>
              <a:t> </a:t>
            </a:r>
            <a:r>
              <a:rPr lang="en-US" kern="0" dirty="0" err="1"/>
              <a:t>ricercatori</a:t>
            </a:r>
            <a:r>
              <a:rPr lang="en-US" kern="0" dirty="0"/>
              <a:t> </a:t>
            </a:r>
            <a:r>
              <a:rPr lang="en-US" kern="0" dirty="0" err="1"/>
              <a:t>su</a:t>
            </a:r>
            <a:r>
              <a:rPr lang="en-US" kern="0" dirty="0"/>
              <a:t> </a:t>
            </a:r>
            <a:r>
              <a:rPr lang="en-US" kern="0" dirty="0" err="1"/>
              <a:t>dati</a:t>
            </a:r>
            <a:r>
              <a:rPr lang="en-US" kern="0" dirty="0"/>
              <a:t> </a:t>
            </a:r>
            <a:r>
              <a:rPr lang="en-US" kern="0" dirty="0" err="1"/>
              <a:t>telemetrici</a:t>
            </a:r>
            <a:r>
              <a:rPr lang="en-US" kern="0" dirty="0"/>
              <a:t> </a:t>
            </a:r>
            <a:r>
              <a:rPr lang="en-US" kern="0" dirty="0" err="1"/>
              <a:t>dei</a:t>
            </a:r>
            <a:r>
              <a:rPr lang="en-US" kern="0" dirty="0"/>
              <a:t> </a:t>
            </a:r>
            <a:r>
              <a:rPr lang="en-US" kern="0" dirty="0" err="1"/>
              <a:t>satelliti</a:t>
            </a:r>
            <a:r>
              <a:rPr lang="en-US" kern="0" dirty="0"/>
              <a:t> e del rover Curiosity</a:t>
            </a:r>
          </a:p>
          <a:p>
            <a:r>
              <a:rPr lang="en-US" kern="0" dirty="0" err="1"/>
              <a:t>Crea</a:t>
            </a:r>
            <a:r>
              <a:rPr lang="en-US" kern="0" dirty="0"/>
              <a:t> un </a:t>
            </a:r>
            <a:r>
              <a:rPr lang="en-US" kern="0" dirty="0" err="1"/>
              <a:t>modello</a:t>
            </a:r>
            <a:r>
              <a:rPr lang="en-US" kern="0" dirty="0"/>
              <a:t> per </a:t>
            </a:r>
            <a:r>
              <a:rPr lang="en-US" kern="0" dirty="0" err="1"/>
              <a:t>ciascun</a:t>
            </a:r>
            <a:r>
              <a:rPr lang="en-US" kern="0" dirty="0"/>
              <a:t> </a:t>
            </a:r>
            <a:r>
              <a:rPr lang="en-US" kern="0" dirty="0" err="1"/>
              <a:t>canale</a:t>
            </a:r>
            <a:r>
              <a:rPr lang="en-US" kern="0" dirty="0"/>
              <a:t> (</a:t>
            </a:r>
            <a:r>
              <a:rPr lang="en-US" kern="0" dirty="0" err="1"/>
              <a:t>segnale</a:t>
            </a:r>
            <a:r>
              <a:rPr lang="en-US" kern="0" dirty="0"/>
              <a:t>)</a:t>
            </a:r>
          </a:p>
          <a:p>
            <a:pPr lvl="2"/>
            <a:endParaRPr lang="en-US" kern="0" dirty="0"/>
          </a:p>
          <a:p>
            <a:pPr lvl="1"/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1173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D661-5051-B06E-276D-FE51AEA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Telemanom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067AE-C58E-75B1-7C11-FE814496D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878" y="1556792"/>
            <a:ext cx="5352243" cy="4114800"/>
          </a:xfrm>
        </p:spPr>
      </p:pic>
    </p:spTree>
    <p:extLst>
      <p:ext uri="{BB962C8B-B14F-4D97-AF65-F5344CB8AC3E}">
        <p14:creationId xmlns:p14="http://schemas.microsoft.com/office/powerpoint/2010/main" val="152766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886" y="1988840"/>
            <a:ext cx="2052228" cy="504825"/>
          </a:xfrm>
        </p:spPr>
        <p:txBody>
          <a:bodyPr/>
          <a:lstStyle/>
          <a:p>
            <a:r>
              <a:rPr lang="en-US" sz="4000" dirty="0"/>
              <a:t>MSCRED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17AE7-1382-9036-D1E8-B116B3B22346}"/>
              </a:ext>
            </a:extLst>
          </p:cNvPr>
          <p:cNvSpPr txBox="1">
            <a:spLocks/>
          </p:cNvSpPr>
          <p:nvPr/>
        </p:nvSpPr>
        <p:spPr>
          <a:xfrm>
            <a:off x="971600" y="3068960"/>
            <a:ext cx="74168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err="1"/>
              <a:t>Sviluppato</a:t>
            </a:r>
            <a:r>
              <a:rPr lang="en-US" kern="0" dirty="0"/>
              <a:t> </a:t>
            </a:r>
            <a:r>
              <a:rPr lang="en-US" kern="0" dirty="0" err="1"/>
              <a:t>nel</a:t>
            </a:r>
            <a:r>
              <a:rPr lang="en-US" kern="0" dirty="0"/>
              <a:t> 2019 con </a:t>
            </a:r>
            <a:r>
              <a:rPr lang="en-US" kern="0" dirty="0" err="1"/>
              <a:t>l’intenzione</a:t>
            </a:r>
            <a:r>
              <a:rPr lang="en-US" kern="0" dirty="0"/>
              <a:t> di fare </a:t>
            </a:r>
            <a:r>
              <a:rPr lang="en-US" kern="0" dirty="0" err="1"/>
              <a:t>inferenza</a:t>
            </a:r>
            <a:r>
              <a:rPr lang="en-US" kern="0" dirty="0"/>
              <a:t> </a:t>
            </a:r>
            <a:r>
              <a:rPr lang="en-US" kern="0" dirty="0" err="1"/>
              <a:t>sulle</a:t>
            </a:r>
            <a:r>
              <a:rPr lang="en-US" kern="0" dirty="0"/>
              <a:t> </a:t>
            </a:r>
            <a:r>
              <a:rPr lang="en-US" kern="0" dirty="0" err="1"/>
              <a:t>anomalie</a:t>
            </a:r>
            <a:r>
              <a:rPr lang="en-US" kern="0" dirty="0"/>
              <a:t> di </a:t>
            </a:r>
            <a:r>
              <a:rPr lang="en-US" kern="0" dirty="0" err="1"/>
              <a:t>serie</a:t>
            </a:r>
            <a:r>
              <a:rPr lang="en-US" kern="0" dirty="0"/>
              <a:t> </a:t>
            </a:r>
            <a:r>
              <a:rPr lang="en-US" kern="0" dirty="0" err="1"/>
              <a:t>temporali</a:t>
            </a:r>
            <a:r>
              <a:rPr lang="en-US" kern="0" dirty="0"/>
              <a:t> multivariate</a:t>
            </a:r>
          </a:p>
          <a:p>
            <a:r>
              <a:rPr lang="en-US" kern="0" dirty="0"/>
              <a:t>Rispetto a </a:t>
            </a:r>
            <a:r>
              <a:rPr lang="en-US" kern="0" dirty="0" err="1"/>
              <a:t>Telemanom</a:t>
            </a:r>
            <a:r>
              <a:rPr lang="en-US" kern="0" dirty="0"/>
              <a:t> </a:t>
            </a:r>
            <a:r>
              <a:rPr lang="en-US" kern="0" dirty="0" err="1"/>
              <a:t>tiene</a:t>
            </a:r>
            <a:r>
              <a:rPr lang="en-US" kern="0" dirty="0"/>
              <a:t> </a:t>
            </a:r>
            <a:r>
              <a:rPr lang="en-US" kern="0" dirty="0" err="1"/>
              <a:t>conto</a:t>
            </a:r>
            <a:r>
              <a:rPr lang="en-US" kern="0" dirty="0"/>
              <a:t> </a:t>
            </a:r>
            <a:r>
              <a:rPr lang="en-US" kern="0" dirty="0" err="1"/>
              <a:t>delle</a:t>
            </a:r>
            <a:r>
              <a:rPr lang="en-US" kern="0" dirty="0"/>
              <a:t> </a:t>
            </a:r>
            <a:r>
              <a:rPr lang="en-US" kern="0" dirty="0" err="1"/>
              <a:t>possibili</a:t>
            </a:r>
            <a:r>
              <a:rPr lang="en-US" kern="0" dirty="0"/>
              <a:t> </a:t>
            </a:r>
            <a:r>
              <a:rPr lang="en-US" kern="0" dirty="0" err="1"/>
              <a:t>intercorrelazioni</a:t>
            </a:r>
            <a:r>
              <a:rPr lang="en-US" kern="0" dirty="0"/>
              <a:t> </a:t>
            </a:r>
            <a:r>
              <a:rPr lang="en-US" kern="0" dirty="0" err="1"/>
              <a:t>dei</a:t>
            </a:r>
            <a:r>
              <a:rPr lang="en-US" kern="0" dirty="0"/>
              <a:t> </a:t>
            </a:r>
            <a:r>
              <a:rPr lang="en-US" kern="0" dirty="0" err="1"/>
              <a:t>segnali</a:t>
            </a:r>
            <a:endParaRPr lang="en-US" kern="0" dirty="0"/>
          </a:p>
          <a:p>
            <a:endParaRPr lang="en-US" kern="0" dirty="0"/>
          </a:p>
          <a:p>
            <a:pPr lvl="3"/>
            <a:r>
              <a:rPr lang="en-US" kern="0" dirty="0"/>
              <a:t>Il paper è </a:t>
            </a:r>
            <a:r>
              <a:rPr lang="en-US" kern="0" dirty="0" err="1"/>
              <a:t>disponibile</a:t>
            </a:r>
            <a:r>
              <a:rPr lang="en-US" kern="0" dirty="0"/>
              <a:t> al link: </a:t>
            </a:r>
            <a:r>
              <a:rPr lang="en-US" kern="0" dirty="0">
                <a:hlinkClick r:id="rId2"/>
              </a:rPr>
              <a:t>https://arxiv.org/pdf/1811.08055.pdf</a:t>
            </a: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497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signature matrices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fondamentale</a:t>
            </a:r>
            <a:r>
              <a:rPr lang="en-US" dirty="0"/>
              <a:t> di MSCRED; </a:t>
            </a:r>
            <a:r>
              <a:rPr lang="en-US" dirty="0" err="1"/>
              <a:t>svolgono</a:t>
            </a:r>
            <a:r>
              <a:rPr lang="en-US" dirty="0"/>
              <a:t> un </a:t>
            </a:r>
            <a:r>
              <a:rPr lang="en-US" dirty="0" err="1"/>
              <a:t>ruolo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nell’analisi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  <a:p>
            <a:r>
              <a:rPr lang="en-US" dirty="0" err="1"/>
              <a:t>matrici</a:t>
            </a:r>
            <a:r>
              <a:rPr lang="en-US" dirty="0"/>
              <a:t> quadrate </a:t>
            </a:r>
            <a:r>
              <a:rPr lang="en-US" dirty="0" err="1"/>
              <a:t>simmetriche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riflettono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/>
              <a:t>le signature matrices concatenate </a:t>
            </a:r>
            <a:r>
              <a:rPr lang="en-US" dirty="0" err="1"/>
              <a:t>vengono</a:t>
            </a:r>
            <a:r>
              <a:rPr lang="en-US" dirty="0"/>
              <a:t> date in input a </a:t>
            </a:r>
            <a:r>
              <a:rPr lang="en-US" dirty="0" err="1"/>
              <a:t>una</a:t>
            </a:r>
            <a:r>
              <a:rPr lang="en-US" dirty="0"/>
              <a:t> rete </a:t>
            </a:r>
            <a:r>
              <a:rPr lang="en-US" dirty="0" err="1"/>
              <a:t>neurale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0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signature matrices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la rete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ricostruisce</a:t>
            </a:r>
            <a:r>
              <a:rPr lang="en-US" dirty="0"/>
              <a:t> le signature matrices</a:t>
            </a:r>
          </a:p>
          <a:p>
            <a:r>
              <a:rPr lang="en-US" dirty="0"/>
              <a:t>la </a:t>
            </a:r>
            <a:r>
              <a:rPr lang="en-US" dirty="0" err="1"/>
              <a:t>funzione</a:t>
            </a:r>
            <a:r>
              <a:rPr lang="en-US" dirty="0"/>
              <a:t> di loss di MSCRED </a:t>
            </a:r>
            <a:r>
              <a:rPr lang="en-US" dirty="0" err="1"/>
              <a:t>minimizza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signature matrices </a:t>
            </a:r>
            <a:r>
              <a:rPr lang="en-US" dirty="0" err="1"/>
              <a:t>originali</a:t>
            </a:r>
            <a:r>
              <a:rPr lang="en-US" dirty="0"/>
              <a:t> e quelle </a:t>
            </a:r>
            <a:r>
              <a:rPr lang="en-US" dirty="0" err="1"/>
              <a:t>ricostruite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5766E-B06A-A6E5-85E9-20CD03AC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32" y="3463359"/>
            <a:ext cx="4978736" cy="172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73876-B87B-3478-08DC-B799F655359E}"/>
              </a:ext>
            </a:extLst>
          </p:cNvPr>
          <p:cNvSpPr txBox="1"/>
          <p:nvPr/>
        </p:nvSpPr>
        <p:spPr>
          <a:xfrm>
            <a:off x="2940029" y="5243615"/>
            <a:ext cx="3263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Un </a:t>
            </a:r>
            <a:r>
              <a:rPr lang="en-US" dirty="0" err="1">
                <a:solidFill>
                  <a:srgbClr val="000000"/>
                </a:solidFill>
              </a:rPr>
              <a:t>esempio</a:t>
            </a:r>
            <a:r>
              <a:rPr lang="en-US" dirty="0">
                <a:solidFill>
                  <a:srgbClr val="000000"/>
                </a:solidFill>
              </a:rPr>
              <a:t> di </a:t>
            </a:r>
            <a:r>
              <a:rPr lang="en-US" dirty="0" err="1">
                <a:solidFill>
                  <a:srgbClr val="000000"/>
                </a:solidFill>
              </a:rPr>
              <a:t>tre</a:t>
            </a:r>
            <a:r>
              <a:rPr lang="en-US" dirty="0">
                <a:solidFill>
                  <a:srgbClr val="000000"/>
                </a:solidFill>
              </a:rPr>
              <a:t> signature matrices </a:t>
            </a:r>
            <a:r>
              <a:rPr lang="en-US" dirty="0" err="1">
                <a:solidFill>
                  <a:srgbClr val="000000"/>
                </a:solidFill>
              </a:rPr>
              <a:t>dell’esperimento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Controversie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MSCRED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F61CB7-1356-8E97-E75D-048D5097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MSCRED ha </a:t>
            </a:r>
            <a:r>
              <a:rPr lang="en-US" dirty="0" err="1"/>
              <a:t>suscitato</a:t>
            </a:r>
            <a:r>
              <a:rPr lang="en-US" dirty="0"/>
              <a:t> </a:t>
            </a:r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controversie</a:t>
            </a:r>
            <a:endParaRPr lang="en-US" dirty="0"/>
          </a:p>
          <a:p>
            <a:pPr lvl="1"/>
            <a:r>
              <a:rPr lang="en-US" dirty="0" err="1"/>
              <a:t>l’implementazione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non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accolta</a:t>
            </a:r>
            <a:r>
              <a:rPr lang="en-US" dirty="0"/>
              <a:t> con </a:t>
            </a:r>
            <a:r>
              <a:rPr lang="en-US" dirty="0" err="1"/>
              <a:t>entusiasmo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critica</a:t>
            </a:r>
            <a:r>
              <a:rPr lang="en-US" dirty="0"/>
              <a:t> online</a:t>
            </a:r>
          </a:p>
          <a:p>
            <a:pPr lvl="2"/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poco elegante e senza </a:t>
            </a:r>
            <a:r>
              <a:rPr lang="en-US" dirty="0" err="1"/>
              <a:t>commenti</a:t>
            </a:r>
            <a:endParaRPr lang="en-US" dirty="0"/>
          </a:p>
          <a:p>
            <a:pPr lvl="2"/>
            <a:r>
              <a:rPr lang="en-US" dirty="0"/>
              <a:t>le </a:t>
            </a:r>
            <a:r>
              <a:rPr lang="en-US" dirty="0" err="1"/>
              <a:t>etichette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esperimenti</a:t>
            </a:r>
            <a:r>
              <a:rPr lang="en-US" dirty="0"/>
              <a:t> </a:t>
            </a:r>
            <a:r>
              <a:rPr lang="en-US" dirty="0" err="1"/>
              <a:t>riportati</a:t>
            </a:r>
            <a:r>
              <a:rPr lang="en-US" dirty="0"/>
              <a:t> </a:t>
            </a:r>
            <a:r>
              <a:rPr lang="en-US" dirty="0" err="1"/>
              <a:t>mancanti</a:t>
            </a:r>
            <a:endParaRPr lang="en-US" dirty="0"/>
          </a:p>
          <a:p>
            <a:pPr lvl="2"/>
            <a:r>
              <a:rPr lang="en-US" dirty="0"/>
              <a:t>il </a:t>
            </a:r>
            <a:r>
              <a:rPr lang="en-US" dirty="0" err="1"/>
              <a:t>silenzio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sviluppatore</a:t>
            </a:r>
            <a:r>
              <a:rPr lang="en-US" dirty="0"/>
              <a:t> </a:t>
            </a:r>
            <a:r>
              <a:rPr lang="en-US" dirty="0" err="1"/>
              <a:t>originale</a:t>
            </a:r>
            <a:endParaRPr lang="en-US" dirty="0"/>
          </a:p>
          <a:p>
            <a:pPr lvl="2"/>
            <a:r>
              <a:rPr lang="en-US" dirty="0"/>
              <a:t>...</a:t>
            </a:r>
          </a:p>
          <a:p>
            <a:pPr lvl="1"/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ha </a:t>
            </a:r>
            <a:r>
              <a:rPr lang="en-US" dirty="0" err="1"/>
              <a:t>scatenato</a:t>
            </a:r>
            <a:r>
              <a:rPr lang="en-US" dirty="0"/>
              <a:t> </a:t>
            </a:r>
            <a:r>
              <a:rPr lang="en-US" dirty="0" err="1"/>
              <a:t>dubbi</a:t>
            </a:r>
            <a:r>
              <a:rPr lang="en-US" dirty="0"/>
              <a:t> </a:t>
            </a:r>
            <a:r>
              <a:rPr lang="en-US" dirty="0" err="1"/>
              <a:t>sull’effettivo</a:t>
            </a:r>
            <a:r>
              <a:rPr lang="en-US" dirty="0"/>
              <a:t> </a:t>
            </a:r>
            <a:r>
              <a:rPr lang="en-US" dirty="0" err="1"/>
              <a:t>funzionamento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modello</a:t>
            </a:r>
            <a:endParaRPr lang="en-US" dirty="0"/>
          </a:p>
          <a:p>
            <a:pPr lvl="1"/>
            <a:r>
              <a:rPr lang="en-US" dirty="0" err="1"/>
              <a:t>Insieme</a:t>
            </a:r>
            <a:r>
              <a:rPr lang="en-US" dirty="0"/>
              <a:t> a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esperimenti</a:t>
            </a:r>
            <a:r>
              <a:rPr lang="en-US" dirty="0"/>
              <a:t> </a:t>
            </a:r>
            <a:r>
              <a:rPr lang="en-US" dirty="0" err="1"/>
              <a:t>riportati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allegato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revisionato</a:t>
            </a:r>
            <a:r>
              <a:rPr lang="en-US" dirty="0"/>
              <a:t> dal </a:t>
            </a:r>
            <a:r>
              <a:rPr lang="en-US" dirty="0" err="1"/>
              <a:t>sottoscritto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MSCRED al link:</a:t>
            </a:r>
          </a:p>
          <a:p>
            <a:pPr lvl="4"/>
            <a:r>
              <a:rPr lang="en-US" dirty="0">
                <a:hlinkClick r:id="rId2"/>
              </a:rPr>
              <a:t>https://github.com/Pikarz/tirocinio_infostud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60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2924175"/>
            <a:ext cx="2808312" cy="504825"/>
          </a:xfrm>
        </p:spPr>
        <p:txBody>
          <a:bodyPr/>
          <a:lstStyle/>
          <a:p>
            <a:r>
              <a:rPr lang="en-US" sz="4000" dirty="0" err="1"/>
              <a:t>Valutazione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256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metriche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valutare</a:t>
            </a:r>
            <a:r>
              <a:rPr lang="en-US" dirty="0"/>
              <a:t> </a:t>
            </a:r>
            <a:r>
              <a:rPr lang="en-US" dirty="0" err="1"/>
              <a:t>numericamente</a:t>
            </a:r>
            <a:r>
              <a:rPr lang="en-US" dirty="0"/>
              <a:t> le </a:t>
            </a:r>
            <a:r>
              <a:rPr lang="en-US" dirty="0" err="1"/>
              <a:t>soluzioni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</a:t>
            </a:r>
            <a:r>
              <a:rPr lang="en-US" dirty="0" err="1"/>
              <a:t>applicati</a:t>
            </a:r>
            <a:endParaRPr lang="en-US" dirty="0"/>
          </a:p>
          <a:p>
            <a:r>
              <a:rPr lang="en-US" dirty="0"/>
              <a:t>Ci </a:t>
            </a:r>
            <a:r>
              <a:rPr lang="en-US" dirty="0" err="1"/>
              <a:t>aiutano</a:t>
            </a:r>
            <a:r>
              <a:rPr lang="en-US" dirty="0"/>
              <a:t> a </a:t>
            </a:r>
            <a:r>
              <a:rPr lang="en-US" dirty="0" err="1"/>
              <a:t>comprendere</a:t>
            </a:r>
            <a:r>
              <a:rPr lang="en-US" dirty="0"/>
              <a:t> in modo </a:t>
            </a:r>
            <a:r>
              <a:rPr lang="en-US" dirty="0" err="1"/>
              <a:t>esaustivo</a:t>
            </a:r>
            <a:r>
              <a:rPr lang="en-US" dirty="0"/>
              <a:t> </a:t>
            </a:r>
            <a:r>
              <a:rPr lang="en-US" dirty="0" err="1"/>
              <a:t>l’efficacia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approcci</a:t>
            </a:r>
            <a:r>
              <a:rPr lang="en-US" dirty="0"/>
              <a:t> </a:t>
            </a:r>
            <a:r>
              <a:rPr lang="en-US" dirty="0" err="1"/>
              <a:t>metodologici</a:t>
            </a:r>
            <a:r>
              <a:rPr lang="en-US" dirty="0"/>
              <a:t> </a:t>
            </a:r>
            <a:r>
              <a:rPr lang="en-US" dirty="0" err="1"/>
              <a:t>applicati</a:t>
            </a:r>
            <a:endParaRPr lang="en-US" dirty="0"/>
          </a:p>
          <a:p>
            <a:r>
              <a:rPr lang="en-US" dirty="0"/>
              <a:t>Tre </a:t>
            </a:r>
            <a:r>
              <a:rPr lang="en-US" dirty="0" err="1"/>
              <a:t>metriche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Precisione</a:t>
            </a:r>
            <a:endParaRPr lang="en-US" dirty="0"/>
          </a:p>
          <a:p>
            <a:pPr lvl="1"/>
            <a:r>
              <a:rPr lang="en-US" dirty="0" err="1"/>
              <a:t>Richiamo</a:t>
            </a:r>
            <a:endParaRPr lang="en-US" dirty="0"/>
          </a:p>
          <a:p>
            <a:pPr lvl="1"/>
            <a:r>
              <a:rPr lang="en-US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74568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Precisione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è </a:t>
            </a:r>
            <a:r>
              <a:rPr lang="en-US" dirty="0" err="1"/>
              <a:t>accurato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predire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 </a:t>
            </a:r>
            <a:r>
              <a:rPr lang="en-US" dirty="0" err="1"/>
              <a:t>positivi</a:t>
            </a:r>
            <a:endParaRPr lang="en-US" dirty="0"/>
          </a:p>
          <a:p>
            <a:pPr lvl="1"/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contesto</a:t>
            </a:r>
            <a:r>
              <a:rPr lang="en-US" dirty="0"/>
              <a:t> </a:t>
            </a:r>
            <a:r>
              <a:rPr lang="en-US" dirty="0" err="1"/>
              <a:t>dell’anomaly</a:t>
            </a:r>
            <a:r>
              <a:rPr lang="en-US" dirty="0"/>
              <a:t> detection,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le </a:t>
            </a:r>
            <a:r>
              <a:rPr lang="en-US" dirty="0" err="1"/>
              <a:t>anomalie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Dove:</a:t>
            </a:r>
          </a:p>
          <a:p>
            <a:pPr lvl="1"/>
            <a:r>
              <a:rPr lang="en-US" dirty="0"/>
              <a:t>TP (True Positives) </a:t>
            </a:r>
            <a:r>
              <a:rPr lang="en-US" dirty="0" err="1"/>
              <a:t>rappresenta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classificati</a:t>
            </a:r>
            <a:r>
              <a:rPr lang="en-US" dirty="0"/>
              <a:t> dal </a:t>
            </a:r>
            <a:r>
              <a:rPr lang="en-US" dirty="0" err="1"/>
              <a:t>modello</a:t>
            </a:r>
            <a:endParaRPr lang="en-US" dirty="0"/>
          </a:p>
          <a:p>
            <a:pPr lvl="1"/>
            <a:r>
              <a:rPr lang="en-US" dirty="0"/>
              <a:t>FP (False Positives)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negativi</a:t>
            </a:r>
            <a:r>
              <a:rPr lang="en-US" dirty="0"/>
              <a:t> </a:t>
            </a:r>
            <a:r>
              <a:rPr lang="en-US" dirty="0" err="1"/>
              <a:t>erroneamente</a:t>
            </a:r>
            <a:r>
              <a:rPr lang="en-US" dirty="0"/>
              <a:t> </a:t>
            </a:r>
            <a:r>
              <a:rPr lang="en-US" dirty="0" err="1"/>
              <a:t>classificati</a:t>
            </a:r>
            <a:r>
              <a:rPr lang="en-US" dirty="0"/>
              <a:t> come </a:t>
            </a:r>
            <a:r>
              <a:rPr lang="en-US" dirty="0" err="1"/>
              <a:t>positivi</a:t>
            </a:r>
            <a:r>
              <a:rPr lang="en-US" dirty="0"/>
              <a:t> dal </a:t>
            </a:r>
            <a:r>
              <a:rPr lang="en-US" dirty="0" err="1"/>
              <a:t>modello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A59FF-1395-14B9-5FF4-51842EED6079}"/>
                  </a:ext>
                </a:extLst>
              </p:cNvPr>
              <p:cNvSpPr txBox="1"/>
              <p:nvPr/>
            </p:nvSpPr>
            <p:spPr>
              <a:xfrm>
                <a:off x="3470320" y="3167421"/>
                <a:ext cx="220336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A59FF-1395-14B9-5FF4-51842EED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320" y="3167421"/>
                <a:ext cx="2203360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0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3EC-1EE6-3C7F-4C05-F9B697EA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859608"/>
            <a:ext cx="7416800" cy="504825"/>
          </a:xfrm>
        </p:spPr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un </a:t>
            </a:r>
            <a:r>
              <a:rPr lang="en-US" dirty="0" err="1"/>
              <a:t>anomalia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EFC3A-A787-CA4D-9E67-FF7CC120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379510"/>
            <a:ext cx="7416800" cy="4114800"/>
          </a:xfrm>
        </p:spPr>
        <p:txBody>
          <a:bodyPr/>
          <a:lstStyle/>
          <a:p>
            <a:r>
              <a:rPr lang="en-US" dirty="0" err="1"/>
              <a:t>Anomalie</a:t>
            </a:r>
            <a:r>
              <a:rPr lang="en-US" dirty="0"/>
              <a:t> </a:t>
            </a:r>
            <a:r>
              <a:rPr lang="en-US" dirty="0" err="1"/>
              <a:t>puntuali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Anomalie</a:t>
            </a:r>
            <a:r>
              <a:rPr lang="en-US" dirty="0"/>
              <a:t> </a:t>
            </a:r>
            <a:r>
              <a:rPr lang="en-US" dirty="0" err="1"/>
              <a:t>contestuali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Anomalie</a:t>
            </a:r>
            <a:r>
              <a:rPr lang="en-US" dirty="0"/>
              <a:t> </a:t>
            </a:r>
            <a:r>
              <a:rPr lang="en-US" dirty="0" err="1"/>
              <a:t>collettive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4319B-3151-11AB-1896-F53E58B6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093643"/>
            <a:ext cx="2796886" cy="145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F5E8CE-D754-E757-CBBB-283F5E8D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9992" y="2718844"/>
            <a:ext cx="2796886" cy="1420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604C5D-C405-0395-5ACB-8EAB1FEF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9992" y="4379268"/>
            <a:ext cx="2796886" cy="14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48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Richiamo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identificano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 </a:t>
            </a:r>
            <a:r>
              <a:rPr lang="en-US" dirty="0" err="1"/>
              <a:t>positivi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Dove:</a:t>
            </a:r>
          </a:p>
          <a:p>
            <a:pPr lvl="1"/>
            <a:r>
              <a:rPr lang="en-US" dirty="0"/>
              <a:t>TP (True Positives) </a:t>
            </a:r>
            <a:r>
              <a:rPr lang="en-US" dirty="0" err="1"/>
              <a:t>rappresenta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classificati</a:t>
            </a:r>
            <a:r>
              <a:rPr lang="en-US" dirty="0"/>
              <a:t> dal </a:t>
            </a:r>
            <a:r>
              <a:rPr lang="en-US" dirty="0" err="1"/>
              <a:t>modello</a:t>
            </a:r>
            <a:endParaRPr lang="en-US" dirty="0"/>
          </a:p>
          <a:p>
            <a:pPr lvl="1"/>
            <a:r>
              <a:rPr lang="en-US" dirty="0"/>
              <a:t>FN (False Negatives)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, o </a:t>
            </a:r>
            <a:r>
              <a:rPr lang="en-US" dirty="0" err="1"/>
              <a:t>anomali</a:t>
            </a:r>
            <a:r>
              <a:rPr lang="en-US" dirty="0"/>
              <a:t>, </a:t>
            </a:r>
            <a:r>
              <a:rPr lang="en-US" dirty="0" err="1"/>
              <a:t>erroneamente</a:t>
            </a:r>
            <a:r>
              <a:rPr lang="en-US" dirty="0"/>
              <a:t> </a:t>
            </a:r>
            <a:r>
              <a:rPr lang="en-US" dirty="0" err="1"/>
              <a:t>classificati</a:t>
            </a:r>
            <a:r>
              <a:rPr lang="en-US" dirty="0"/>
              <a:t> come </a:t>
            </a:r>
            <a:r>
              <a:rPr lang="en-US" dirty="0" err="1"/>
              <a:t>negativi</a:t>
            </a:r>
            <a:r>
              <a:rPr lang="en-US" dirty="0"/>
              <a:t> dal </a:t>
            </a:r>
            <a:r>
              <a:rPr lang="en-US" dirty="0" err="1"/>
              <a:t>modello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A59FF-1395-14B9-5FF4-51842EED6079}"/>
                  </a:ext>
                </a:extLst>
              </p:cNvPr>
              <p:cNvSpPr txBox="1"/>
              <p:nvPr/>
            </p:nvSpPr>
            <p:spPr>
              <a:xfrm>
                <a:off x="3470320" y="3167421"/>
                <a:ext cx="188929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A59FF-1395-14B9-5FF4-51842EED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320" y="3167421"/>
                <a:ext cx="1889299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2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precisione</a:t>
            </a:r>
            <a:r>
              <a:rPr lang="en-US" dirty="0"/>
              <a:t> e </a:t>
            </a:r>
            <a:r>
              <a:rPr lang="en-US" dirty="0" err="1"/>
              <a:t>richiamo</a:t>
            </a:r>
            <a:r>
              <a:rPr lang="en-US" dirty="0"/>
              <a:t> in un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falsi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falsi</a:t>
            </a:r>
            <a:r>
              <a:rPr lang="en-US" dirty="0"/>
              <a:t> </a:t>
            </a:r>
            <a:r>
              <a:rPr lang="en-US" dirty="0" err="1"/>
              <a:t>negativi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L’F1-score </a:t>
            </a:r>
            <a:r>
              <a:rPr lang="en-US" dirty="0" err="1"/>
              <a:t>cerca</a:t>
            </a:r>
            <a:r>
              <a:rPr lang="en-US" dirty="0"/>
              <a:t> un </a:t>
            </a:r>
            <a:r>
              <a:rPr lang="en-US" dirty="0" err="1"/>
              <a:t>compromesso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</a:t>
            </a:r>
            <a:r>
              <a:rPr lang="en-US" dirty="0" err="1"/>
              <a:t>precisione</a:t>
            </a:r>
            <a:r>
              <a:rPr lang="en-US" dirty="0"/>
              <a:t> e </a:t>
            </a:r>
            <a:r>
              <a:rPr lang="en-US" dirty="0" err="1"/>
              <a:t>richiamo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A59FF-1395-14B9-5FF4-51842EED6079}"/>
                  </a:ext>
                </a:extLst>
              </p:cNvPr>
              <p:cNvSpPr txBox="1"/>
              <p:nvPr/>
            </p:nvSpPr>
            <p:spPr>
              <a:xfrm>
                <a:off x="3158921" y="3428662"/>
                <a:ext cx="2826158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A59FF-1395-14B9-5FF4-51842EED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21" y="3428662"/>
                <a:ext cx="2826158" cy="530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221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2348880"/>
            <a:ext cx="2808312" cy="1224136"/>
          </a:xfrm>
        </p:spPr>
        <p:txBody>
          <a:bodyPr/>
          <a:lstStyle/>
          <a:p>
            <a:pPr algn="ctr"/>
            <a:r>
              <a:rPr lang="en-US" sz="4000" dirty="0" err="1"/>
              <a:t>Valutazione</a:t>
            </a:r>
            <a:br>
              <a:rPr lang="en-US" sz="4000" dirty="0"/>
            </a:br>
            <a:r>
              <a:rPr lang="en-US" sz="4000" dirty="0"/>
              <a:t>ARMA</a:t>
            </a:r>
          </a:p>
        </p:txBody>
      </p:sp>
    </p:spTree>
    <p:extLst>
      <p:ext uri="{BB962C8B-B14F-4D97-AF65-F5344CB8AC3E}">
        <p14:creationId xmlns:p14="http://schemas.microsoft.com/office/powerpoint/2010/main" val="1872158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ARMA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statistico</a:t>
            </a:r>
            <a:r>
              <a:rPr lang="en-US" dirty="0"/>
              <a:t> ARMA </a:t>
            </a:r>
            <a:r>
              <a:rPr lang="en-US" dirty="0" err="1"/>
              <a:t>racchiude</a:t>
            </a:r>
            <a:r>
              <a:rPr lang="en-US" dirty="0"/>
              <a:t> in modo </a:t>
            </a:r>
            <a:r>
              <a:rPr lang="en-US" dirty="0" err="1"/>
              <a:t>discreto</a:t>
            </a:r>
            <a:r>
              <a:rPr lang="en-US" dirty="0"/>
              <a:t> il </a:t>
            </a:r>
            <a:r>
              <a:rPr lang="en-US" dirty="0" err="1"/>
              <a:t>comportamento</a:t>
            </a:r>
            <a:r>
              <a:rPr lang="en-US" dirty="0"/>
              <a:t> del dataset</a:t>
            </a:r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scelti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uno score F1 </a:t>
            </a:r>
            <a:r>
              <a:rPr lang="en-US" dirty="0" err="1"/>
              <a:t>pari</a:t>
            </a:r>
            <a:r>
              <a:rPr lang="en-US" dirty="0"/>
              <a:t> a 0.75 </a:t>
            </a:r>
            <a:r>
              <a:rPr lang="en-US" dirty="0" err="1"/>
              <a:t>sul</a:t>
            </a:r>
            <a:r>
              <a:rPr lang="en-US" dirty="0"/>
              <a:t> dataset di </a:t>
            </a:r>
            <a:r>
              <a:rPr lang="en-US" dirty="0" err="1"/>
              <a:t>validazione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test set ha </a:t>
            </a:r>
            <a:r>
              <a:rPr lang="en-US" dirty="0" err="1"/>
              <a:t>riportato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EF4F48-0478-C7DC-6F01-1ADC93453A6B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3880585"/>
          <a:ext cx="2592288" cy="134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341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221947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GB" sz="1600" dirty="0" err="1"/>
                        <a:t>Metrica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Precisione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0.332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Richiamo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0.248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F1-Score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0.284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3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2348880"/>
            <a:ext cx="2808312" cy="1224136"/>
          </a:xfrm>
        </p:spPr>
        <p:txBody>
          <a:bodyPr/>
          <a:lstStyle/>
          <a:p>
            <a:pPr algn="ctr"/>
            <a:r>
              <a:rPr lang="en-US" sz="4000" dirty="0" err="1"/>
              <a:t>Valutazione</a:t>
            </a:r>
            <a:br>
              <a:rPr lang="en-US" sz="4000" dirty="0"/>
            </a:br>
            <a:r>
              <a:rPr lang="en-US" sz="4000" dirty="0"/>
              <a:t>OC-SVM</a:t>
            </a:r>
          </a:p>
        </p:txBody>
      </p:sp>
    </p:spTree>
    <p:extLst>
      <p:ext uri="{BB962C8B-B14F-4D97-AF65-F5344CB8AC3E}">
        <p14:creationId xmlns:p14="http://schemas.microsoft.com/office/powerpoint/2010/main" val="264110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OC-SVM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ML OC-SVM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discretamente</a:t>
            </a:r>
            <a:endParaRPr lang="en-US" dirty="0"/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scelti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garantito</a:t>
            </a:r>
            <a:r>
              <a:rPr lang="en-US" dirty="0"/>
              <a:t> uno score F1 </a:t>
            </a:r>
            <a:r>
              <a:rPr lang="en-US" dirty="0" err="1"/>
              <a:t>pari</a:t>
            </a:r>
            <a:r>
              <a:rPr lang="en-US" dirty="0"/>
              <a:t> a 0.716 </a:t>
            </a:r>
            <a:r>
              <a:rPr lang="en-US" dirty="0" err="1"/>
              <a:t>sull’insieme</a:t>
            </a:r>
            <a:r>
              <a:rPr lang="en-US" dirty="0"/>
              <a:t> di </a:t>
            </a:r>
            <a:r>
              <a:rPr lang="en-US" dirty="0" err="1"/>
              <a:t>validazione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test set ha </a:t>
            </a:r>
            <a:r>
              <a:rPr lang="en-US" dirty="0" err="1"/>
              <a:t>riportato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DBE3B0-CCB4-9989-9F5F-368B6AF71A84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3880585"/>
          <a:ext cx="2592288" cy="134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341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221947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GB" sz="1600" dirty="0" err="1"/>
                        <a:t>Metrica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Precisione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0.331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Richiamo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0.290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F1-Score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0.309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81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2348880"/>
            <a:ext cx="2808312" cy="1224136"/>
          </a:xfrm>
        </p:spPr>
        <p:txBody>
          <a:bodyPr/>
          <a:lstStyle/>
          <a:p>
            <a:pPr algn="ctr"/>
            <a:r>
              <a:rPr lang="en-US" sz="4000" dirty="0" err="1"/>
              <a:t>Valutazione</a:t>
            </a:r>
            <a:br>
              <a:rPr lang="en-US" sz="4000" dirty="0"/>
            </a:br>
            <a:r>
              <a:rPr lang="en-US" sz="4000" dirty="0" err="1"/>
              <a:t>Telemanom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799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</a:t>
            </a:r>
            <a:r>
              <a:rPr lang="en-US" dirty="0" err="1"/>
              <a:t>Telemanom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DL </a:t>
            </a:r>
            <a:r>
              <a:rPr lang="en-US" dirty="0" err="1"/>
              <a:t>Telemanom</a:t>
            </a:r>
            <a:r>
              <a:rPr lang="en-US" dirty="0"/>
              <a:t> ci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ottima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, non è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4658D8-CFA3-4697-0277-1C98C4B4AE46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2492896"/>
          <a:ext cx="2592288" cy="134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341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221947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GB" sz="1600" dirty="0" err="1"/>
                        <a:t>Metrica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Precisione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1.0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Richiamo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0.5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F1-Score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0.66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68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</a:t>
            </a:r>
            <a:r>
              <a:rPr lang="en-US" dirty="0" err="1"/>
              <a:t>Telemanom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 err="1"/>
              <a:t>Tuttavia</a:t>
            </a:r>
            <a:r>
              <a:rPr lang="en-US" dirty="0"/>
              <a:t>, non è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Telemanom</a:t>
            </a:r>
            <a:r>
              <a:rPr lang="en-US" dirty="0"/>
              <a:t> </a:t>
            </a:r>
            <a:r>
              <a:rPr lang="en-US" dirty="0" err="1"/>
              <a:t>gestisce</a:t>
            </a:r>
            <a:r>
              <a:rPr lang="en-US" dirty="0"/>
              <a:t> le </a:t>
            </a:r>
            <a:r>
              <a:rPr lang="en-US" dirty="0" err="1"/>
              <a:t>anomalie</a:t>
            </a:r>
            <a:r>
              <a:rPr lang="en-US" dirty="0"/>
              <a:t> </a:t>
            </a:r>
            <a:r>
              <a:rPr lang="en-US" dirty="0" err="1"/>
              <a:t>basandosi</a:t>
            </a:r>
            <a:r>
              <a:rPr lang="en-US" dirty="0"/>
              <a:t> solo </a:t>
            </a:r>
            <a:r>
              <a:rPr lang="en-US" dirty="0" err="1"/>
              <a:t>sugli</a:t>
            </a:r>
            <a:r>
              <a:rPr lang="en-US" dirty="0"/>
              <a:t> intervalli </a:t>
            </a:r>
            <a:r>
              <a:rPr lang="en-US" dirty="0" err="1"/>
              <a:t>anomali</a:t>
            </a:r>
            <a:endParaRPr lang="en-US" dirty="0"/>
          </a:p>
          <a:p>
            <a:pPr lvl="1"/>
            <a:r>
              <a:rPr lang="en-US" dirty="0" err="1"/>
              <a:t>Nell’insieme</a:t>
            </a:r>
            <a:r>
              <a:rPr lang="en-US" dirty="0"/>
              <a:t> di test,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solo due </a:t>
            </a:r>
            <a:r>
              <a:rPr lang="en-US" dirty="0" err="1"/>
              <a:t>anomalie</a:t>
            </a:r>
            <a:r>
              <a:rPr lang="en-US" dirty="0"/>
              <a:t>: </a:t>
            </a:r>
            <a:r>
              <a:rPr lang="en-US" dirty="0" err="1"/>
              <a:t>una</a:t>
            </a:r>
            <a:r>
              <a:rPr lang="en-US" dirty="0"/>
              <a:t> molto </a:t>
            </a:r>
            <a:r>
              <a:rPr lang="en-US" dirty="0" err="1"/>
              <a:t>grande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molto </a:t>
            </a:r>
            <a:r>
              <a:rPr lang="en-US" dirty="0" err="1"/>
              <a:t>piccola</a:t>
            </a:r>
            <a:endParaRPr lang="en-US" dirty="0"/>
          </a:p>
          <a:p>
            <a:pPr lvl="2"/>
            <a:r>
              <a:rPr lang="en-US" dirty="0" err="1"/>
              <a:t>Tutto</a:t>
            </a:r>
            <a:r>
              <a:rPr lang="en-US" dirty="0"/>
              <a:t> il dataset di </a:t>
            </a:r>
            <a:r>
              <a:rPr lang="en-US" dirty="0" err="1"/>
              <a:t>Infostud</a:t>
            </a:r>
            <a:r>
              <a:rPr lang="en-US" dirty="0"/>
              <a:t> ha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simile al dataset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applicati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modelli</a:t>
            </a:r>
            <a:endParaRPr lang="en-US" dirty="0"/>
          </a:p>
          <a:p>
            <a:pPr lvl="1"/>
            <a:r>
              <a:rPr lang="en-US" dirty="0" err="1"/>
              <a:t>Telemanom</a:t>
            </a:r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sempre e solo </a:t>
            </a:r>
            <a:r>
              <a:rPr lang="en-US" dirty="0" err="1"/>
              <a:t>l’intervallo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come </a:t>
            </a:r>
            <a:r>
              <a:rPr lang="en-US" dirty="0" err="1"/>
              <a:t>anomalo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canali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piccolo non è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rilevato</a:t>
            </a:r>
            <a:endParaRPr lang="en-US" dirty="0"/>
          </a:p>
          <a:p>
            <a:pPr lvl="1"/>
            <a:r>
              <a:rPr lang="en-US" dirty="0" err="1"/>
              <a:t>Ciò</a:t>
            </a:r>
            <a:r>
              <a:rPr lang="en-US" dirty="0"/>
              <a:t> ha </a:t>
            </a:r>
            <a:r>
              <a:rPr lang="en-US" dirty="0" err="1"/>
              <a:t>portato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ottima</a:t>
            </a:r>
            <a:r>
              <a:rPr lang="en-US" dirty="0"/>
              <a:t>, ma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realtà</a:t>
            </a:r>
            <a:r>
              <a:rPr lang="en-US" dirty="0"/>
              <a:t>, per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osserva</a:t>
            </a:r>
            <a:r>
              <a:rPr lang="en-US" dirty="0"/>
              <a:t>,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overfittando</a:t>
            </a:r>
            <a:r>
              <a:rPr lang="en-US" dirty="0"/>
              <a:t> il dataset.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5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2348880"/>
            <a:ext cx="2808312" cy="1224136"/>
          </a:xfrm>
        </p:spPr>
        <p:txBody>
          <a:bodyPr/>
          <a:lstStyle/>
          <a:p>
            <a:pPr algn="ctr"/>
            <a:r>
              <a:rPr lang="en-US" sz="4000" dirty="0" err="1"/>
              <a:t>Valutazione</a:t>
            </a:r>
            <a:br>
              <a:rPr lang="en-US" sz="4000" dirty="0"/>
            </a:br>
            <a:r>
              <a:rPr lang="en-US" sz="4000" dirty="0"/>
              <a:t>MSCRED</a:t>
            </a:r>
          </a:p>
        </p:txBody>
      </p:sp>
    </p:spTree>
    <p:extLst>
      <p:ext uri="{BB962C8B-B14F-4D97-AF65-F5344CB8AC3E}">
        <p14:creationId xmlns:p14="http://schemas.microsoft.com/office/powerpoint/2010/main" val="261108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3EC-1EE6-3C7F-4C05-F9B697EA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757" y="2564904"/>
            <a:ext cx="4374486" cy="1080120"/>
          </a:xfrm>
        </p:spPr>
        <p:txBody>
          <a:bodyPr/>
          <a:lstStyle/>
          <a:p>
            <a:pPr algn="ctr"/>
            <a:r>
              <a:rPr lang="en-US" sz="3600" dirty="0"/>
              <a:t>Le </a:t>
            </a:r>
            <a:r>
              <a:rPr lang="en-US" sz="3600" dirty="0" err="1"/>
              <a:t>anomalie</a:t>
            </a:r>
            <a:r>
              <a:rPr lang="en-US" sz="3600" dirty="0"/>
              <a:t>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Infostud</a:t>
            </a:r>
            <a:endParaRPr lang="en-US" sz="36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79B493D-4B73-1C3A-5D7E-2C0C2392D920}"/>
              </a:ext>
            </a:extLst>
          </p:cNvPr>
          <p:cNvSpPr txBox="1">
            <a:spLocks/>
          </p:cNvSpPr>
          <p:nvPr/>
        </p:nvSpPr>
        <p:spPr>
          <a:xfrm>
            <a:off x="1619672" y="3789040"/>
            <a:ext cx="74168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70548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MSCRED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630363"/>
            <a:ext cx="7416800" cy="4306737"/>
          </a:xfrm>
        </p:spPr>
        <p:txBody>
          <a:bodyPr/>
          <a:lstStyle/>
          <a:p>
            <a:r>
              <a:rPr lang="en-US" dirty="0"/>
              <a:t>Dopo 7 </a:t>
            </a:r>
            <a:r>
              <a:rPr lang="en-US" dirty="0" err="1"/>
              <a:t>epoche</a:t>
            </a:r>
            <a:r>
              <a:rPr lang="en-US" dirty="0"/>
              <a:t> di </a:t>
            </a:r>
            <a:r>
              <a:rPr lang="en-US" dirty="0" err="1"/>
              <a:t>addestramento</a:t>
            </a:r>
            <a:r>
              <a:rPr lang="en-US" dirty="0"/>
              <a:t>, MSCRED propone la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per </a:t>
            </a:r>
            <a:r>
              <a:rPr lang="en-US" dirty="0" err="1"/>
              <a:t>l’insieme</a:t>
            </a:r>
            <a:r>
              <a:rPr lang="en-US" dirty="0"/>
              <a:t> di </a:t>
            </a:r>
            <a:r>
              <a:rPr lang="en-US" dirty="0" err="1"/>
              <a:t>validazione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900" dirty="0"/>
          </a:p>
          <a:p>
            <a:pPr lvl="1"/>
            <a:r>
              <a:rPr lang="en-US" sz="1400" dirty="0"/>
              <a:t>MSCRED ci </a:t>
            </a:r>
            <a:r>
              <a:rPr lang="en-US" sz="1400" dirty="0" err="1"/>
              <a:t>fornisce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soluzione</a:t>
            </a:r>
            <a:r>
              <a:rPr lang="en-US" sz="1400" dirty="0"/>
              <a:t> </a:t>
            </a:r>
            <a:r>
              <a:rPr lang="en-US" sz="1400" dirty="0" err="1"/>
              <a:t>perfetta</a:t>
            </a:r>
            <a:r>
              <a:rPr lang="en-US" sz="1400" dirty="0"/>
              <a:t>, con un F1-Score </a:t>
            </a:r>
            <a:r>
              <a:rPr lang="en-US" sz="1400" dirty="0" err="1"/>
              <a:t>pari</a:t>
            </a:r>
            <a:r>
              <a:rPr lang="en-US" sz="1400" dirty="0"/>
              <a:t> a 1.0 </a:t>
            </a:r>
            <a:r>
              <a:rPr lang="en-US" sz="1400" dirty="0" err="1"/>
              <a:t>sul</a:t>
            </a:r>
            <a:r>
              <a:rPr lang="en-US" sz="1400" dirty="0"/>
              <a:t> validation set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07D1E-AB47-2336-92F3-F6487C51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90" y="2492896"/>
            <a:ext cx="6922395" cy="31004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C5EDAD-9BA9-02B7-3584-0803FA881899}"/>
              </a:ext>
            </a:extLst>
          </p:cNvPr>
          <p:cNvCxnSpPr/>
          <p:nvPr/>
        </p:nvCxnSpPr>
        <p:spPr bwMode="auto">
          <a:xfrm flipH="1">
            <a:off x="7344200" y="4591744"/>
            <a:ext cx="79208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F81DB-FC38-C0A6-693C-0B0D4E7E63E9}"/>
              </a:ext>
            </a:extLst>
          </p:cNvPr>
          <p:cNvSpPr txBox="1"/>
          <p:nvPr/>
        </p:nvSpPr>
        <p:spPr>
          <a:xfrm>
            <a:off x="7473286" y="4346781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Anomalie</a:t>
            </a:r>
            <a:r>
              <a:rPr lang="en-US" dirty="0">
                <a:solidFill>
                  <a:schemeClr val="tx1"/>
                </a:solidFill>
              </a:rPr>
              <a:t> ground-truth</a:t>
            </a:r>
          </a:p>
        </p:txBody>
      </p:sp>
    </p:spTree>
    <p:extLst>
      <p:ext uri="{BB962C8B-B14F-4D97-AF65-F5344CB8AC3E}">
        <p14:creationId xmlns:p14="http://schemas.microsoft.com/office/powerpoint/2010/main" val="1183172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MSCRED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630363"/>
            <a:ext cx="7416800" cy="4306737"/>
          </a:xfrm>
        </p:spPr>
        <p:txBody>
          <a:bodyPr/>
          <a:lstStyle/>
          <a:p>
            <a:r>
              <a:rPr lang="en-US" dirty="0"/>
              <a:t>Dopo 7 </a:t>
            </a:r>
            <a:r>
              <a:rPr lang="en-US" dirty="0" err="1"/>
              <a:t>epoche</a:t>
            </a:r>
            <a:r>
              <a:rPr lang="en-US" dirty="0"/>
              <a:t> di </a:t>
            </a:r>
            <a:r>
              <a:rPr lang="en-US" dirty="0" err="1"/>
              <a:t>addestramento</a:t>
            </a:r>
            <a:r>
              <a:rPr lang="en-US" dirty="0"/>
              <a:t>, MSCRED propone la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per </a:t>
            </a:r>
            <a:r>
              <a:rPr lang="en-US" dirty="0" err="1"/>
              <a:t>l’insieme</a:t>
            </a:r>
            <a:r>
              <a:rPr lang="en-US" dirty="0"/>
              <a:t> di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9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10C48-BE37-8561-3A88-A22E2153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97" y="2410200"/>
            <a:ext cx="7256581" cy="32896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F63B3B-E08B-095C-F0C1-7482F70EA5FA}"/>
              </a:ext>
            </a:extLst>
          </p:cNvPr>
          <p:cNvCxnSpPr>
            <a:cxnSpLocks/>
          </p:cNvCxnSpPr>
          <p:nvPr/>
        </p:nvCxnSpPr>
        <p:spPr bwMode="auto">
          <a:xfrm>
            <a:off x="754832" y="3284984"/>
            <a:ext cx="100811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5BCD34-199F-97A1-F77A-274C5DF63F3A}"/>
              </a:ext>
            </a:extLst>
          </p:cNvPr>
          <p:cNvSpPr txBox="1"/>
          <p:nvPr/>
        </p:nvSpPr>
        <p:spPr>
          <a:xfrm>
            <a:off x="200598" y="3047780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Anomalie</a:t>
            </a:r>
            <a:r>
              <a:rPr lang="en-US" dirty="0">
                <a:solidFill>
                  <a:schemeClr val="tx1"/>
                </a:solidFill>
              </a:rPr>
              <a:t> ground-truth</a:t>
            </a:r>
          </a:p>
        </p:txBody>
      </p:sp>
    </p:spTree>
    <p:extLst>
      <p:ext uri="{BB962C8B-B14F-4D97-AF65-F5344CB8AC3E}">
        <p14:creationId xmlns:p14="http://schemas.microsoft.com/office/powerpoint/2010/main" val="4138160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Valutazione</a:t>
            </a:r>
            <a:r>
              <a:rPr lang="en-US" dirty="0"/>
              <a:t> MSCRED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642543"/>
            <a:ext cx="7416800" cy="4114800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DL MSCRED </a:t>
            </a:r>
            <a:r>
              <a:rPr lang="en-US" dirty="0" err="1"/>
              <a:t>riesce</a:t>
            </a:r>
            <a:r>
              <a:rPr lang="en-US" dirty="0"/>
              <a:t> a </a:t>
            </a:r>
            <a:r>
              <a:rPr lang="en-US" dirty="0" err="1"/>
              <a:t>fornire</a:t>
            </a:r>
            <a:r>
              <a:rPr lang="en-US" dirty="0"/>
              <a:t> </a:t>
            </a:r>
            <a:r>
              <a:rPr lang="en-US" dirty="0" err="1"/>
              <a:t>un’ottima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sull’insieme</a:t>
            </a:r>
            <a:r>
              <a:rPr lang="en-US" dirty="0"/>
              <a:t> di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4658D8-CFA3-4697-0277-1C98C4B4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10804"/>
              </p:ext>
            </p:extLst>
          </p:nvPr>
        </p:nvGraphicFramePr>
        <p:xfrm>
          <a:off x="3275856" y="2758420"/>
          <a:ext cx="2592288" cy="134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341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221947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GB" sz="1600" dirty="0" err="1"/>
                        <a:t>Metrica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Precisione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0.711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Richiamo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0.857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F1-Score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0.777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67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10BE-9D30-9D2D-C459-FBDC773F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2492896"/>
            <a:ext cx="2808312" cy="720080"/>
          </a:xfrm>
        </p:spPr>
        <p:txBody>
          <a:bodyPr/>
          <a:lstStyle/>
          <a:p>
            <a:pPr algn="ctr"/>
            <a:r>
              <a:rPr lang="en-US" sz="4000" dirty="0" err="1"/>
              <a:t>Conclusioni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2161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8" y="1630363"/>
            <a:ext cx="7416800" cy="4608512"/>
          </a:xfrm>
        </p:spPr>
        <p:txBody>
          <a:bodyPr/>
          <a:lstStyle/>
          <a:p>
            <a:r>
              <a:rPr lang="en-US" sz="2000" b="1" dirty="0"/>
              <a:t>ARMA</a:t>
            </a:r>
          </a:p>
          <a:p>
            <a:pPr lvl="1"/>
            <a:r>
              <a:rPr lang="en-US" sz="1800" dirty="0" err="1"/>
              <a:t>adattabile</a:t>
            </a:r>
            <a:r>
              <a:rPr lang="en-US" sz="1800" dirty="0"/>
              <a:t> a </a:t>
            </a:r>
            <a:r>
              <a:rPr lang="en-US" sz="1800" dirty="0" err="1"/>
              <a:t>numerosi</a:t>
            </a:r>
            <a:r>
              <a:rPr lang="en-US" sz="1800" dirty="0"/>
              <a:t> </a:t>
            </a:r>
            <a:r>
              <a:rPr lang="en-US" sz="1800" dirty="0" err="1"/>
              <a:t>contesti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data science</a:t>
            </a:r>
          </a:p>
          <a:p>
            <a:pPr lvl="1"/>
            <a:r>
              <a:rPr lang="en-US" sz="1800" dirty="0" err="1"/>
              <a:t>dimostra</a:t>
            </a:r>
            <a:r>
              <a:rPr lang="en-US" sz="1800" dirty="0"/>
              <a:t> </a:t>
            </a:r>
            <a:r>
              <a:rPr lang="en-US" sz="1800" dirty="0" err="1"/>
              <a:t>solidità</a:t>
            </a:r>
            <a:r>
              <a:rPr lang="en-US" sz="1800" dirty="0"/>
              <a:t> </a:t>
            </a:r>
            <a:r>
              <a:rPr lang="en-US" sz="1800" dirty="0" err="1"/>
              <a:t>anche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rilevazione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anomalie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b="1" dirty="0"/>
              <a:t>OC-SVM</a:t>
            </a:r>
            <a:endParaRPr lang="en-US" sz="2000" dirty="0"/>
          </a:p>
          <a:p>
            <a:pPr lvl="1"/>
            <a:r>
              <a:rPr lang="en-US" sz="1800" dirty="0" err="1"/>
              <a:t>sfavorito</a:t>
            </a:r>
            <a:r>
              <a:rPr lang="en-US" sz="1800" dirty="0"/>
              <a:t> per il </a:t>
            </a:r>
            <a:r>
              <a:rPr lang="en-US" sz="1800" dirty="0" err="1"/>
              <a:t>contesto</a:t>
            </a:r>
            <a:r>
              <a:rPr lang="en-US" sz="1800" dirty="0"/>
              <a:t> </a:t>
            </a:r>
            <a:r>
              <a:rPr lang="en-US" sz="1800" dirty="0" err="1"/>
              <a:t>avverso</a:t>
            </a:r>
            <a:r>
              <a:rPr lang="en-US" sz="1800" dirty="0"/>
              <a:t> (</a:t>
            </a:r>
            <a:r>
              <a:rPr lang="en-US" sz="1800" dirty="0" err="1"/>
              <a:t>sbilanciamento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le </a:t>
            </a:r>
            <a:r>
              <a:rPr lang="en-US" sz="1800" dirty="0" err="1"/>
              <a:t>classi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offre</a:t>
            </a:r>
            <a:r>
              <a:rPr lang="en-US" sz="1800" dirty="0"/>
              <a:t> </a:t>
            </a:r>
            <a:r>
              <a:rPr lang="en-US" sz="1800" dirty="0" err="1"/>
              <a:t>comunque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soluzione</a:t>
            </a:r>
            <a:r>
              <a:rPr lang="en-US" sz="1800" dirty="0"/>
              <a:t> </a:t>
            </a:r>
            <a:r>
              <a:rPr lang="en-US" sz="1800" dirty="0" err="1"/>
              <a:t>degna</a:t>
            </a:r>
            <a:r>
              <a:rPr lang="en-US" sz="1800" dirty="0"/>
              <a:t> di interesse</a:t>
            </a:r>
          </a:p>
          <a:p>
            <a:pPr lvl="1"/>
            <a:endParaRPr lang="en-US" sz="1800" dirty="0"/>
          </a:p>
          <a:p>
            <a:r>
              <a:rPr lang="en-US" sz="2000" b="1" dirty="0" err="1"/>
              <a:t>Telemanom</a:t>
            </a:r>
            <a:endParaRPr lang="en-US" sz="2000" b="1" dirty="0"/>
          </a:p>
          <a:p>
            <a:pPr lvl="1"/>
            <a:r>
              <a:rPr lang="en-US" sz="1800" dirty="0" err="1"/>
              <a:t>focalizzato</a:t>
            </a:r>
            <a:r>
              <a:rPr lang="en-US" sz="1800" dirty="0"/>
              <a:t> </a:t>
            </a:r>
            <a:r>
              <a:rPr lang="en-US" sz="1800" dirty="0" err="1"/>
              <a:t>sull’anomaly</a:t>
            </a:r>
            <a:r>
              <a:rPr lang="en-US" sz="1800" dirty="0"/>
              <a:t> detection</a:t>
            </a:r>
          </a:p>
          <a:p>
            <a:pPr lvl="1"/>
            <a:r>
              <a:rPr lang="en-US" sz="1800" dirty="0" err="1"/>
              <a:t>fornisce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soluzione</a:t>
            </a:r>
            <a:r>
              <a:rPr lang="en-US" sz="1800" dirty="0"/>
              <a:t> non </a:t>
            </a:r>
            <a:r>
              <a:rPr lang="en-US" sz="1800" dirty="0" err="1"/>
              <a:t>valida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overfitta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8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8" y="1630363"/>
            <a:ext cx="7416800" cy="4608512"/>
          </a:xfrm>
        </p:spPr>
        <p:txBody>
          <a:bodyPr/>
          <a:lstStyle/>
          <a:p>
            <a:r>
              <a:rPr lang="en-US" sz="2000" b="1" dirty="0"/>
              <a:t>MSCRED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grado</a:t>
            </a:r>
            <a:r>
              <a:rPr lang="en-US" sz="1800" dirty="0"/>
              <a:t> di </a:t>
            </a:r>
            <a:r>
              <a:rPr lang="en-US" sz="1800" dirty="0" err="1"/>
              <a:t>osservare</a:t>
            </a:r>
            <a:r>
              <a:rPr lang="en-US" sz="1800" dirty="0"/>
              <a:t> </a:t>
            </a:r>
            <a:r>
              <a:rPr lang="en-US" sz="1800" dirty="0" err="1"/>
              <a:t>l’intercorrelazione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segnali</a:t>
            </a:r>
            <a:r>
              <a:rPr lang="en-US" sz="1800" dirty="0"/>
              <a:t> e la loro </a:t>
            </a:r>
            <a:r>
              <a:rPr lang="en-US" sz="1800" dirty="0" err="1"/>
              <a:t>correlazione</a:t>
            </a:r>
            <a:r>
              <a:rPr lang="en-US" sz="1800" dirty="0"/>
              <a:t> </a:t>
            </a:r>
            <a:r>
              <a:rPr lang="en-US" sz="1800" dirty="0" err="1"/>
              <a:t>temporale</a:t>
            </a:r>
            <a:endParaRPr lang="en-US" sz="1800" dirty="0"/>
          </a:p>
          <a:p>
            <a:pPr lvl="1"/>
            <a:r>
              <a:rPr lang="en-US" sz="1800" dirty="0" err="1"/>
              <a:t>Smentisce</a:t>
            </a:r>
            <a:r>
              <a:rPr lang="en-US" sz="1800" dirty="0"/>
              <a:t> le </a:t>
            </a:r>
            <a:r>
              <a:rPr lang="en-US" sz="1800" dirty="0" err="1"/>
              <a:t>controversie</a:t>
            </a:r>
            <a:r>
              <a:rPr lang="en-US" sz="1800" dirty="0"/>
              <a:t> online</a:t>
            </a:r>
          </a:p>
          <a:p>
            <a:pPr lvl="1"/>
            <a:r>
              <a:rPr lang="en-US" sz="1800" dirty="0"/>
              <a:t>Emerge come </a:t>
            </a:r>
            <a:r>
              <a:rPr lang="en-US" sz="1800" dirty="0" err="1"/>
              <a:t>candidato</a:t>
            </a:r>
            <a:r>
              <a:rPr lang="en-US" sz="1800" dirty="0"/>
              <a:t> di </a:t>
            </a:r>
            <a:r>
              <a:rPr lang="en-US" sz="1800" dirty="0" err="1"/>
              <a:t>spicco</a:t>
            </a:r>
            <a:r>
              <a:rPr lang="en-US" sz="1800" dirty="0"/>
              <a:t> per </a:t>
            </a:r>
            <a:r>
              <a:rPr lang="en-US" sz="1800" dirty="0" err="1"/>
              <a:t>futuri</a:t>
            </a:r>
            <a:r>
              <a:rPr lang="en-US" sz="1800" dirty="0"/>
              <a:t> </a:t>
            </a:r>
            <a:r>
              <a:rPr lang="en-US" sz="1800" dirty="0" err="1"/>
              <a:t>sviluppi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campo </a:t>
            </a:r>
            <a:r>
              <a:rPr lang="en-US" sz="1800" dirty="0" err="1"/>
              <a:t>dell’anomaly</a:t>
            </a:r>
            <a:r>
              <a:rPr lang="en-US" sz="1800" dirty="0"/>
              <a:t> detection</a:t>
            </a:r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5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8" y="1630363"/>
            <a:ext cx="7416800" cy="4608512"/>
          </a:xfrm>
        </p:spPr>
        <p:txBody>
          <a:bodyPr/>
          <a:lstStyle/>
          <a:p>
            <a:r>
              <a:rPr lang="en-US" sz="1600" dirty="0" err="1"/>
              <a:t>Riassunto</a:t>
            </a:r>
            <a:r>
              <a:rPr lang="en-US" sz="1600" dirty="0"/>
              <a:t>: performance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ECECD4-9867-4632-DA29-311507774184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060848"/>
          <a:ext cx="5593275" cy="1676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927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66869468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399558383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n-GB" sz="1600" dirty="0" err="1"/>
                        <a:t>Modello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Precisione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Richiamo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ARMA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0.290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0.309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OC-SVM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0.332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0.248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0.284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strike="noStrike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Telemanom</a:t>
                      </a:r>
                      <a:endParaRPr lang="en-GB" sz="1600" b="1" i="1" strike="noStrike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no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1.0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no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0.5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no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0.66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14231682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MSCRED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0.711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0.857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0.777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341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8" y="1630363"/>
            <a:ext cx="7416800" cy="4608512"/>
          </a:xfrm>
        </p:spPr>
        <p:txBody>
          <a:bodyPr/>
          <a:lstStyle/>
          <a:p>
            <a:r>
              <a:rPr lang="en-US" sz="1600" dirty="0" err="1"/>
              <a:t>Riassunto</a:t>
            </a:r>
            <a:r>
              <a:rPr lang="en-US" sz="1600" dirty="0"/>
              <a:t>: performance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ECECD4-9867-4632-DA29-311507774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65480"/>
              </p:ext>
            </p:extLst>
          </p:nvPr>
        </p:nvGraphicFramePr>
        <p:xfrm>
          <a:off x="1763688" y="2060848"/>
          <a:ext cx="5593275" cy="1676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927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66869468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399558383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n-GB" sz="1600" dirty="0" err="1"/>
                        <a:t>Modello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Precisione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Richiamo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ARMA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0.290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0.309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OC-SVM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0.332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0.248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0.284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strike="sngStrike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Telemanom</a:t>
                      </a:r>
                      <a:endParaRPr lang="en-GB" sz="1600" b="1" i="1" strike="sngStrike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1.0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0.5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0.66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14231682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MSCRED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0.711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0.857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0.777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1335052-C254-7EBA-D334-0D08E288FCCA}"/>
              </a:ext>
            </a:extLst>
          </p:cNvPr>
          <p:cNvSpPr/>
          <p:nvPr/>
        </p:nvSpPr>
        <p:spPr bwMode="auto">
          <a:xfrm>
            <a:off x="577755" y="2996952"/>
            <a:ext cx="1162809" cy="504056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  <a:cs typeface="ＭＳ Ｐゴシック" charset="0"/>
              </a:rPr>
              <a:t>Non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  <a:cs typeface="ＭＳ Ｐゴシック" charset="0"/>
              </a:rPr>
              <a:t>valida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68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8" y="1630363"/>
            <a:ext cx="7416800" cy="4608512"/>
          </a:xfrm>
        </p:spPr>
        <p:txBody>
          <a:bodyPr/>
          <a:lstStyle/>
          <a:p>
            <a:r>
              <a:rPr lang="en-US" sz="1600" dirty="0" err="1"/>
              <a:t>Riassunto</a:t>
            </a:r>
            <a:r>
              <a:rPr lang="en-US" sz="1600" dirty="0"/>
              <a:t>: performance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ECECD4-9867-4632-DA29-311507774184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060848"/>
          <a:ext cx="5593275" cy="1676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927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66869468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399558383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n-GB" sz="1600" dirty="0" err="1"/>
                        <a:t>Modello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Precisione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Richiamo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ARMA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0.290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0.309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OC-SVM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0.332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0.248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0.284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strike="sngStrike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Telemanom</a:t>
                      </a:r>
                      <a:endParaRPr lang="en-GB" sz="1600" b="1" i="1" strike="sngStrike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1.0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0.5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0.66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14231682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MSCRED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0.711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0.857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0.777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F09C4C7D-8E51-12A8-3B61-BCD82BDB7DDF}"/>
              </a:ext>
            </a:extLst>
          </p:cNvPr>
          <p:cNvSpPr/>
          <p:nvPr/>
        </p:nvSpPr>
        <p:spPr bwMode="auto">
          <a:xfrm flipH="1">
            <a:off x="7405610" y="3284984"/>
            <a:ext cx="1054821" cy="504056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  <a:cs typeface="ＭＳ Ｐゴシック" charset="0"/>
              </a:rPr>
              <a:t>Migliore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35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511F14-3CB1-B109-02A6-582FE50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12C80-DBD4-A803-7E5D-46FD7C3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8" y="1630363"/>
            <a:ext cx="7416800" cy="4608512"/>
          </a:xfrm>
        </p:spPr>
        <p:txBody>
          <a:bodyPr/>
          <a:lstStyle/>
          <a:p>
            <a:r>
              <a:rPr lang="en-US" sz="1600" dirty="0" err="1"/>
              <a:t>Riassunto</a:t>
            </a:r>
            <a:r>
              <a:rPr lang="en-US" sz="1600" dirty="0"/>
              <a:t>: performance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600" dirty="0" err="1"/>
              <a:t>L’obiettivo</a:t>
            </a:r>
            <a:r>
              <a:rPr lang="en-US" sz="1600" dirty="0"/>
              <a:t> per il </a:t>
            </a:r>
            <a:r>
              <a:rPr lang="en-US" sz="1600" dirty="0" err="1"/>
              <a:t>futuro</a:t>
            </a:r>
            <a:r>
              <a:rPr lang="en-US" sz="1600" dirty="0"/>
              <a:t> è </a:t>
            </a:r>
            <a:r>
              <a:rPr lang="en-US" sz="1600" dirty="0" err="1"/>
              <a:t>quello</a:t>
            </a:r>
            <a:r>
              <a:rPr lang="en-US" sz="1600" dirty="0"/>
              <a:t> di </a:t>
            </a:r>
            <a:r>
              <a:rPr lang="en-US" sz="1600" dirty="0" err="1"/>
              <a:t>sviluppare</a:t>
            </a:r>
            <a:r>
              <a:rPr lang="en-US" sz="1600" dirty="0"/>
              <a:t> </a:t>
            </a:r>
            <a:r>
              <a:rPr lang="en-US" sz="1600" dirty="0" err="1"/>
              <a:t>soluzioni</a:t>
            </a:r>
            <a:r>
              <a:rPr lang="en-US" sz="1600" dirty="0"/>
              <a:t> sempre </a:t>
            </a:r>
            <a:r>
              <a:rPr lang="en-US" sz="1600" dirty="0" err="1"/>
              <a:t>più</a:t>
            </a:r>
            <a:r>
              <a:rPr lang="en-US" sz="1600" dirty="0"/>
              <a:t> accurate</a:t>
            </a:r>
          </a:p>
          <a:p>
            <a:pPr lvl="1"/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possano</a:t>
            </a:r>
            <a:r>
              <a:rPr lang="en-US" sz="1400" dirty="0"/>
              <a:t> </a:t>
            </a:r>
            <a:r>
              <a:rPr lang="en-US" sz="1400" dirty="0" err="1"/>
              <a:t>identificare</a:t>
            </a:r>
            <a:r>
              <a:rPr lang="en-US" sz="1400" dirty="0"/>
              <a:t> le </a:t>
            </a:r>
            <a:r>
              <a:rPr lang="en-US" sz="1400" dirty="0" err="1"/>
              <a:t>anomalie</a:t>
            </a:r>
            <a:r>
              <a:rPr lang="en-US" sz="1400" dirty="0"/>
              <a:t> </a:t>
            </a:r>
            <a:r>
              <a:rPr lang="en-US" sz="1400" dirty="0" err="1"/>
              <a:t>nei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 </a:t>
            </a:r>
            <a:r>
              <a:rPr lang="en-US" sz="1400" dirty="0" err="1"/>
              <a:t>complessi</a:t>
            </a:r>
            <a:r>
              <a:rPr lang="en-US" sz="1400" dirty="0"/>
              <a:t> </a:t>
            </a:r>
            <a:r>
              <a:rPr lang="en-US" sz="1400" dirty="0" err="1"/>
              <a:t>attribuendo</a:t>
            </a:r>
            <a:r>
              <a:rPr lang="en-US" sz="1400" dirty="0"/>
              <a:t> un </a:t>
            </a:r>
            <a:r>
              <a:rPr lang="en-US" sz="1400" dirty="0" err="1"/>
              <a:t>valore</a:t>
            </a:r>
            <a:r>
              <a:rPr lang="en-US" sz="1400" dirty="0"/>
              <a:t> </a:t>
            </a:r>
            <a:r>
              <a:rPr lang="en-US" sz="1400" dirty="0" err="1"/>
              <a:t>numerico</a:t>
            </a:r>
            <a:endParaRPr lang="en-US" sz="1400" dirty="0"/>
          </a:p>
          <a:p>
            <a:pPr lvl="1"/>
            <a:r>
              <a:rPr lang="en-US" sz="1400" dirty="0" err="1"/>
              <a:t>rendendo</a:t>
            </a:r>
            <a:r>
              <a:rPr lang="en-US" sz="1400" dirty="0"/>
              <a:t> </a:t>
            </a:r>
            <a:r>
              <a:rPr lang="en-US" sz="1400" dirty="0" err="1"/>
              <a:t>possibile</a:t>
            </a:r>
            <a:r>
              <a:rPr lang="en-US" sz="1400" dirty="0"/>
              <a:t> la </a:t>
            </a:r>
            <a:r>
              <a:rPr lang="en-US" sz="1400" dirty="0" err="1"/>
              <a:t>prevenzione</a:t>
            </a:r>
            <a:endParaRPr lang="en-US" sz="1400" dirty="0"/>
          </a:p>
          <a:p>
            <a:pPr lvl="1"/>
            <a:r>
              <a:rPr lang="en-US" sz="1400" dirty="0" err="1"/>
              <a:t>migliorando</a:t>
            </a:r>
            <a:r>
              <a:rPr lang="en-US" sz="1400" dirty="0"/>
              <a:t> la </a:t>
            </a:r>
            <a:r>
              <a:rPr lang="en-US" sz="1400" dirty="0" err="1"/>
              <a:t>sicurezza</a:t>
            </a:r>
            <a:endParaRPr lang="en-US" sz="1400" dirty="0"/>
          </a:p>
          <a:p>
            <a:pPr lvl="1"/>
            <a:r>
              <a:rPr lang="en-US" sz="1400" dirty="0" err="1"/>
              <a:t>minimizzando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periodi</a:t>
            </a:r>
            <a:r>
              <a:rPr lang="en-US" sz="1400" dirty="0"/>
              <a:t> di down</a:t>
            </a:r>
          </a:p>
          <a:p>
            <a:pPr lvl="2"/>
            <a:r>
              <a:rPr lang="en-US" sz="1000" dirty="0" err="1"/>
              <a:t>tutto</a:t>
            </a:r>
            <a:r>
              <a:rPr lang="en-US" sz="1000" dirty="0"/>
              <a:t> </a:t>
            </a:r>
            <a:r>
              <a:rPr lang="en-US" sz="1000" dirty="0" err="1"/>
              <a:t>questo</a:t>
            </a:r>
            <a:r>
              <a:rPr lang="en-US" sz="1000" dirty="0"/>
              <a:t> in </a:t>
            </a:r>
            <a:r>
              <a:rPr lang="en-US" sz="1000" dirty="0" err="1"/>
              <a:t>svariati</a:t>
            </a:r>
            <a:r>
              <a:rPr lang="en-US" sz="1000" dirty="0"/>
              <a:t> </a:t>
            </a:r>
            <a:r>
              <a:rPr lang="en-US" sz="1000" dirty="0" err="1"/>
              <a:t>settori</a:t>
            </a:r>
            <a:r>
              <a:rPr lang="en-US" sz="1000" dirty="0"/>
              <a:t> </a:t>
            </a:r>
            <a:r>
              <a:rPr lang="en-US" sz="1000" dirty="0" err="1"/>
              <a:t>industriali</a:t>
            </a:r>
            <a:endParaRPr lang="en-US" sz="1000" dirty="0"/>
          </a:p>
          <a:p>
            <a:pPr lvl="2"/>
            <a:r>
              <a:rPr lang="en-US" sz="1000" dirty="0"/>
              <a:t>dove le </a:t>
            </a:r>
            <a:r>
              <a:rPr lang="en-US" sz="1000" dirty="0" err="1"/>
              <a:t>perdite</a:t>
            </a:r>
            <a:r>
              <a:rPr lang="en-US" sz="1000" dirty="0"/>
              <a:t> </a:t>
            </a:r>
            <a:r>
              <a:rPr lang="en-US" sz="1000" dirty="0" err="1"/>
              <a:t>potrebbero</a:t>
            </a:r>
            <a:r>
              <a:rPr lang="en-US" sz="1000" dirty="0"/>
              <a:t> </a:t>
            </a:r>
            <a:r>
              <a:rPr lang="en-US" sz="1000" dirty="0" err="1"/>
              <a:t>essere</a:t>
            </a:r>
            <a:r>
              <a:rPr lang="en-US" sz="1000" dirty="0"/>
              <a:t> non solo di </a:t>
            </a:r>
            <a:r>
              <a:rPr lang="en-US" sz="1000" dirty="0" err="1"/>
              <a:t>valore</a:t>
            </a:r>
            <a:r>
              <a:rPr lang="en-US" sz="1000" dirty="0"/>
              <a:t> </a:t>
            </a:r>
            <a:r>
              <a:rPr lang="en-US" sz="1000" dirty="0" err="1"/>
              <a:t>economico</a:t>
            </a:r>
            <a:endParaRPr lang="en-US" sz="1000" dirty="0"/>
          </a:p>
          <a:p>
            <a:pPr lvl="2"/>
            <a:r>
              <a:rPr lang="en-US" sz="1000" dirty="0"/>
              <a:t>ma </a:t>
            </a:r>
            <a:r>
              <a:rPr lang="en-US" sz="1000" dirty="0" err="1"/>
              <a:t>anche</a:t>
            </a:r>
            <a:r>
              <a:rPr lang="en-US" sz="1000" dirty="0"/>
              <a:t> </a:t>
            </a:r>
            <a:r>
              <a:rPr lang="en-US" sz="1000" dirty="0" err="1"/>
              <a:t>vite</a:t>
            </a:r>
            <a:r>
              <a:rPr lang="en-US" sz="1000" dirty="0"/>
              <a:t> </a:t>
            </a:r>
            <a:r>
              <a:rPr lang="en-US" sz="1000" dirty="0" err="1"/>
              <a:t>umane</a:t>
            </a:r>
            <a:endParaRPr lang="en-US" sz="1000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ECECD4-9867-4632-DA29-311507774184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060848"/>
          <a:ext cx="5593275" cy="1676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927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66869468"/>
                    </a:ext>
                  </a:extLst>
                </a:gridCol>
                <a:gridCol w="1357116">
                  <a:extLst>
                    <a:ext uri="{9D8B030D-6E8A-4147-A177-3AD203B41FA5}">
                      <a16:colId xmlns:a16="http://schemas.microsoft.com/office/drawing/2014/main" val="399558383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n-GB" sz="1600" dirty="0" err="1"/>
                        <a:t>Modello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Precisione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Richiamo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ARMA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0.290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0.309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OC-SVM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0.332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0.248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0.284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strike="sngStrike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Telemanom</a:t>
                      </a:r>
                      <a:endParaRPr lang="en-GB" sz="1600" b="1" i="1" strike="sngStrike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1.0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0.5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strike="sngStrike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0.66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142316824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MSCRED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0.711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0.857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0.777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olo 1">
            <a:extLst>
              <a:ext uri="{FF2B5EF4-FFF2-40B4-BE49-F238E27FC236}">
                <a16:creationId xmlns:a16="http://schemas.microsoft.com/office/drawing/2014/main" id="{F5A25F8E-FFD3-FBDD-5175-B566F971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Le </a:t>
            </a:r>
            <a:r>
              <a:rPr lang="en-US" sz="2400" dirty="0" err="1"/>
              <a:t>anomalie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Infostud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9E9CF4C-4AB6-9D08-803A-9C9961F1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700213"/>
            <a:ext cx="7416800" cy="4114800"/>
          </a:xfrm>
        </p:spPr>
        <p:txBody>
          <a:bodyPr/>
          <a:lstStyle/>
          <a:p>
            <a:r>
              <a:rPr lang="en-US" dirty="0" err="1"/>
              <a:t>Vogliamo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identificare</a:t>
            </a:r>
            <a:r>
              <a:rPr lang="en-US" dirty="0"/>
              <a:t> le </a:t>
            </a:r>
            <a:r>
              <a:rPr lang="en-US" dirty="0" err="1"/>
              <a:t>anomalie</a:t>
            </a:r>
            <a:r>
              <a:rPr lang="en-US" dirty="0"/>
              <a:t> di rete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piattaforma</a:t>
            </a:r>
            <a:r>
              <a:rPr lang="en-US" dirty="0"/>
              <a:t> </a:t>
            </a:r>
            <a:r>
              <a:rPr lang="en-US" dirty="0" err="1"/>
              <a:t>Infostud</a:t>
            </a:r>
            <a:r>
              <a:rPr lang="en-US" dirty="0"/>
              <a:t>, </a:t>
            </a:r>
            <a:r>
              <a:rPr lang="en-US" dirty="0" err="1"/>
              <a:t>indispensabile</a:t>
            </a:r>
            <a:r>
              <a:rPr lang="en-US" dirty="0"/>
              <a:t> per </a:t>
            </a:r>
            <a:r>
              <a:rPr lang="en-US" dirty="0" err="1"/>
              <a:t>tutta</a:t>
            </a:r>
            <a:r>
              <a:rPr lang="en-US" dirty="0"/>
              <a:t> la </a:t>
            </a:r>
            <a:r>
              <a:rPr lang="en-US" dirty="0" err="1"/>
              <a:t>comunità</a:t>
            </a:r>
            <a:r>
              <a:rPr lang="en-US" dirty="0"/>
              <a:t> Sapienza</a:t>
            </a:r>
          </a:p>
          <a:p>
            <a:r>
              <a:rPr lang="en-US" dirty="0"/>
              <a:t>Le </a:t>
            </a:r>
            <a:r>
              <a:rPr lang="en-US" dirty="0" err="1"/>
              <a:t>soluzioni</a:t>
            </a:r>
            <a:r>
              <a:rPr lang="en-US" dirty="0"/>
              <a:t> </a:t>
            </a:r>
            <a:r>
              <a:rPr lang="en-US" dirty="0" err="1"/>
              <a:t>mostrate</a:t>
            </a:r>
            <a:r>
              <a:rPr lang="en-US" dirty="0"/>
              <a:t> </a:t>
            </a:r>
            <a:r>
              <a:rPr lang="en-US" dirty="0" err="1"/>
              <a:t>potrebbero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analizzate</a:t>
            </a:r>
            <a:r>
              <a:rPr lang="en-US" dirty="0"/>
              <a:t> per:</a:t>
            </a:r>
          </a:p>
          <a:p>
            <a:pPr lvl="1"/>
            <a:r>
              <a:rPr lang="en-US" dirty="0" err="1"/>
              <a:t>individuare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colli</a:t>
            </a:r>
            <a:r>
              <a:rPr lang="en-US" dirty="0"/>
              <a:t> di </a:t>
            </a:r>
            <a:r>
              <a:rPr lang="en-US" dirty="0" err="1"/>
              <a:t>bottiglia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operazioni</a:t>
            </a:r>
            <a:endParaRPr lang="en-US" dirty="0"/>
          </a:p>
          <a:p>
            <a:pPr lvl="1"/>
            <a:r>
              <a:rPr lang="en-US" dirty="0" err="1"/>
              <a:t>minimizzare</a:t>
            </a:r>
            <a:r>
              <a:rPr lang="en-US" dirty="0"/>
              <a:t> il tempo di </a:t>
            </a:r>
            <a:r>
              <a:rPr lang="en-US" dirty="0" err="1"/>
              <a:t>risposta</a:t>
            </a:r>
            <a:endParaRPr lang="en-US" dirty="0"/>
          </a:p>
          <a:p>
            <a:pPr lvl="1"/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efficienti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servizi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r>
              <a:rPr lang="en-US" dirty="0" err="1"/>
              <a:t>Garantendo</a:t>
            </a:r>
            <a:r>
              <a:rPr lang="en-US" dirty="0"/>
              <a:t> </a:t>
            </a:r>
            <a:r>
              <a:rPr lang="en-US" dirty="0" err="1"/>
              <a:t>potenzialmente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a tutti </a:t>
            </a:r>
            <a:r>
              <a:rPr lang="en-US" dirty="0" err="1"/>
              <a:t>coloro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beneficiano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piattaforma</a:t>
            </a:r>
            <a:r>
              <a:rPr lang="en-US" dirty="0"/>
              <a:t> </a:t>
            </a:r>
            <a:r>
              <a:rPr lang="en-US" dirty="0" err="1"/>
              <a:t>Infostud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2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AC05AC90-8AC7-D1D1-DDDC-AFFDE8EB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482" name="Group 17">
            <a:extLst>
              <a:ext uri="{FF2B5EF4-FFF2-40B4-BE49-F238E27FC236}">
                <a16:creationId xmlns:a16="http://schemas.microsoft.com/office/drawing/2014/main" id="{5B213AD9-7A0F-5558-110D-EC616CA50D7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6" name="Picture 15" descr="Fondino">
              <a:extLst>
                <a:ext uri="{FF2B5EF4-FFF2-40B4-BE49-F238E27FC236}">
                  <a16:creationId xmlns:a16="http://schemas.microsoft.com/office/drawing/2014/main" id="{DD5FA262-2AD8-C6C0-395B-8D71D34F0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3" descr="logo +marchio">
              <a:extLst>
                <a:ext uri="{FF2B5EF4-FFF2-40B4-BE49-F238E27FC236}">
                  <a16:creationId xmlns:a16="http://schemas.microsoft.com/office/drawing/2014/main" id="{B950D429-78F3-173C-8B25-3241C2CF2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6" descr="fascia">
              <a:extLst>
                <a:ext uri="{FF2B5EF4-FFF2-40B4-BE49-F238E27FC236}">
                  <a16:creationId xmlns:a16="http://schemas.microsoft.com/office/drawing/2014/main" id="{FDBD01BD-1FA3-A4C3-5152-FFC9883E6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3" name="Titolo 2">
            <a:extLst>
              <a:ext uri="{FF2B5EF4-FFF2-40B4-BE49-F238E27FC236}">
                <a16:creationId xmlns:a16="http://schemas.microsoft.com/office/drawing/2014/main" id="{B9CD5D18-6C4F-9421-4A79-404EFF97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Ingegneria dell’informazione, informatica e statistica.</a:t>
            </a:r>
            <a:br>
              <a:rPr lang="it-IT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Laurea in informatica.</a:t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Applicazione di tecniche di machine learning ai log degli accessi della piattaforma </a:t>
            </a:r>
            <a:r>
              <a:rPr lang="it-IT" altLang="en-US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Infostud</a:t>
            </a: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per analisi e predizione di anomalie</a:t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Anthony Di Pietro - 1960447</a:t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Anno Accademico 2022/2023</a:t>
            </a:r>
          </a:p>
        </p:txBody>
      </p:sp>
      <p:sp>
        <p:nvSpPr>
          <p:cNvPr id="20484" name="Sottotitolo 3">
            <a:extLst>
              <a:ext uri="{FF2B5EF4-FFF2-40B4-BE49-F238E27FC236}">
                <a16:creationId xmlns:a16="http://schemas.microsoft.com/office/drawing/2014/main" id="{554A7EAE-FE62-785B-E4B1-42A321BB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Laureando: Anthony Di Pietro</a:t>
            </a: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dipietro.1960447@studenti.uniroma1.it</a:t>
            </a:r>
          </a:p>
          <a:p>
            <a:pPr algn="r" eaLnBrk="1" hangingPunct="1"/>
            <a:endParaRPr lang="it-IT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Relatore: Prof. Gabriele Tolomei</a:t>
            </a: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tolomei@di.uniroma1.it</a:t>
            </a:r>
          </a:p>
          <a:p>
            <a:pPr algn="r" eaLnBrk="1" hangingPunct="1"/>
            <a:endParaRPr lang="it-IT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Correlatore: Prof. Emanuele Panizzi</a:t>
            </a:r>
          </a:p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E-mail: panizzi@di.uniroma1.it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42926EDE-D91D-E3F6-DDAE-D460BB2A7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9039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it-IT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Grazie per la Vostra Attenzione!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7992864" cy="9361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trovati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grid-search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massimizzato</a:t>
            </a:r>
            <a:r>
              <a:rPr lang="en-US" dirty="0"/>
              <a:t> la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espressione</a:t>
            </a:r>
            <a:r>
              <a:rPr lang="en-US" dirty="0"/>
              <a:t>: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9D345-8A75-360E-2900-4158A63A89CC}"/>
                  </a:ext>
                </a:extLst>
              </p:cNvPr>
              <p:cNvSpPr txBox="1"/>
              <p:nvPr/>
            </p:nvSpPr>
            <p:spPr>
              <a:xfrm>
                <a:off x="503548" y="2947975"/>
                <a:ext cx="8136904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fr-F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𝐴𝑅𝑀</m:t>
                              </m:r>
                              <m:sSubSup>
                                <m:sSubSupPr>
                                  <m:ctrlP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</m:t>
                                  </m:r>
                                </m:sub>
                                <m:sup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F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9D345-8A75-360E-2900-4158A63A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947975"/>
                <a:ext cx="8136904" cy="644857"/>
              </a:xfrm>
              <a:prstGeom prst="rect">
                <a:avLst/>
              </a:prstGeo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45AC8-3B12-EF1D-FDE4-E494C7284905}"/>
                  </a:ext>
                </a:extLst>
              </p:cNvPr>
              <p:cNvSpPr txBox="1"/>
              <p:nvPr/>
            </p:nvSpPr>
            <p:spPr>
              <a:xfrm>
                <a:off x="1007796" y="4005064"/>
                <a:ext cx="7128408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In cui Tr, Va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sono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dataset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utilizzati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per il training e per il validation e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𝐴𝑅𝑀</m:t>
                    </m:r>
                    <m:sSubSup>
                      <m:sSubSupPr>
                        <m:ctrlP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è un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modello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ARMA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addestrato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su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i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che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effettua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previsioni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nei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punti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i="1" dirty="0">
                    <a:solidFill>
                      <a:srgbClr val="000000"/>
                    </a:solidFill>
                    <a:latin typeface="+mj-lt"/>
                  </a:rPr>
                  <a:t>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45AC8-3B12-EF1D-FDE4-E494C728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96" y="4005064"/>
                <a:ext cx="7128408" cy="526298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49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 = 20</a:t>
            </a:r>
          </a:p>
          <a:p>
            <a:pPr lvl="1"/>
            <a:r>
              <a:rPr lang="en-US" dirty="0"/>
              <a:t>indica </a:t>
            </a:r>
            <a:r>
              <a:rPr lang="en-US" dirty="0" err="1"/>
              <a:t>quanti</a:t>
            </a:r>
            <a:r>
              <a:rPr lang="en-US" dirty="0"/>
              <a:t> </a:t>
            </a:r>
            <a:r>
              <a:rPr lang="en-US" dirty="0" err="1"/>
              <a:t>periodi</a:t>
            </a:r>
            <a:r>
              <a:rPr lang="en-US" dirty="0"/>
              <a:t> </a:t>
            </a:r>
            <a:r>
              <a:rPr lang="en-US" dirty="0" err="1"/>
              <a:t>temporali</a:t>
            </a:r>
            <a:r>
              <a:rPr lang="en-US" dirty="0"/>
              <a:t> </a:t>
            </a:r>
            <a:r>
              <a:rPr lang="en-US" dirty="0" err="1"/>
              <a:t>passati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per </a:t>
            </a:r>
            <a:r>
              <a:rPr lang="en-US" dirty="0" err="1"/>
              <a:t>predire</a:t>
            </a:r>
            <a:r>
              <a:rPr lang="en-US" dirty="0"/>
              <a:t> il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endParaRPr lang="en-US" i="1" dirty="0"/>
          </a:p>
          <a:p>
            <a:r>
              <a:rPr lang="en-US" i="1" dirty="0"/>
              <a:t>q = 8</a:t>
            </a:r>
          </a:p>
          <a:p>
            <a:pPr lvl="1"/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quanti</a:t>
            </a:r>
            <a:r>
              <a:rPr lang="en-US" dirty="0"/>
              <a:t>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previsionali</a:t>
            </a:r>
            <a:r>
              <a:rPr lang="en-US" dirty="0"/>
              <a:t> </a:t>
            </a:r>
            <a:r>
              <a:rPr lang="en-US" dirty="0" err="1"/>
              <a:t>passati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presi</a:t>
            </a:r>
            <a:r>
              <a:rPr lang="en-US" dirty="0"/>
              <a:t> in </a:t>
            </a:r>
            <a:r>
              <a:rPr lang="en-US" dirty="0" err="1"/>
              <a:t>considerazione</a:t>
            </a:r>
            <a:r>
              <a:rPr lang="en-US" dirty="0"/>
              <a:t> per </a:t>
            </a:r>
            <a:r>
              <a:rPr lang="en-US" dirty="0" err="1"/>
              <a:t>predire</a:t>
            </a:r>
            <a:r>
              <a:rPr lang="en-US" dirty="0"/>
              <a:t> il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endParaRPr lang="en-US" dirty="0"/>
          </a:p>
          <a:p>
            <a:r>
              <a:rPr lang="en-US" i="1" dirty="0"/>
              <a:t>t = 0.644</a:t>
            </a:r>
            <a:endParaRPr lang="en-US" dirty="0"/>
          </a:p>
          <a:p>
            <a:pPr lvl="1"/>
            <a:r>
              <a:rPr lang="en-US" dirty="0"/>
              <a:t>serve a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confini</a:t>
            </a:r>
            <a:r>
              <a:rPr lang="en-US" dirty="0"/>
              <a:t> </a:t>
            </a:r>
            <a:r>
              <a:rPr lang="en-US" dirty="0" err="1"/>
              <a:t>decisionali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non </a:t>
            </a:r>
            <a:r>
              <a:rPr lang="en-US" dirty="0" err="1"/>
              <a:t>anomali</a:t>
            </a:r>
            <a:r>
              <a:rPr lang="en-US" dirty="0"/>
              <a:t> e, </a:t>
            </a:r>
            <a:r>
              <a:rPr lang="en-US" dirty="0" err="1"/>
              <a:t>dualmente</a:t>
            </a:r>
            <a:r>
              <a:rPr lang="en-US" dirty="0"/>
              <a:t>, </a:t>
            </a:r>
            <a:r>
              <a:rPr lang="en-US" dirty="0" err="1"/>
              <a:t>anomali</a:t>
            </a:r>
            <a:r>
              <a:rPr lang="en-US" dirty="0"/>
              <a:t>. </a:t>
            </a:r>
            <a:r>
              <a:rPr lang="en-US" dirty="0" err="1"/>
              <a:t>Definisce</a:t>
            </a:r>
            <a:r>
              <a:rPr lang="en-US" dirty="0"/>
              <a:t> la </a:t>
            </a:r>
            <a:r>
              <a:rPr lang="en-US" dirty="0" err="1"/>
              <a:t>sensibilità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ARMA</a:t>
            </a:r>
          </a:p>
        </p:txBody>
      </p:sp>
    </p:spTree>
    <p:extLst>
      <p:ext uri="{BB962C8B-B14F-4D97-AF65-F5344CB8AC3E}">
        <p14:creationId xmlns:p14="http://schemas.microsoft.com/office/powerpoint/2010/main" val="2558293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7992864" cy="9361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trovati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grid-search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massimizzato</a:t>
            </a:r>
            <a:r>
              <a:rPr lang="en-US" dirty="0"/>
              <a:t> la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espressione</a:t>
            </a:r>
            <a:r>
              <a:rPr lang="en-US" dirty="0"/>
              <a:t>: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OC-SVM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9D345-8A75-360E-2900-4158A63A89CC}"/>
                  </a:ext>
                </a:extLst>
              </p:cNvPr>
              <p:cNvSpPr txBox="1"/>
              <p:nvPr/>
            </p:nvSpPr>
            <p:spPr>
              <a:xfrm>
                <a:off x="0" y="2947975"/>
                <a:ext cx="9144000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00"/>
                            </a:solidFill>
                          </a:rPr>
                          <m:t>𝜈</m:t>
                        </m:r>
                      </m:e>
                      <m:sup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i="1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𝑘𝑒𝑟𝑛𝑒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000000"/>
                        </a:solidFill>
                      </a:rPr>
                      <m:t>𝜈</m:t>
                    </m:r>
                    <m:r>
                      <a:rPr lang="en-US" sz="28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en-US" sz="28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𝑂𝐶𝑆𝑉𝑀</m:t>
                                </m:r>
                              </m:e>
                              <m:sub>
                                <m: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</m:sub>
                              <m:sup>
                                <m:r>
                                  <a:rPr lang="fr-FR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𝑉𝑎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FR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rgbClr val="000000"/>
                                    </a:solidFill>
                                  </a:rPr>
                                  <m:t>𝜈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</a:rPr>
                                  <m:t>, 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𝑘𝑒𝑟𝑛𝑒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9D345-8A75-360E-2900-4158A63A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7975"/>
                <a:ext cx="9144000" cy="644857"/>
              </a:xfrm>
              <a:prstGeom prst="rect">
                <a:avLst/>
              </a:prstGeom>
              <a:blipFill>
                <a:blip r:embed="rId2"/>
                <a:stretch>
                  <a:fillRect t="-1905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45AC8-3B12-EF1D-FDE4-E494C7284905}"/>
                  </a:ext>
                </a:extLst>
              </p:cNvPr>
              <p:cNvSpPr txBox="1"/>
              <p:nvPr/>
            </p:nvSpPr>
            <p:spPr>
              <a:xfrm>
                <a:off x="1007796" y="4005064"/>
                <a:ext cx="7128408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In cui Tr, Va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sono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dataset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utilizzati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per il training e per il validation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𝑂𝐶𝑆𝑉𝑀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è un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modello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</a:p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OC-SVM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addestrato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su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i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che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effettua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previsioni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sulle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etichette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dei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+mj-lt"/>
                  </a:rPr>
                  <a:t>punti</a:t>
                </a: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400" i="1" dirty="0">
                    <a:solidFill>
                      <a:srgbClr val="000000"/>
                    </a:solidFill>
                    <a:latin typeface="+mj-lt"/>
                  </a:rPr>
                  <a:t>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45AC8-3B12-EF1D-FDE4-E494C728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96" y="4005064"/>
                <a:ext cx="7128408" cy="526298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73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𝜈 = 0.9</a:t>
            </a:r>
            <a:endParaRPr lang="en-US" i="1" dirty="0"/>
          </a:p>
          <a:p>
            <a:pPr lvl="1"/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stima</a:t>
            </a:r>
            <a:r>
              <a:rPr lang="en-US" dirty="0"/>
              <a:t> </a:t>
            </a:r>
            <a:r>
              <a:rPr lang="en-US" dirty="0" err="1"/>
              <a:t>superiore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aspettarsi</a:t>
            </a:r>
            <a:endParaRPr lang="en-US" dirty="0"/>
          </a:p>
          <a:p>
            <a:r>
              <a:rPr lang="en-US" i="1" dirty="0"/>
              <a:t>kernel = ‘sigmoid’</a:t>
            </a:r>
            <a:endParaRPr lang="en-US" dirty="0"/>
          </a:p>
          <a:p>
            <a:pPr lvl="1"/>
            <a:r>
              <a:rPr lang="en-US" dirty="0" err="1"/>
              <a:t>specifica</a:t>
            </a:r>
            <a:r>
              <a:rPr lang="en-US" dirty="0"/>
              <a:t> la </a:t>
            </a:r>
            <a:r>
              <a:rPr lang="en-US" dirty="0" err="1"/>
              <a:t>funzione</a:t>
            </a:r>
            <a:r>
              <a:rPr lang="en-US" dirty="0"/>
              <a:t> kernel </a:t>
            </a:r>
            <a:r>
              <a:rPr lang="en-US" dirty="0" err="1"/>
              <a:t>utilizzata</a:t>
            </a:r>
            <a:r>
              <a:rPr lang="en-US" dirty="0"/>
              <a:t> per la </a:t>
            </a:r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dell’iperpiano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OC-SVM</a:t>
            </a:r>
          </a:p>
        </p:txBody>
      </p:sp>
    </p:spTree>
    <p:extLst>
      <p:ext uri="{BB962C8B-B14F-4D97-AF65-F5344CB8AC3E}">
        <p14:creationId xmlns:p14="http://schemas.microsoft.com/office/powerpoint/2010/main" val="3424422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89666-DA61-4F18-B24B-73A96D4D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6" y="1541536"/>
            <a:ext cx="741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Telemanom</a:t>
            </a:r>
            <a:r>
              <a:rPr lang="en-US" sz="1800" dirty="0"/>
              <a:t> ha </a:t>
            </a:r>
            <a:r>
              <a:rPr lang="en-US" sz="1800" dirty="0" err="1"/>
              <a:t>numerosi</a:t>
            </a:r>
            <a:r>
              <a:rPr lang="en-US" sz="1800" dirty="0"/>
              <a:t> </a:t>
            </a:r>
            <a:r>
              <a:rPr lang="en-US" sz="1800" dirty="0" err="1"/>
              <a:t>iperparametri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Telemanom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58F43E-122D-20D7-739D-9F8E1D93E352}"/>
              </a:ext>
            </a:extLst>
          </p:cNvPr>
          <p:cNvGraphicFramePr>
            <a:graphicFrameLocks noGrp="1"/>
          </p:cNvGraphicFramePr>
          <p:nvPr/>
        </p:nvGraphicFramePr>
        <p:xfrm>
          <a:off x="1794758" y="1989920"/>
          <a:ext cx="5554483" cy="3810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3754283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</a:tblGrid>
              <a:tr h="242741">
                <a:tc>
                  <a:txBody>
                    <a:bodyPr/>
                    <a:lstStyle/>
                    <a:p>
                      <a:r>
                        <a:rPr lang="en-GB" sz="1600" dirty="0" err="1"/>
                        <a:t>Iperparametro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Informazioni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batch_size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osservazioni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considerare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in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ogni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batch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window_size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specifica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batch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precedenti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utilizzare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nel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calcolo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dell’errore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smussato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smoothing_perch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determina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l’indice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smussamento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nel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calcolo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degli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errori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l_s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passi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temporali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precedenti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quello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attuale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su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cui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verrà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basata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la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previsione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futura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76524481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n_predictions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indica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valori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futuri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prevedere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15107775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...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...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75232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97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MSCRED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58F43E-122D-20D7-739D-9F8E1D93E352}"/>
              </a:ext>
            </a:extLst>
          </p:cNvPr>
          <p:cNvGraphicFramePr>
            <a:graphicFrameLocks noGrp="1"/>
          </p:cNvGraphicFramePr>
          <p:nvPr/>
        </p:nvGraphicFramePr>
        <p:xfrm>
          <a:off x="1483423" y="1587919"/>
          <a:ext cx="6177153" cy="405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393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3361072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83688">
                  <a:extLst>
                    <a:ext uri="{9D8B030D-6E8A-4147-A177-3AD203B41FA5}">
                      <a16:colId xmlns:a16="http://schemas.microsoft.com/office/drawing/2014/main" val="1553205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dirty="0" err="1"/>
                        <a:t>Iperparametro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Informazioni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signature matrices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win_sizes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specifica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grandezza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signature matrices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30, 60, 120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step_max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rappresenta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feature maps concatenate dal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codificatore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convoluzionale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20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gap_time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indica la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distanza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tra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segmenti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serie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temporale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76524481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l"/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thred_b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atto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alla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computazione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dell’anomaly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6.326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752325827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l"/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threshold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un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certo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punto è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considerato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anomalo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se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suo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anomaly score è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maggiore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o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uguale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valore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threshold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134.747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63654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65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MSCRED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58F43E-122D-20D7-739D-9F8E1D93E352}"/>
              </a:ext>
            </a:extLst>
          </p:cNvPr>
          <p:cNvGraphicFramePr>
            <a:graphicFrameLocks noGrp="1"/>
          </p:cNvGraphicFramePr>
          <p:nvPr/>
        </p:nvGraphicFramePr>
        <p:xfrm>
          <a:off x="1483423" y="1587919"/>
          <a:ext cx="6177153" cy="405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393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3361072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83688">
                  <a:extLst>
                    <a:ext uri="{9D8B030D-6E8A-4147-A177-3AD203B41FA5}">
                      <a16:colId xmlns:a16="http://schemas.microsoft.com/office/drawing/2014/main" val="1553205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dirty="0" err="1"/>
                        <a:t>Iperparametro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Informazioni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signature matrices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win_sizes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specifica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grandezza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signature matrices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30, 60, 120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step_max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rappresenta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feature maps concatenate dal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codificatore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convoluzionale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20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gap_time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indica la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distanza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tra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segmenti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serie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temporale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76524481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l"/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thred_b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atto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alla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computazione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dell’anomaly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6.326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752325827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l"/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threshold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un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certo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punto è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considerato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anomalo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se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suo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anomaly score è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maggiore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o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uguale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valore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threshold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134.747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63654905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AAC7517-339F-7514-0590-EBDA76A7C97D}"/>
              </a:ext>
            </a:extLst>
          </p:cNvPr>
          <p:cNvSpPr/>
          <p:nvPr/>
        </p:nvSpPr>
        <p:spPr bwMode="auto">
          <a:xfrm flipH="1">
            <a:off x="7660576" y="2780928"/>
            <a:ext cx="1483424" cy="936104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Scelti</a:t>
            </a: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empiricamente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03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9B36BB1-4D43-2B98-EC28-BB459DC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76" y="1052736"/>
            <a:ext cx="7344048" cy="504825"/>
          </a:xfrm>
        </p:spPr>
        <p:txBody>
          <a:bodyPr/>
          <a:lstStyle/>
          <a:p>
            <a:r>
              <a:rPr lang="en-US" dirty="0" err="1"/>
              <a:t>Iperparametri</a:t>
            </a:r>
            <a:r>
              <a:rPr lang="en-US" dirty="0"/>
              <a:t> MSCRED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58F43E-122D-20D7-739D-9F8E1D93E352}"/>
              </a:ext>
            </a:extLst>
          </p:cNvPr>
          <p:cNvGraphicFramePr>
            <a:graphicFrameLocks noGrp="1"/>
          </p:cNvGraphicFramePr>
          <p:nvPr/>
        </p:nvGraphicFramePr>
        <p:xfrm>
          <a:off x="1483423" y="1587919"/>
          <a:ext cx="6177153" cy="405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393">
                  <a:extLst>
                    <a:ext uri="{9D8B030D-6E8A-4147-A177-3AD203B41FA5}">
                      <a16:colId xmlns:a16="http://schemas.microsoft.com/office/drawing/2014/main" val="1685818855"/>
                    </a:ext>
                  </a:extLst>
                </a:gridCol>
                <a:gridCol w="3361072">
                  <a:extLst>
                    <a:ext uri="{9D8B030D-6E8A-4147-A177-3AD203B41FA5}">
                      <a16:colId xmlns:a16="http://schemas.microsoft.com/office/drawing/2014/main" val="1797779684"/>
                    </a:ext>
                  </a:extLst>
                </a:gridCol>
                <a:gridCol w="1383688">
                  <a:extLst>
                    <a:ext uri="{9D8B030D-6E8A-4147-A177-3AD203B41FA5}">
                      <a16:colId xmlns:a16="http://schemas.microsoft.com/office/drawing/2014/main" val="1553205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dirty="0" err="1"/>
                        <a:t>Iperparametro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Informazioni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Valore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439114518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signature matrices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41634086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win_sizes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specifica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grandezza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signature matrices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30, 60, 120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217234844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step_max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rappresenta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numero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feature maps concatenate dal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codificatore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convoluzionale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20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201161919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gap_time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indica la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distanza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tra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segmenti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serie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temporale</a:t>
                      </a:r>
                      <a:endParaRPr lang="en-GB" sz="1600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30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3765244813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l"/>
                      <a:r>
                        <a:rPr lang="en-GB" sz="1600" b="1" i="1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thred_b</a:t>
                      </a:r>
                      <a:endParaRPr lang="en-GB" sz="1600" b="1" i="1" dirty="0">
                        <a:latin typeface="+mn-lt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atto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alla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computazione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dell’anomaly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score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6.326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752325827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algn="l"/>
                      <a:r>
                        <a:rPr lang="en-GB" sz="1600" b="1" i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threshold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un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certo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punto è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considerato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anomalo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se il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suo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anomaly score è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maggiore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o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uguale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al </a:t>
                      </a:r>
                      <a:r>
                        <a:rPr lang="en-GB" sz="1600" dirty="0" err="1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valore</a:t>
                      </a:r>
                      <a:r>
                        <a:rPr lang="en-GB" sz="1600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 di threshold</a:t>
                      </a: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latin typeface="+mn-lt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134.747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63654905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AAC7517-339F-7514-0590-EBDA76A7C97D}"/>
              </a:ext>
            </a:extLst>
          </p:cNvPr>
          <p:cNvSpPr/>
          <p:nvPr/>
        </p:nvSpPr>
        <p:spPr bwMode="auto">
          <a:xfrm flipH="1">
            <a:off x="7660576" y="4361157"/>
            <a:ext cx="1483424" cy="936104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grid-search</a:t>
            </a:r>
          </a:p>
        </p:txBody>
      </p:sp>
    </p:spTree>
    <p:extLst>
      <p:ext uri="{BB962C8B-B14F-4D97-AF65-F5344CB8AC3E}">
        <p14:creationId xmlns:p14="http://schemas.microsoft.com/office/powerpoint/2010/main" val="356117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3EC-1EE6-3C7F-4C05-F9B697EA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757" y="2564904"/>
            <a:ext cx="4374486" cy="1080120"/>
          </a:xfrm>
        </p:spPr>
        <p:txBody>
          <a:bodyPr/>
          <a:lstStyle/>
          <a:p>
            <a:pPr algn="ctr"/>
            <a:r>
              <a:rPr lang="en-US" sz="3600" dirty="0"/>
              <a:t>Il dataset di</a:t>
            </a:r>
            <a:br>
              <a:rPr lang="en-US" sz="3600" dirty="0"/>
            </a:br>
            <a:r>
              <a:rPr lang="en-US" sz="3600" dirty="0" err="1"/>
              <a:t>Infostud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441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olo 1">
            <a:extLst>
              <a:ext uri="{FF2B5EF4-FFF2-40B4-BE49-F238E27FC236}">
                <a16:creationId xmlns:a16="http://schemas.microsoft.com/office/drawing/2014/main" id="{F5A25F8E-FFD3-FBDD-5175-B566F971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Il dataset di </a:t>
            </a:r>
            <a:r>
              <a:rPr lang="en-GB" altLang="en-US" dirty="0" err="1">
                <a:latin typeface="Calibri" panose="020F0502020204030204" pitchFamily="34" charset="0"/>
              </a:rPr>
              <a:t>Infostud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48F9-6695-DA34-BDE6-A3990043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54" y="2896592"/>
            <a:ext cx="8496176" cy="504825"/>
          </a:xfrm>
          <a:noFill/>
        </p:spPr>
        <p:txBody>
          <a:bodyPr/>
          <a:lstStyle/>
          <a:p>
            <a:r>
              <a:rPr lang="en-US" b="1" dirty="0"/>
              <a:t>Finestra di </a:t>
            </a:r>
            <a:r>
              <a:rPr lang="en-US" b="1" dirty="0" err="1"/>
              <a:t>osservazione</a:t>
            </a:r>
            <a:r>
              <a:rPr lang="en-US" b="1" dirty="0"/>
              <a:t>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r>
              <a:rPr lang="en-US" b="1" dirty="0"/>
              <a:t>:</a:t>
            </a:r>
          </a:p>
          <a:p>
            <a:pPr lvl="1"/>
            <a:r>
              <a:rPr lang="en-GB" dirty="0" err="1"/>
              <a:t>gennaio</a:t>
            </a:r>
            <a:r>
              <a:rPr lang="en-GB" dirty="0"/>
              <a:t> 2019 – </a:t>
            </a:r>
            <a:r>
              <a:rPr lang="en-GB" dirty="0" err="1"/>
              <a:t>febbraio</a:t>
            </a:r>
            <a:r>
              <a:rPr lang="en-GB" dirty="0"/>
              <a:t> 2023</a:t>
            </a:r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AF8F229-E73B-A0AA-6A93-B84A21725E79}"/>
              </a:ext>
            </a:extLst>
          </p:cNvPr>
          <p:cNvSpPr txBox="1">
            <a:spLocks/>
          </p:cNvSpPr>
          <p:nvPr/>
        </p:nvSpPr>
        <p:spPr bwMode="auto">
          <a:xfrm>
            <a:off x="1258888" y="3823493"/>
            <a:ext cx="849617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 err="1"/>
              <a:t>Frequenza</a:t>
            </a:r>
            <a:r>
              <a:rPr lang="en-US" b="1" kern="0" dirty="0"/>
              <a:t> di </a:t>
            </a:r>
            <a:r>
              <a:rPr lang="en-US" b="1" kern="0" dirty="0" err="1"/>
              <a:t>campionamento</a:t>
            </a:r>
            <a:r>
              <a:rPr lang="en-US" b="1" kern="0" dirty="0"/>
              <a:t>:</a:t>
            </a:r>
          </a:p>
          <a:p>
            <a:pPr lvl="1"/>
            <a:r>
              <a:rPr lang="en-US" kern="0" dirty="0" err="1"/>
              <a:t>un’osservazione</a:t>
            </a:r>
            <a:r>
              <a:rPr lang="en-US" kern="0" dirty="0"/>
              <a:t> </a:t>
            </a:r>
            <a:r>
              <a:rPr lang="en-US" kern="0" dirty="0" err="1"/>
              <a:t>ogni</a:t>
            </a:r>
            <a:r>
              <a:rPr lang="en-US" kern="0" dirty="0"/>
              <a:t> 15 secondi</a:t>
            </a:r>
            <a:endParaRPr lang="en-GB" kern="0" dirty="0"/>
          </a:p>
          <a:p>
            <a:endParaRPr lang="en-US" kern="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A7E4C6D-5F42-2F9B-69D7-68756428468E}"/>
              </a:ext>
            </a:extLst>
          </p:cNvPr>
          <p:cNvSpPr txBox="1">
            <a:spLocks/>
          </p:cNvSpPr>
          <p:nvPr/>
        </p:nvSpPr>
        <p:spPr bwMode="auto">
          <a:xfrm>
            <a:off x="1261254" y="1969691"/>
            <a:ext cx="849617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 err="1"/>
              <a:t>Numero</a:t>
            </a:r>
            <a:r>
              <a:rPr lang="en-US" b="1" kern="0" dirty="0"/>
              <a:t> di file:</a:t>
            </a:r>
          </a:p>
          <a:p>
            <a:pPr lvl="1"/>
            <a:r>
              <a:rPr lang="en-US" kern="0" dirty="0"/>
              <a:t>≈750 </a:t>
            </a:r>
            <a:r>
              <a:rPr lang="en-US" kern="0" dirty="0" err="1"/>
              <a:t>tra</a:t>
            </a:r>
            <a:r>
              <a:rPr lang="en-US" kern="0" dirty="0"/>
              <a:t> le </a:t>
            </a:r>
            <a:r>
              <a:rPr lang="en-US" kern="0" dirty="0" err="1"/>
              <a:t>piattaforme</a:t>
            </a:r>
            <a:r>
              <a:rPr lang="en-US" kern="0" dirty="0"/>
              <a:t> </a:t>
            </a:r>
            <a:r>
              <a:rPr lang="en-US" kern="0" dirty="0" err="1"/>
              <a:t>InfoSapienza</a:t>
            </a:r>
            <a:r>
              <a:rPr lang="en-US" kern="0" dirty="0"/>
              <a:t> e GOMP</a:t>
            </a:r>
            <a:endParaRPr lang="en-GB" kern="0" dirty="0"/>
          </a:p>
          <a:p>
            <a:pPr lvl="2"/>
            <a:endParaRPr lang="en-US" kern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73ABCB9-7DD4-6E96-17E5-275E4C062E7D}"/>
              </a:ext>
            </a:extLst>
          </p:cNvPr>
          <p:cNvSpPr txBox="1">
            <a:spLocks/>
          </p:cNvSpPr>
          <p:nvPr/>
        </p:nvSpPr>
        <p:spPr bwMode="auto">
          <a:xfrm>
            <a:off x="1258888" y="4774397"/>
            <a:ext cx="8496176" cy="124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 err="1"/>
              <a:t>Ambiente</a:t>
            </a:r>
            <a:r>
              <a:rPr lang="en-US" b="1" kern="0" dirty="0"/>
              <a:t> supervised:</a:t>
            </a:r>
          </a:p>
          <a:p>
            <a:pPr lvl="1"/>
            <a:r>
              <a:rPr lang="en-US" kern="0" dirty="0"/>
              <a:t>Il Dr. </a:t>
            </a:r>
            <a:r>
              <a:rPr lang="en-US" kern="0" dirty="0" err="1"/>
              <a:t>Bassetti</a:t>
            </a:r>
            <a:r>
              <a:rPr lang="en-US" kern="0" dirty="0"/>
              <a:t> ha tenuto </a:t>
            </a:r>
            <a:r>
              <a:rPr lang="en-US" kern="0" dirty="0" err="1"/>
              <a:t>traccia</a:t>
            </a:r>
            <a:r>
              <a:rPr lang="en-US" kern="0" dirty="0"/>
              <a:t> </a:t>
            </a:r>
            <a:r>
              <a:rPr lang="en-US" kern="0" dirty="0" err="1"/>
              <a:t>dei</a:t>
            </a:r>
            <a:r>
              <a:rPr lang="en-US" kern="0" dirty="0"/>
              <a:t> </a:t>
            </a:r>
            <a:r>
              <a:rPr lang="en-US" kern="0" dirty="0" err="1"/>
              <a:t>periodi</a:t>
            </a:r>
            <a:r>
              <a:rPr lang="en-US" kern="0" dirty="0"/>
              <a:t> </a:t>
            </a:r>
            <a:r>
              <a:rPr lang="en-US" kern="0" dirty="0" err="1"/>
              <a:t>anomali</a:t>
            </a:r>
            <a:endParaRPr 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807E52-FFC8-3C2E-4998-560C358AF7E0}"/>
              </a:ext>
            </a:extLst>
          </p:cNvPr>
          <p:cNvCxnSpPr/>
          <p:nvPr/>
        </p:nvCxnSpPr>
        <p:spPr bwMode="auto">
          <a:xfrm>
            <a:off x="242119" y="5157192"/>
            <a:ext cx="0" cy="51779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25790B7-5789-E10C-8875-90356F6FE424}"/>
              </a:ext>
            </a:extLst>
          </p:cNvPr>
          <p:cNvSpPr/>
          <p:nvPr/>
        </p:nvSpPr>
        <p:spPr bwMode="auto">
          <a:xfrm>
            <a:off x="142054" y="5367612"/>
            <a:ext cx="1440160" cy="620217"/>
          </a:xfrm>
          <a:prstGeom prst="round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3" name="Titolo 1">
            <a:extLst>
              <a:ext uri="{FF2B5EF4-FFF2-40B4-BE49-F238E27FC236}">
                <a16:creationId xmlns:a16="http://schemas.microsoft.com/office/drawing/2014/main" id="{F5A25F8E-FFD3-FBDD-5175-B566F971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Il dataset di </a:t>
            </a:r>
            <a:r>
              <a:rPr lang="en-GB" altLang="en-US" dirty="0" err="1">
                <a:latin typeface="Calibri" panose="020F0502020204030204" pitchFamily="34" charset="0"/>
              </a:rPr>
              <a:t>Infostud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Segnaposto contenuto 6">
            <a:extLst>
              <a:ext uri="{FF2B5EF4-FFF2-40B4-BE49-F238E27FC236}">
                <a16:creationId xmlns:a16="http://schemas.microsoft.com/office/drawing/2014/main" id="{5988AB85-114D-6332-D807-6890884E3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876281"/>
              </p:ext>
            </p:extLst>
          </p:nvPr>
        </p:nvGraphicFramePr>
        <p:xfrm>
          <a:off x="683568" y="1752600"/>
          <a:ext cx="7992120" cy="354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9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GB" sz="1800" dirty="0" err="1"/>
                        <a:t>Tipologia</a:t>
                      </a:r>
                      <a:r>
                        <a:rPr lang="en-GB" sz="1800" dirty="0"/>
                        <a:t> di </a:t>
                      </a:r>
                      <a:r>
                        <a:rPr lang="en-GB" sz="1800" dirty="0" err="1"/>
                        <a:t>metrica</a:t>
                      </a:r>
                      <a:r>
                        <a:rPr lang="en-GB" sz="1800" dirty="0"/>
                        <a:t> </a:t>
                      </a:r>
                      <a:r>
                        <a:rPr lang="en-GB" sz="1800" dirty="0" err="1"/>
                        <a:t>InfoSapienza</a:t>
                      </a:r>
                      <a:endParaRPr lang="en-GB" sz="1800" dirty="0"/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Informazioni</a:t>
                      </a:r>
                      <a:endParaRPr lang="en-GB" sz="1800" dirty="0"/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err="1">
                          <a:latin typeface="CMU Typewriter Text" panose="02000609000000000000" pitchFamily="50" charset="0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http_responses</a:t>
                      </a:r>
                      <a:endParaRPr lang="en-GB" sz="1800" dirty="0">
                        <a:latin typeface="CMU Typewriter Text" panose="02000609000000000000" pitchFamily="50" charset="0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Contatore</a:t>
                      </a:r>
                      <a:r>
                        <a:rPr lang="en-GB" sz="1600" dirty="0"/>
                        <a:t> di </a:t>
                      </a:r>
                      <a:r>
                        <a:rPr lang="en-GB" sz="1600" dirty="0" err="1"/>
                        <a:t>risposte</a:t>
                      </a:r>
                      <a:r>
                        <a:rPr lang="en-GB" sz="1600" dirty="0"/>
                        <a:t> HTTP. </a:t>
                      </a:r>
                      <a:r>
                        <a:rPr lang="en-GB" sz="1600" dirty="0" err="1"/>
                        <a:t>Ogni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segnale</a:t>
                      </a:r>
                      <a:r>
                        <a:rPr lang="en-GB" sz="1600" dirty="0"/>
                        <a:t> è un </a:t>
                      </a:r>
                      <a:r>
                        <a:rPr lang="en-GB" sz="1600" dirty="0" err="1"/>
                        <a:t>tipo</a:t>
                      </a:r>
                      <a:r>
                        <a:rPr lang="en-GB" sz="1600" dirty="0"/>
                        <a:t> di </a:t>
                      </a:r>
                      <a:r>
                        <a:rPr lang="en-GB" sz="1600" dirty="0" err="1"/>
                        <a:t>risposta</a:t>
                      </a:r>
                      <a:r>
                        <a:rPr lang="en-GB" sz="1600" dirty="0"/>
                        <a:t> HTTP.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err="1">
                          <a:latin typeface="CMU Typewriter Text" panose="02000609000000000000" pitchFamily="50" charset="0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request_total</a:t>
                      </a:r>
                      <a:endParaRPr lang="en-GB" sz="1800" dirty="0">
                        <a:latin typeface="CMU Typewriter Text" panose="02000609000000000000" pitchFamily="50" charset="0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Contatore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delle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richieste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totali</a:t>
                      </a:r>
                      <a:r>
                        <a:rPr lang="en-GB" sz="1600" dirty="0"/>
                        <a:t>.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897184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err="1">
                          <a:latin typeface="CMU Typewriter Text" panose="02000609000000000000" pitchFamily="50" charset="0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phoenixws_requests_delay_bucket</a:t>
                      </a:r>
                      <a:endParaRPr lang="en-GB" sz="1800" dirty="0">
                        <a:latin typeface="CMU Typewriter Text" panose="02000609000000000000" pitchFamily="50" charset="0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Bucket non </a:t>
                      </a:r>
                      <a:r>
                        <a:rPr lang="en-GB" sz="1600" dirty="0" err="1"/>
                        <a:t>disgiunti</a:t>
                      </a:r>
                      <a:r>
                        <a:rPr lang="en-GB" sz="1600" dirty="0"/>
                        <a:t> a cui è </a:t>
                      </a:r>
                      <a:r>
                        <a:rPr lang="en-GB" sz="1600" dirty="0" err="1"/>
                        <a:t>associato</a:t>
                      </a:r>
                      <a:r>
                        <a:rPr lang="en-GB" sz="1600" dirty="0"/>
                        <a:t> un </a:t>
                      </a:r>
                      <a:r>
                        <a:rPr lang="en-GB" sz="1600" dirty="0" err="1"/>
                        <a:t>valore</a:t>
                      </a:r>
                      <a:r>
                        <a:rPr lang="en-GB" sz="1600" dirty="0"/>
                        <a:t> </a:t>
                      </a:r>
                      <a:r>
                        <a:rPr lang="en-GB" sz="1600" i="1" dirty="0"/>
                        <a:t>le</a:t>
                      </a:r>
                      <a:r>
                        <a:rPr lang="en-GB" sz="1600" i="0" dirty="0"/>
                        <a:t>. I bucket </a:t>
                      </a:r>
                      <a:r>
                        <a:rPr lang="en-GB" sz="1600" i="0" dirty="0" err="1"/>
                        <a:t>accumulano</a:t>
                      </a:r>
                      <a:r>
                        <a:rPr lang="en-GB" sz="1600" i="0" dirty="0"/>
                        <a:t> il </a:t>
                      </a:r>
                      <a:r>
                        <a:rPr lang="en-GB" sz="1600" i="0" dirty="0" err="1"/>
                        <a:t>numero</a:t>
                      </a:r>
                      <a:r>
                        <a:rPr lang="en-GB" sz="1600" i="0" dirty="0"/>
                        <a:t> di </a:t>
                      </a:r>
                      <a:r>
                        <a:rPr lang="en-GB" sz="1600" i="0" dirty="0" err="1"/>
                        <a:t>richieste</a:t>
                      </a:r>
                      <a:r>
                        <a:rPr lang="en-GB" sz="1600" i="0" dirty="0"/>
                        <a:t> con </a:t>
                      </a:r>
                      <a:r>
                        <a:rPr lang="en-GB" sz="1600" i="0" dirty="0" err="1"/>
                        <a:t>latenza</a:t>
                      </a:r>
                      <a:r>
                        <a:rPr lang="en-GB" sz="1600" i="0" dirty="0"/>
                        <a:t> </a:t>
                      </a:r>
                      <a:r>
                        <a:rPr lang="en-GB" sz="1600" i="0" dirty="0" err="1"/>
                        <a:t>minore</a:t>
                      </a:r>
                      <a:r>
                        <a:rPr lang="en-GB" sz="1600" i="0" dirty="0"/>
                        <a:t> o </a:t>
                      </a:r>
                      <a:r>
                        <a:rPr lang="en-GB" sz="1600" i="0" dirty="0" err="1"/>
                        <a:t>uguale</a:t>
                      </a:r>
                      <a:r>
                        <a:rPr lang="en-GB" sz="1600" i="0" dirty="0"/>
                        <a:t> al proprio </a:t>
                      </a:r>
                      <a:r>
                        <a:rPr lang="en-GB" sz="1600" i="0" dirty="0" err="1"/>
                        <a:t>valore</a:t>
                      </a:r>
                      <a:r>
                        <a:rPr lang="en-GB" sz="1600" i="0" dirty="0"/>
                        <a:t> </a:t>
                      </a:r>
                      <a:r>
                        <a:rPr lang="en-GB" sz="1600" i="0" dirty="0" err="1"/>
                        <a:t>associato</a:t>
                      </a:r>
                      <a:r>
                        <a:rPr lang="en-GB" sz="1600" i="0" dirty="0"/>
                        <a:t>.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08934643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CMU Typewriter Text" panose="02000609000000000000" pitchFamily="50" charset="0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phoenixws_requests_delay_count</a:t>
                      </a:r>
                      <a:endParaRPr lang="en-GB" sz="1800" dirty="0">
                        <a:latin typeface="CMU Typewriter Text" panose="02000609000000000000" pitchFamily="50" charset="0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Contatore</a:t>
                      </a:r>
                      <a:r>
                        <a:rPr lang="en-GB" sz="1600" dirty="0"/>
                        <a:t> di </a:t>
                      </a:r>
                      <a:r>
                        <a:rPr lang="en-GB" sz="1600" dirty="0" err="1"/>
                        <a:t>richieste</a:t>
                      </a:r>
                      <a:r>
                        <a:rPr lang="en-GB" sz="1600" dirty="0"/>
                        <a:t> a </a:t>
                      </a:r>
                      <a:r>
                        <a:rPr lang="en-GB" sz="1600" dirty="0" err="1"/>
                        <a:t>servizi</a:t>
                      </a:r>
                      <a:r>
                        <a:rPr lang="en-GB" sz="1600" dirty="0"/>
                        <a:t>. </a:t>
                      </a:r>
                      <a:r>
                        <a:rPr lang="en-GB" sz="1600" dirty="0" err="1"/>
                        <a:t>Ogni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segnale</a:t>
                      </a:r>
                      <a:r>
                        <a:rPr lang="en-GB" sz="1600" dirty="0"/>
                        <a:t> è un </a:t>
                      </a:r>
                      <a:r>
                        <a:rPr lang="en-GB" sz="1600" dirty="0" err="1"/>
                        <a:t>tipo</a:t>
                      </a:r>
                      <a:r>
                        <a:rPr lang="en-GB" sz="1600" dirty="0"/>
                        <a:t> di </a:t>
                      </a:r>
                      <a:r>
                        <a:rPr lang="en-GB" sz="1600" dirty="0" err="1"/>
                        <a:t>servizio</a:t>
                      </a:r>
                      <a:r>
                        <a:rPr lang="en-GB" sz="1600" dirty="0"/>
                        <a:t>.</a:t>
                      </a:r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2965147217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latin typeface="CMU Typewriter Text" panose="02000609000000000000" pitchFamily="50" charset="0"/>
                          <a:ea typeface="CMU Typewriter Text" panose="02000609000000000000" pitchFamily="50" charset="0"/>
                          <a:cs typeface="CMU Typewriter Text" panose="02000609000000000000" pitchFamily="50" charset="0"/>
                        </a:rPr>
                        <a:t>phoenixws_requests_delay_sum</a:t>
                      </a:r>
                      <a:endParaRPr lang="en-GB" sz="1800" dirty="0">
                        <a:latin typeface="CMU Typewriter Text" panose="02000609000000000000" pitchFamily="50" charset="0"/>
                        <a:ea typeface="CMU Typewriter Text" panose="02000609000000000000" pitchFamily="50" charset="0"/>
                        <a:cs typeface="CMU Typewriter Text" panose="02000609000000000000" pitchFamily="50" charset="0"/>
                      </a:endParaRPr>
                    </a:p>
                  </a:txBody>
                  <a:tcPr marL="91449" marR="91449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Somma </a:t>
                      </a:r>
                      <a:r>
                        <a:rPr lang="en-GB" sz="1600" dirty="0" err="1"/>
                        <a:t>delle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latenze</a:t>
                      </a:r>
                      <a:r>
                        <a:rPr lang="en-GB" sz="1600" dirty="0"/>
                        <a:t> a </a:t>
                      </a:r>
                      <a:r>
                        <a:rPr lang="en-GB" sz="1600" dirty="0" err="1"/>
                        <a:t>servizi</a:t>
                      </a:r>
                      <a:r>
                        <a:rPr lang="en-GB" sz="1600" dirty="0"/>
                        <a:t>. </a:t>
                      </a:r>
                      <a:r>
                        <a:rPr lang="en-GB" sz="1600" dirty="0" err="1"/>
                        <a:t>Ogni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segnale</a:t>
                      </a:r>
                      <a:r>
                        <a:rPr lang="en-GB" sz="1600" dirty="0"/>
                        <a:t> è un </a:t>
                      </a:r>
                      <a:r>
                        <a:rPr lang="en-GB" sz="1600" dirty="0" err="1"/>
                        <a:t>tipo</a:t>
                      </a:r>
                      <a:r>
                        <a:rPr lang="en-GB" sz="1600" dirty="0"/>
                        <a:t> di </a:t>
                      </a:r>
                      <a:r>
                        <a:rPr lang="en-GB" sz="1600" dirty="0" err="1"/>
                        <a:t>servizio</a:t>
                      </a:r>
                      <a:endParaRPr lang="en-GB" sz="1600" dirty="0"/>
                    </a:p>
                  </a:txBody>
                  <a:tcPr marL="91449" marR="91449" marT="45725" marB="45725"/>
                </a:tc>
                <a:extLst>
                  <a:ext uri="{0D108BD9-81ED-4DB2-BD59-A6C34878D82A}">
                    <a16:rowId xmlns:a16="http://schemas.microsoft.com/office/drawing/2014/main" val="1292099004"/>
                  </a:ext>
                </a:extLst>
              </a:tr>
            </a:tbl>
          </a:graphicData>
        </a:graphic>
      </p:graphicFrame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9F2F067-2E1D-7E4D-6612-E96A4833A853}"/>
              </a:ext>
            </a:extLst>
          </p:cNvPr>
          <p:cNvSpPr/>
          <p:nvPr/>
        </p:nvSpPr>
        <p:spPr bwMode="auto">
          <a:xfrm>
            <a:off x="8354008" y="4497723"/>
            <a:ext cx="757257" cy="889150"/>
          </a:xfrm>
          <a:custGeom>
            <a:avLst/>
            <a:gdLst>
              <a:gd name="connsiteX0" fmla="*/ 0 w 757257"/>
              <a:gd name="connsiteY0" fmla="*/ 55616 h 889150"/>
              <a:gd name="connsiteX1" fmla="*/ 217714 w 757257"/>
              <a:gd name="connsiteY1" fmla="*/ 61836 h 889150"/>
              <a:gd name="connsiteX2" fmla="*/ 671804 w 757257"/>
              <a:gd name="connsiteY2" fmla="*/ 36955 h 889150"/>
              <a:gd name="connsiteX3" fmla="*/ 665584 w 757257"/>
              <a:gd name="connsiteY3" fmla="*/ 416399 h 889150"/>
              <a:gd name="connsiteX4" fmla="*/ 609600 w 757257"/>
              <a:gd name="connsiteY4" fmla="*/ 889150 h 889150"/>
              <a:gd name="connsiteX5" fmla="*/ 186612 w 757257"/>
              <a:gd name="connsiteY5" fmla="*/ 864269 h 889150"/>
              <a:gd name="connsiteX6" fmla="*/ 49763 w 757257"/>
              <a:gd name="connsiteY6" fmla="*/ 851828 h 88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257" h="889150">
                <a:moveTo>
                  <a:pt x="0" y="55616"/>
                </a:moveTo>
                <a:cubicBezTo>
                  <a:pt x="72571" y="57689"/>
                  <a:pt x="145141" y="63852"/>
                  <a:pt x="217714" y="61836"/>
                </a:cubicBezTo>
                <a:cubicBezTo>
                  <a:pt x="369246" y="57627"/>
                  <a:pt x="552950" y="-57137"/>
                  <a:pt x="671804" y="36955"/>
                </a:cubicBezTo>
                <a:cubicBezTo>
                  <a:pt x="770985" y="115473"/>
                  <a:pt x="667657" y="289918"/>
                  <a:pt x="665584" y="416399"/>
                </a:cubicBezTo>
                <a:cubicBezTo>
                  <a:pt x="719162" y="911996"/>
                  <a:pt x="868621" y="858679"/>
                  <a:pt x="609600" y="889150"/>
                </a:cubicBezTo>
                <a:cubicBezTo>
                  <a:pt x="293292" y="860395"/>
                  <a:pt x="513933" y="876172"/>
                  <a:pt x="186612" y="864269"/>
                </a:cubicBezTo>
                <a:cubicBezTo>
                  <a:pt x="61370" y="859715"/>
                  <a:pt x="98918" y="876404"/>
                  <a:pt x="49763" y="851828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8663E-C898-B01F-F8BB-24B2150C7EF7}"/>
              </a:ext>
            </a:extLst>
          </p:cNvPr>
          <p:cNvCxnSpPr>
            <a:cxnSpLocks/>
          </p:cNvCxnSpPr>
          <p:nvPr/>
        </p:nvCxnSpPr>
        <p:spPr bwMode="auto">
          <a:xfrm>
            <a:off x="251520" y="4293096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0AE07F-2490-42A0-8F68-8EB73A79009E}"/>
              </a:ext>
            </a:extLst>
          </p:cNvPr>
          <p:cNvCxnSpPr>
            <a:cxnSpLocks/>
          </p:cNvCxnSpPr>
          <p:nvPr/>
        </p:nvCxnSpPr>
        <p:spPr bwMode="auto">
          <a:xfrm>
            <a:off x="242119" y="4869160"/>
            <a:ext cx="43204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F2DABF-0B72-817E-14F2-9E7F95F2BB53}"/>
              </a:ext>
            </a:extLst>
          </p:cNvPr>
          <p:cNvCxnSpPr>
            <a:cxnSpLocks/>
          </p:cNvCxnSpPr>
          <p:nvPr/>
        </p:nvCxnSpPr>
        <p:spPr bwMode="auto">
          <a:xfrm>
            <a:off x="242119" y="4293096"/>
            <a:ext cx="0" cy="864096"/>
          </a:xfrm>
          <a:prstGeom prst="lin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itolo 1">
            <a:extLst>
              <a:ext uri="{FF2B5EF4-FFF2-40B4-BE49-F238E27FC236}">
                <a16:creationId xmlns:a16="http://schemas.microsoft.com/office/drawing/2014/main" id="{60DB531D-1923-8B7B-93A2-5B0026E6603D}"/>
              </a:ext>
            </a:extLst>
          </p:cNvPr>
          <p:cNvSpPr txBox="1">
            <a:spLocks/>
          </p:cNvSpPr>
          <p:nvPr/>
        </p:nvSpPr>
        <p:spPr bwMode="auto">
          <a:xfrm>
            <a:off x="32588" y="5453924"/>
            <a:ext cx="1659092" cy="27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altLang="en-US" sz="1200" kern="0" dirty="0">
                <a:latin typeface="Calibri" panose="020F0502020204030204" pitchFamily="34" charset="0"/>
              </a:rPr>
              <a:t>I </a:t>
            </a:r>
            <a:r>
              <a:rPr lang="en-GB" altLang="en-US" sz="1200" kern="0" dirty="0" err="1">
                <a:latin typeface="Calibri" panose="020F0502020204030204" pitchFamily="34" charset="0"/>
              </a:rPr>
              <a:t>segnali</a:t>
            </a:r>
            <a:r>
              <a:rPr lang="en-GB" altLang="en-US" sz="1200" kern="0" dirty="0">
                <a:latin typeface="Calibri" panose="020F0502020204030204" pitchFamily="34" charset="0"/>
              </a:rPr>
              <a:t> </a:t>
            </a:r>
            <a:r>
              <a:rPr lang="en-GB" altLang="en-US" sz="1200" kern="0" dirty="0" err="1">
                <a:latin typeface="Calibri" panose="020F0502020204030204" pitchFamily="34" charset="0"/>
              </a:rPr>
              <a:t>riferiscono</a:t>
            </a:r>
            <a:r>
              <a:rPr lang="en-GB" altLang="en-US" sz="1200" kern="0" dirty="0">
                <a:latin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en-GB" altLang="en-US" sz="1200" kern="0" dirty="0" err="1">
                <a:latin typeface="Calibri" panose="020F0502020204030204" pitchFamily="34" charset="0"/>
              </a:rPr>
              <a:t>agli</a:t>
            </a:r>
            <a:r>
              <a:rPr lang="en-GB" altLang="en-US" sz="1200" kern="0" dirty="0">
                <a:latin typeface="Calibri" panose="020F0502020204030204" pitchFamily="34" charset="0"/>
              </a:rPr>
              <a:t> </a:t>
            </a:r>
            <a:r>
              <a:rPr lang="en-GB" altLang="en-US" sz="1200" kern="0" dirty="0" err="1">
                <a:latin typeface="Calibri" panose="020F0502020204030204" pitchFamily="34" charset="0"/>
              </a:rPr>
              <a:t>stessi</a:t>
            </a:r>
            <a:r>
              <a:rPr lang="en-GB" altLang="en-US" sz="1200" kern="0" dirty="0">
                <a:latin typeface="Calibri" panose="020F0502020204030204" pitchFamily="34" charset="0"/>
              </a:rPr>
              <a:t> </a:t>
            </a:r>
            <a:r>
              <a:rPr lang="en-GB" altLang="en-US" sz="1200" kern="0" dirty="0" err="1">
                <a:latin typeface="Calibri" panose="020F0502020204030204" pitchFamily="34" charset="0"/>
              </a:rPr>
              <a:t>servizi</a:t>
            </a:r>
            <a:endParaRPr lang="en-GB" altLang="en-US" sz="12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9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7B0-A752-A04B-77A4-9643453C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dataset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a </a:t>
            </a:r>
            <a:r>
              <a:rPr lang="en-US" dirty="0" err="1"/>
              <a:t>servizi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2D4F-7AB0-31B7-F091-017D62F1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988840"/>
            <a:ext cx="7416800" cy="936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phoenix_requests_delay_sum</a:t>
            </a:r>
            <a:endParaRPr lang="en-US" dirty="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phoenix_requests_delay_count</a:t>
            </a:r>
            <a:endParaRPr lang="en-US" dirty="0"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0593EE-8A50-F0CD-B91C-9AB69999130B}"/>
              </a:ext>
            </a:extLst>
          </p:cNvPr>
          <p:cNvCxnSpPr/>
          <p:nvPr/>
        </p:nvCxnSpPr>
        <p:spPr bwMode="auto">
          <a:xfrm>
            <a:off x="2339752" y="2420888"/>
            <a:ext cx="4536504" cy="0"/>
          </a:xfrm>
          <a:prstGeom prst="lin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59D699-CF46-4637-0F57-D2F238C54236}"/>
              </a:ext>
            </a:extLst>
          </p:cNvPr>
          <p:cNvCxnSpPr/>
          <p:nvPr/>
        </p:nvCxnSpPr>
        <p:spPr bwMode="auto">
          <a:xfrm flipH="1">
            <a:off x="6948264" y="2204864"/>
            <a:ext cx="64807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EEC831-B5BB-E15B-8CB6-CBCAE7E877C7}"/>
              </a:ext>
            </a:extLst>
          </p:cNvPr>
          <p:cNvSpPr txBox="1"/>
          <p:nvPr/>
        </p:nvSpPr>
        <p:spPr>
          <a:xfrm>
            <a:off x="7542572" y="2060848"/>
            <a:ext cx="147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Somma </a:t>
            </a:r>
            <a:r>
              <a:rPr lang="en-US" sz="1000" b="1" dirty="0" err="1">
                <a:solidFill>
                  <a:schemeClr val="tx1"/>
                </a:solidFill>
              </a:rPr>
              <a:t>delle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latenze</a:t>
            </a:r>
            <a:r>
              <a:rPr lang="en-US" sz="1000" b="1" dirty="0">
                <a:solidFill>
                  <a:schemeClr val="tx1"/>
                </a:solidFill>
              </a:rPr>
              <a:t> a </a:t>
            </a:r>
            <a:r>
              <a:rPr lang="en-US" sz="1000" b="1" dirty="0" err="1">
                <a:solidFill>
                  <a:schemeClr val="tx1"/>
                </a:solidFill>
              </a:rPr>
              <a:t>servizi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F357F-70C3-13A5-656C-F1A89BBC8C49}"/>
              </a:ext>
            </a:extLst>
          </p:cNvPr>
          <p:cNvCxnSpPr/>
          <p:nvPr/>
        </p:nvCxnSpPr>
        <p:spPr bwMode="auto">
          <a:xfrm flipH="1">
            <a:off x="6948264" y="2636912"/>
            <a:ext cx="64807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08FFBE-3E52-FBE7-A7E7-F172C52FE856}"/>
              </a:ext>
            </a:extLst>
          </p:cNvPr>
          <p:cNvSpPr txBox="1"/>
          <p:nvPr/>
        </p:nvSpPr>
        <p:spPr>
          <a:xfrm>
            <a:off x="7542572" y="2492896"/>
            <a:ext cx="170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Contatore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delle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richieste</a:t>
            </a:r>
            <a:r>
              <a:rPr lang="en-US" sz="1000" b="1" dirty="0">
                <a:solidFill>
                  <a:schemeClr val="tx1"/>
                </a:solidFill>
              </a:rPr>
              <a:t> a </a:t>
            </a:r>
            <a:r>
              <a:rPr lang="en-US" sz="1000" b="1" dirty="0" err="1">
                <a:solidFill>
                  <a:schemeClr val="tx1"/>
                </a:solidFill>
              </a:rPr>
              <a:t>servizi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B1BAB-F662-83F5-8790-F86A4C30E340}"/>
              </a:ext>
            </a:extLst>
          </p:cNvPr>
          <p:cNvSpPr txBox="1"/>
          <p:nvPr/>
        </p:nvSpPr>
        <p:spPr>
          <a:xfrm>
            <a:off x="4365052" y="2852937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92FEB-9563-E724-369D-031EA2BCAF27}"/>
              </a:ext>
            </a:extLst>
          </p:cNvPr>
          <p:cNvSpPr txBox="1"/>
          <p:nvPr/>
        </p:nvSpPr>
        <p:spPr>
          <a:xfrm>
            <a:off x="2038062" y="3283421"/>
            <a:ext cx="5067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0000"/>
                </a:solidFill>
                <a:latin typeface="CMU Typewriter Text" panose="02000609000000000000" pitchFamily="50" charset="0"/>
                <a:ea typeface="CMU Typewriter Text" panose="02000609000000000000" pitchFamily="50" charset="0"/>
                <a:cs typeface="CMU Typewriter Text" panose="02000609000000000000" pitchFamily="50" charset="0"/>
              </a:rPr>
              <a:t>phoenix_requests_delay_average</a:t>
            </a:r>
            <a:endParaRPr lang="en-US" sz="2400" dirty="0">
              <a:solidFill>
                <a:srgbClr val="000000"/>
              </a:solidFill>
              <a:latin typeface="CMU Typewriter Text" panose="02000609000000000000" pitchFamily="50" charset="0"/>
              <a:ea typeface="CMU Typewriter Text" panose="02000609000000000000" pitchFamily="50" charset="0"/>
              <a:cs typeface="CMU Typewriter Text" panose="02000609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035AD-1313-899B-D261-ECD7C31553DF}"/>
              </a:ext>
            </a:extLst>
          </p:cNvPr>
          <p:cNvSpPr txBox="1"/>
          <p:nvPr/>
        </p:nvSpPr>
        <p:spPr>
          <a:xfrm>
            <a:off x="2411760" y="43651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Latenza</a:t>
            </a:r>
            <a:r>
              <a:rPr lang="en-US" sz="1800" b="1" dirty="0">
                <a:solidFill>
                  <a:schemeClr val="tx1"/>
                </a:solidFill>
              </a:rPr>
              <a:t> media </a:t>
            </a:r>
            <a:r>
              <a:rPr lang="en-US" sz="1800" b="1" dirty="0" err="1">
                <a:solidFill>
                  <a:schemeClr val="tx1"/>
                </a:solidFill>
              </a:rPr>
              <a:t>delle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richieste</a:t>
            </a:r>
            <a:r>
              <a:rPr lang="en-US" sz="1800" b="1" dirty="0">
                <a:solidFill>
                  <a:schemeClr val="tx1"/>
                </a:solidFill>
              </a:rPr>
              <a:t> a </a:t>
            </a:r>
            <a:r>
              <a:rPr lang="en-US" sz="1800" b="1" dirty="0" err="1">
                <a:solidFill>
                  <a:schemeClr val="tx1"/>
                </a:solidFill>
              </a:rPr>
              <a:t>servizi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111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2400</Words>
  <Application>Microsoft Office PowerPoint</Application>
  <PresentationFormat>On-screen Show (4:3)</PresentationFormat>
  <Paragraphs>580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CMU Typewriter Text</vt:lpstr>
      <vt:lpstr>Default Theme</vt:lpstr>
      <vt:lpstr>Ingegneria dell’informazione, informatica e statistica. Laurea in informatica.  Applicazione di tecniche di machine learning ai log degli accessi della piattaforma Infostud per analisi e predizione di anomalie  Anthony Di Pietro - 1960447 Anno Accademico 2022/2023</vt:lpstr>
      <vt:lpstr>Cos’è un’anomalia?</vt:lpstr>
      <vt:lpstr>Cos’è un anomalia?</vt:lpstr>
      <vt:lpstr>Le anomalie su Infostud</vt:lpstr>
      <vt:lpstr>Le anomalie su Infostud</vt:lpstr>
      <vt:lpstr>Il dataset di Infostud</vt:lpstr>
      <vt:lpstr>Il dataset di Infostud</vt:lpstr>
      <vt:lpstr>Il dataset di Infostud</vt:lpstr>
      <vt:lpstr>Il dataset delle latenze medie a servizi</vt:lpstr>
      <vt:lpstr>La scelta della finestra temporale</vt:lpstr>
      <vt:lpstr>La scelta della finestra temporale</vt:lpstr>
      <vt:lpstr>Dataset 23 maggio – 22 giugno 2020</vt:lpstr>
      <vt:lpstr>Dataset 23 maggio – 22 giugno 2020</vt:lpstr>
      <vt:lpstr>Metodologie di Analisi</vt:lpstr>
      <vt:lpstr>Metodologie di Analisi</vt:lpstr>
      <vt:lpstr>Approccio statistico (statistical-based)</vt:lpstr>
      <vt:lpstr>Soluzione del modello ARMA</vt:lpstr>
      <vt:lpstr>Approccio di Apprendimento Automatico (ML-based)</vt:lpstr>
      <vt:lpstr>Soluzione del modello OC-SVM</vt:lpstr>
      <vt:lpstr>Approccio di Apprendimento Profondo (DL-based)</vt:lpstr>
      <vt:lpstr>Telemanom</vt:lpstr>
      <vt:lpstr>Soluzione del modello Telemanom</vt:lpstr>
      <vt:lpstr>MSCRED</vt:lpstr>
      <vt:lpstr>Le signature matrices</vt:lpstr>
      <vt:lpstr>Le signature matrices</vt:lpstr>
      <vt:lpstr>Controversie su MSCRED</vt:lpstr>
      <vt:lpstr>Valutazione</vt:lpstr>
      <vt:lpstr>Valutazione</vt:lpstr>
      <vt:lpstr>Precisione</vt:lpstr>
      <vt:lpstr>Richiamo</vt:lpstr>
      <vt:lpstr>F1-Score</vt:lpstr>
      <vt:lpstr>Valutazione ARMA</vt:lpstr>
      <vt:lpstr>Valutazione ARMA</vt:lpstr>
      <vt:lpstr>Valutazione OC-SVM</vt:lpstr>
      <vt:lpstr>Valutazione OC-SVM</vt:lpstr>
      <vt:lpstr>Valutazione Telemanom</vt:lpstr>
      <vt:lpstr>Valutazione Telemanom</vt:lpstr>
      <vt:lpstr>Valutazione Telemanom</vt:lpstr>
      <vt:lpstr>Valutazione MSCRED</vt:lpstr>
      <vt:lpstr>Valutazione MSCRED</vt:lpstr>
      <vt:lpstr>Valutazione MSCRED</vt:lpstr>
      <vt:lpstr>Valutazione MSCRED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Ingegneria dell’informazione, informatica e statistica. Laurea in informatica.  Applicazione di tecniche di machine learning ai log degli accessi della piattaforma Infostud per analisi e predizione di anomalie  Anthony Di Pietro - 1960447 Anno Accademico 2022/2023</vt:lpstr>
      <vt:lpstr>Iperparametri ARMA</vt:lpstr>
      <vt:lpstr>Iperparametri ARMA</vt:lpstr>
      <vt:lpstr>Iperparametri OC-SVM</vt:lpstr>
      <vt:lpstr>Iperparametri OC-SVM</vt:lpstr>
      <vt:lpstr>Iperparametri Telemanom</vt:lpstr>
      <vt:lpstr>Iperparametri MSCRED</vt:lpstr>
      <vt:lpstr>Iperparametri MSCRED</vt:lpstr>
      <vt:lpstr>Iperparametri MSCRED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Anthony</cp:lastModifiedBy>
  <cp:revision>59</cp:revision>
  <dcterms:created xsi:type="dcterms:W3CDTF">2006-11-20T16:13:10Z</dcterms:created>
  <dcterms:modified xsi:type="dcterms:W3CDTF">2023-10-25T16:46:47Z</dcterms:modified>
  <cp:category/>
</cp:coreProperties>
</file>