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4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2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61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72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33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0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45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9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32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8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9AD7-92C2-034D-80D1-889B3C0C4AAF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A234-3874-174C-982C-984A9DF51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725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992BD-B924-D742-868B-ED2E44340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i="1" dirty="0"/>
              <a:t>Définition d'un Smart </a:t>
            </a:r>
            <a:r>
              <a:rPr lang="fr-FR" b="1" i="1" dirty="0" err="1"/>
              <a:t>Contract</a:t>
            </a:r>
            <a:r>
              <a:rPr lang="fr-FR" b="1" i="1" dirty="0"/>
              <a:t> </a:t>
            </a:r>
            <a:r>
              <a:rPr lang="fr-FR" b="1" i="1" dirty="0" err="1"/>
              <a:t>Pikcio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B0C412-ED8C-A542-A667-9E6B9520E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problématiques principales de définition d’une interface de développement pour soumettre un contrat</a:t>
            </a:r>
          </a:p>
        </p:txBody>
      </p:sp>
    </p:spTree>
    <p:extLst>
      <p:ext uri="{BB962C8B-B14F-4D97-AF65-F5344CB8AC3E}">
        <p14:creationId xmlns:p14="http://schemas.microsoft.com/office/powerpoint/2010/main" val="343162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2: Identifier les points d’entrée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reconnaitre au sein du contrat les fonctions qui sont des points d’entrée de celles qui sont utilitaires ?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Option 1: Conventions de nommage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Option 2: Configuration active (ajout de code)</a:t>
            </a:r>
          </a:p>
        </p:txBody>
      </p:sp>
    </p:spTree>
    <p:extLst>
      <p:ext uri="{BB962C8B-B14F-4D97-AF65-F5344CB8AC3E}">
        <p14:creationId xmlns:p14="http://schemas.microsoft.com/office/powerpoint/2010/main" val="272596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Prob</a:t>
            </a:r>
            <a:r>
              <a:rPr lang="fr-FR" dirty="0"/>
              <a:t>. 2, </a:t>
            </a:r>
            <a:r>
              <a:rPr lang="fr-FR" dirty="0" err="1"/>
              <a:t>OpT</a:t>
            </a:r>
            <a:r>
              <a:rPr lang="fr-FR" dirty="0"/>
              <a:t>. 1: Conventions de nommage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74380" cy="35417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Option 1: Se reposer sur la convention du </a:t>
            </a:r>
            <a:r>
              <a:rPr lang="fr-FR" dirty="0">
                <a:solidFill>
                  <a:schemeClr val="bg1"/>
                </a:solidFill>
              </a:rPr>
              <a:t>‘_’.</a:t>
            </a:r>
            <a:r>
              <a:rPr lang="fr-FR" dirty="0"/>
              <a:t> Chaque fonction du module non préfixée est un point d’entrée 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Fonction interne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do_internal_query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 d'entrée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F6F3F1B-243A-D544-A4B7-D67CFB090A97}"/>
              </a:ext>
            </a:extLst>
          </p:cNvPr>
          <p:cNvSpPr txBox="1">
            <a:spLocks/>
          </p:cNvSpPr>
          <p:nvPr/>
        </p:nvSpPr>
        <p:spPr>
          <a:xfrm>
            <a:off x="5996439" y="2248552"/>
            <a:ext cx="4974380" cy="389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Option 2: Utiliser une nouvelle convention</a:t>
            </a:r>
          </a:p>
          <a:p>
            <a:pPr marL="457200" lvl="1" indent="0">
              <a:buNone/>
            </a:pP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Fonction interne</a:t>
            </a:r>
            <a:b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9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fr-FR" sz="19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do_internal_query</a:t>
            </a: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9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Point d'entrée</a:t>
            </a:r>
            <a:b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9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9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9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9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58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Prob</a:t>
            </a:r>
            <a:r>
              <a:rPr lang="fr-FR" dirty="0"/>
              <a:t>. 2, </a:t>
            </a:r>
            <a:r>
              <a:rPr lang="fr-FR" dirty="0" err="1"/>
              <a:t>OpT</a:t>
            </a:r>
            <a:r>
              <a:rPr lang="fr-FR" dirty="0"/>
              <a:t>. 2: Configuration active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0630" cy="3541714"/>
          </a:xfrm>
        </p:spPr>
        <p:txBody>
          <a:bodyPr>
            <a:normAutofit/>
          </a:bodyPr>
          <a:lstStyle/>
          <a:p>
            <a:r>
              <a:rPr lang="fr-FR" dirty="0"/>
              <a:t>Option 1: Décorateurs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pkc_contract_endpoint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BA8321-BD63-9F49-A03D-73122FF72401}"/>
              </a:ext>
            </a:extLst>
          </p:cNvPr>
          <p:cNvSpPr txBox="1">
            <a:spLocks/>
          </p:cNvSpPr>
          <p:nvPr/>
        </p:nvSpPr>
        <p:spPr>
          <a:xfrm>
            <a:off x="6117169" y="2261362"/>
            <a:ext cx="497438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Option 2: Attribut de métadonnées</a:t>
            </a:r>
          </a:p>
          <a:p>
            <a:pPr marL="457200" lvl="1" indent="0">
              <a:buNone/>
            </a:pP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__PKC_CONTRACT_META = {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endpoints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96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2: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La convention de nommage </a:t>
            </a:r>
            <a:r>
              <a:rPr lang="fr-FR" i="1" dirty="0">
                <a:solidFill>
                  <a:schemeClr val="bg1"/>
                </a:solidFill>
              </a:rPr>
              <a:t>`_`</a:t>
            </a:r>
            <a:r>
              <a:rPr lang="fr-FR" i="1" dirty="0"/>
              <a:t> </a:t>
            </a:r>
            <a:r>
              <a:rPr lang="fr-FR" dirty="0"/>
              <a:t>est simple, lisible et facile à mettre en place.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Plusieurs IDE (dont PyCharm) utilisent déjà cette convention pour guider leur auto-complétion.</a:t>
            </a:r>
          </a:p>
          <a:p>
            <a:r>
              <a:rPr lang="fr-FR" dirty="0"/>
              <a:t>Les décorateurs sont intéressants mais nécessitent la publication d’une API qu’on évite pour l’instant.</a:t>
            </a:r>
          </a:p>
          <a:p>
            <a:r>
              <a:rPr lang="fr-FR" dirty="0"/>
              <a:t>Le champ de métadonnées est plus verbeux mais aussi plus flexible: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On pourrait aussi y indiquer les </a:t>
            </a:r>
            <a:r>
              <a:rPr lang="fr-FR" b="1" dirty="0">
                <a:solidFill>
                  <a:schemeClr val="tx2"/>
                </a:solidFill>
              </a:rPr>
              <a:t>variables constantes </a:t>
            </a:r>
            <a:r>
              <a:rPr lang="fr-FR" dirty="0">
                <a:solidFill>
                  <a:schemeClr val="tx2"/>
                </a:solidFill>
              </a:rPr>
              <a:t>et autres (version, auteur...)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Pas besoin de changer le code source pour changer le contenu du contrat.</a:t>
            </a:r>
          </a:p>
          <a:p>
            <a:r>
              <a:rPr lang="fr-FR" b="1" dirty="0"/>
              <a:t>La convention de nommage est plus simple dans un premier temps, mais le champ de métadonnées à l’avenir pourra être intégré pour fournir plus de détails et moins d’ambiguïté.</a:t>
            </a:r>
          </a:p>
        </p:txBody>
      </p:sp>
    </p:spTree>
    <p:extLst>
      <p:ext uri="{BB962C8B-B14F-4D97-AF65-F5344CB8AC3E}">
        <p14:creationId xmlns:p14="http://schemas.microsoft.com/office/powerpoint/2010/main" val="396131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3: Types utilisés et utilisables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ne peut pas publier l'ABI d'un Smart </a:t>
            </a:r>
            <a:r>
              <a:rPr lang="fr-FR" dirty="0" err="1"/>
              <a:t>Contract</a:t>
            </a:r>
            <a:r>
              <a:rPr lang="fr-FR" dirty="0"/>
              <a:t> sans connaître la signature </a:t>
            </a:r>
            <a:br>
              <a:rPr lang="fr-FR" dirty="0"/>
            </a:br>
            <a:r>
              <a:rPr lang="fr-FR" dirty="0"/>
              <a:t>typée de ses fonctions. </a:t>
            </a:r>
          </a:p>
          <a:p>
            <a:r>
              <a:rPr lang="fr-FR" dirty="0"/>
              <a:t>Python 3 permet d'annoter les fonctions pour leur ajouter un type. Cela n'est</a:t>
            </a:r>
            <a:br>
              <a:rPr lang="fr-FR" dirty="0"/>
            </a:br>
            <a:r>
              <a:rPr lang="fr-FR" dirty="0"/>
              <a:t>pas possible avec Python 2.7.</a:t>
            </a:r>
          </a:p>
          <a:p>
            <a:r>
              <a:rPr lang="fr-FR" dirty="0"/>
              <a:t>Le problème a déjà été étudié par la communauté et le consensus est de fournir les types en commentaire de la fonction (qui peuvent être </a:t>
            </a:r>
            <a:r>
              <a:rPr lang="fr-FR" dirty="0" err="1"/>
              <a:t>introspectés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5901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3: Types utilisés et utilisables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annoter les types en Python 2 pour obtenir une signature typée ? Quels seront les types autorisés (reconnus par l’ABI) ?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Option 1: Utiliser une nouvelle convention de type en commentaires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Option 2: Utiliser des conventions d’annotation de type existantes</a:t>
            </a:r>
          </a:p>
        </p:txBody>
      </p:sp>
    </p:spTree>
    <p:extLst>
      <p:ext uri="{BB962C8B-B14F-4D97-AF65-F5344CB8AC3E}">
        <p14:creationId xmlns:p14="http://schemas.microsoft.com/office/powerpoint/2010/main" val="166204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</a:t>
            </a:r>
            <a:r>
              <a:rPr lang="fr-FR" dirty="0"/>
              <a:t>. 3 OPT 1: NOUVELLE Convention de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Difficile de faire accepter une nouvelle convention (il y en a déjà beaucoup)</a:t>
            </a:r>
          </a:p>
          <a:p>
            <a:r>
              <a:rPr lang="fr-FR" dirty="0"/>
              <a:t>Demande un apprentissage de l’utilisateur</a:t>
            </a:r>
          </a:p>
          <a:p>
            <a:r>
              <a:rPr lang="fr-FR" dirty="0"/>
              <a:t>Nécessite plus de travail (définition des types + analyseur)</a:t>
            </a:r>
          </a:p>
          <a:p>
            <a:pPr marL="0" indent="0">
              <a:buNone/>
            </a:pPr>
            <a:r>
              <a:rPr lang="fr-FR" b="1" dirty="0"/>
              <a:t>Cette option n’est pas la meilleur pour rendre la définition de contrat simple. Elle est également plus coûteuse en temps de développement et n’est pas à privilégier.</a:t>
            </a:r>
          </a:p>
        </p:txBody>
      </p:sp>
    </p:spTree>
    <p:extLst>
      <p:ext uri="{BB962C8B-B14F-4D97-AF65-F5344CB8AC3E}">
        <p14:creationId xmlns:p14="http://schemas.microsoft.com/office/powerpoint/2010/main" val="160535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</a:t>
            </a:r>
            <a:r>
              <a:rPr lang="fr-FR" dirty="0"/>
              <a:t>. 3 OPT 2: CONVENTION EXISTANTE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12518" cy="3854430"/>
          </a:xfrm>
        </p:spPr>
        <p:txBody>
          <a:bodyPr>
            <a:normAutofit fontScale="70000" lnSpcReduction="20000"/>
          </a:bodyPr>
          <a:lstStyle/>
          <a:p>
            <a:r>
              <a:rPr lang="fr-FR" sz="3100" dirty="0"/>
              <a:t>Sphinx</a:t>
            </a:r>
          </a:p>
          <a:p>
            <a:pPr lvl="1"/>
            <a:r>
              <a:rPr lang="fr-FR" sz="2700" dirty="0">
                <a:solidFill>
                  <a:schemeClr val="tx2"/>
                </a:solidFill>
              </a:rPr>
              <a:t>Un des format les plus répandus</a:t>
            </a:r>
          </a:p>
          <a:p>
            <a:pPr lvl="1"/>
            <a:r>
              <a:rPr lang="fr-FR" sz="2700" dirty="0">
                <a:solidFill>
                  <a:schemeClr val="tx2"/>
                </a:solidFill>
              </a:rPr>
              <a:t>Outils de génération de doc.</a:t>
            </a:r>
          </a:p>
          <a:p>
            <a:pPr lvl="1"/>
            <a:r>
              <a:rPr lang="fr-FR" sz="2700" dirty="0">
                <a:solidFill>
                  <a:schemeClr val="tx2"/>
                </a:solidFill>
              </a:rPr>
              <a:t>Plusieurs IDE intègrent ce format</a:t>
            </a:r>
          </a:p>
          <a:p>
            <a:pPr lvl="1"/>
            <a:r>
              <a:rPr lang="fr-FR" sz="2700" dirty="0">
                <a:solidFill>
                  <a:schemeClr val="tx2"/>
                </a:solidFill>
              </a:rPr>
              <a:t>Contient des descriptions.</a:t>
            </a:r>
          </a:p>
          <a:p>
            <a:pPr marL="457200" lvl="1" indent="0">
              <a:buNone/>
            </a:pP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multiply_by_2(a):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a: Un nombre à multiplier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:type a: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b="1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:return: a multiplié par 2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b="1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DBBD0EC-7606-1E4C-9CAC-4DB51547E8CA}"/>
              </a:ext>
            </a:extLst>
          </p:cNvPr>
          <p:cNvSpPr txBox="1">
            <a:spLocks/>
          </p:cNvSpPr>
          <p:nvPr/>
        </p:nvSpPr>
        <p:spPr>
          <a:xfrm>
            <a:off x="5853930" y="2247512"/>
            <a:ext cx="5407231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Mypy</a:t>
            </a:r>
            <a:endParaRPr lang="fr-FR" dirty="0"/>
          </a:p>
          <a:p>
            <a:pPr lvl="1"/>
            <a:r>
              <a:rPr lang="fr-FR" dirty="0">
                <a:solidFill>
                  <a:schemeClr val="tx2"/>
                </a:solidFill>
              </a:rPr>
              <a:t>Projet open source de </a:t>
            </a:r>
            <a:r>
              <a:rPr lang="fr-FR" b="1" dirty="0">
                <a:solidFill>
                  <a:schemeClr val="tx2"/>
                </a:solidFill>
              </a:rPr>
              <a:t>type </a:t>
            </a:r>
            <a:r>
              <a:rPr lang="fr-FR" b="1" dirty="0" err="1">
                <a:solidFill>
                  <a:schemeClr val="tx2"/>
                </a:solidFill>
              </a:rPr>
              <a:t>checking</a:t>
            </a:r>
            <a:r>
              <a:rPr lang="fr-FR" b="1" dirty="0">
                <a:solidFill>
                  <a:schemeClr val="tx2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des appels d'un programme avant exécution.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Annotations en Python 3 et commentaires en Python 2 (conventions spécifiques)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Le projet est mature et activement maintenu</a:t>
            </a:r>
          </a:p>
          <a:p>
            <a:pPr lvl="1"/>
            <a:r>
              <a:rPr lang="fr-FR" i="1" dirty="0">
                <a:solidFill>
                  <a:schemeClr val="tx2"/>
                </a:solidFill>
                <a:cs typeface="Courier New" panose="02070309020205020404" pitchFamily="49" charset="0"/>
              </a:rPr>
              <a:t>Plus compact</a:t>
            </a:r>
          </a:p>
          <a:p>
            <a:pPr marL="457200" lvl="1" indent="0">
              <a:buNone/>
            </a:pP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multiply_by_2(a):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type: (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4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3: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Utiliser le format Sphinx est moins contraignant pour l’utilisateur car c’est une des conventions les plus répandue à l’heure actuelle. En revanche, il faudra développer manuellement un moteur de reconnaissance des types et ce format est verbeux.</a:t>
            </a:r>
          </a:p>
          <a:p>
            <a:r>
              <a:rPr lang="fr-FR" dirty="0" err="1"/>
              <a:t>Mypy</a:t>
            </a:r>
            <a:r>
              <a:rPr lang="fr-FR" dirty="0"/>
              <a:t> est plus compact. De plus, en utilisant leur projet, peu de développement sera nécessaire pour extraire les types (en Python 2 et 3)</a:t>
            </a:r>
          </a:p>
          <a:p>
            <a:pPr marL="0" indent="0">
              <a:buNone/>
            </a:pPr>
            <a:r>
              <a:rPr lang="fr-FR" b="1" dirty="0" err="1"/>
              <a:t>Mypy</a:t>
            </a:r>
            <a:r>
              <a:rPr lang="fr-FR" b="1" dirty="0"/>
              <a:t> parait plus rapide à intégrer et est moins contraignant car plus compact.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5857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4: Variables constantes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identifier les variables qui doivent être sauvées et restaurées entre chaque appel ?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Option 1: Passer un objet « </a:t>
            </a:r>
            <a:r>
              <a:rPr lang="fr-FR" dirty="0" err="1">
                <a:solidFill>
                  <a:schemeClr val="tx2"/>
                </a:solidFill>
              </a:rPr>
              <a:t>storage</a:t>
            </a:r>
            <a:r>
              <a:rPr lang="fr-FR" dirty="0">
                <a:solidFill>
                  <a:schemeClr val="tx2"/>
                </a:solidFill>
              </a:rPr>
              <a:t> » en paramètre des points d’entrée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Option 2: Se reposer sur des variables globales.</a:t>
            </a:r>
          </a:p>
        </p:txBody>
      </p:sp>
    </p:spTree>
    <p:extLst>
      <p:ext uri="{BB962C8B-B14F-4D97-AF65-F5344CB8AC3E}">
        <p14:creationId xmlns:p14="http://schemas.microsoft.com/office/powerpoint/2010/main" val="22210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75E36-280B-DD4F-9EBE-467D4397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97D66-A700-AC4D-8B98-42934EC3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Python, compatible de 2.7 à 3.6+</a:t>
            </a:r>
          </a:p>
          <a:p>
            <a:r>
              <a:rPr lang="fr-FR" dirty="0"/>
              <a:t>Le plus simple possible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On veut garantir un apprentissage minimum. L’utilisateur ne doit pas être rebuté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Pas de déploiement d’API</a:t>
            </a:r>
          </a:p>
          <a:p>
            <a:r>
              <a:rPr lang="fr-FR" dirty="0"/>
              <a:t>En restant flexible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Les choix ne doivent pas limiter les évolutions futurs</a:t>
            </a:r>
          </a:p>
        </p:txBody>
      </p:sp>
    </p:spTree>
    <p:extLst>
      <p:ext uri="{BB962C8B-B14F-4D97-AF65-F5344CB8AC3E}">
        <p14:creationId xmlns:p14="http://schemas.microsoft.com/office/powerpoint/2010/main" val="563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</a:t>
            </a:r>
            <a:r>
              <a:rPr lang="fr-FR" dirty="0"/>
              <a:t>. 4 OPT 1: Objet Storage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 la même façon que les méthodes d’instance acceptent </a:t>
            </a:r>
            <a:r>
              <a:rPr lang="fr-FR" dirty="0">
                <a:solidFill>
                  <a:schemeClr val="bg1"/>
                </a:solidFill>
              </a:rPr>
              <a:t>self</a:t>
            </a:r>
            <a:r>
              <a:rPr lang="fr-FR" dirty="0"/>
              <a:t> en premier argument, on pourrait par convention passer un objet </a:t>
            </a:r>
            <a:r>
              <a:rPr lang="fr-FR" dirty="0" err="1">
                <a:solidFill>
                  <a:schemeClr val="bg1"/>
                </a:solidFill>
              </a:rPr>
              <a:t>storage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/>
              <a:t>à chaque point d’entrée: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L’utilisateur manipule l’objet comme il veut: pas de contrainte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L’état du </a:t>
            </a:r>
            <a:r>
              <a:rPr lang="fr-FR" dirty="0" err="1">
                <a:solidFill>
                  <a:schemeClr val="bg1"/>
                </a:solidFill>
              </a:rPr>
              <a:t>storage</a:t>
            </a:r>
            <a:r>
              <a:rPr lang="fr-FR" dirty="0">
                <a:solidFill>
                  <a:schemeClr val="tx2"/>
                </a:solidFill>
              </a:rPr>
              <a:t> est facilement récupéré à la fin de l’appel pour être sauvé:</a:t>
            </a:r>
          </a:p>
          <a:p>
            <a:pPr marL="457200" lvl="1" indent="0">
              <a:buNone/>
            </a:pPr>
            <a:endParaRPr lang="fr-FR" b="1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storage.my_var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 # 3 sera sauvé et restauré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</a:t>
            </a:r>
            <a:r>
              <a:rPr lang="fr-FR" dirty="0"/>
              <a:t>. 4 OPT 2: Variables Globales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On considèrent que les variables globales « publiques » du module sont des variables constantes: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Les variables constantes sont plus facilement identifiées 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Permet de </a:t>
            </a:r>
            <a:r>
              <a:rPr lang="fr-FR" b="1" dirty="0">
                <a:solidFill>
                  <a:schemeClr val="tx2"/>
                </a:solidFill>
              </a:rPr>
              <a:t>partager </a:t>
            </a:r>
            <a:r>
              <a:rPr lang="fr-FR" dirty="0">
                <a:solidFill>
                  <a:schemeClr val="tx2"/>
                </a:solidFill>
              </a:rPr>
              <a:t>des variables constantes entre plusieurs points d’entrée d’un contrat</a:t>
            </a:r>
            <a:endParaRPr lang="fr-FR" b="1" dirty="0">
              <a:solidFill>
                <a:schemeClr val="tx2"/>
              </a:solidFill>
            </a:endParaRPr>
          </a:p>
          <a:p>
            <a:pPr lvl="1"/>
            <a:r>
              <a:rPr lang="fr-FR" dirty="0">
                <a:solidFill>
                  <a:schemeClr val="tx2"/>
                </a:solidFill>
              </a:rPr>
              <a:t>Pas besoin de modifier la signature réelle de la méthode: signatures plus courtes</a:t>
            </a:r>
          </a:p>
          <a:p>
            <a:pPr marL="457200" lvl="1" indent="0">
              <a:buNone/>
            </a:pP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my_non_const_var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Will not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restored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# Will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restored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my_endpoint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fr-FR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1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4: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L’option « Storage » ne permet pas de partager des variables constantes entre les différents </a:t>
            </a:r>
            <a:r>
              <a:rPr lang="fr-FR" dirty="0" err="1"/>
              <a:t>endpoints</a:t>
            </a:r>
            <a:r>
              <a:rPr lang="fr-FR" dirty="0"/>
              <a:t> d’un contrat. Elle altère la signature de la méthode et ne permet pas de déclarer de valeur initiale pour chaque variable.</a:t>
            </a:r>
          </a:p>
          <a:p>
            <a:pPr marL="0" indent="0">
              <a:buNone/>
            </a:pPr>
            <a:r>
              <a:rPr lang="fr-FR" b="1" dirty="0"/>
              <a:t>L’option des variables globales est donc à privilégier.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8036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8454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Exemple de contrat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8757"/>
            <a:ext cx="9905999" cy="48863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 i="1" dirty="0">
                <a:solidFill>
                  <a:srgbClr val="808080"/>
                </a:solidFill>
              </a:rPr>
              <a:t>""" This module </a:t>
            </a:r>
            <a:r>
              <a:rPr lang="fr-FR" sz="1600" i="1" dirty="0" err="1">
                <a:solidFill>
                  <a:srgbClr val="808080"/>
                </a:solidFill>
              </a:rPr>
              <a:t>describes</a:t>
            </a:r>
            <a:r>
              <a:rPr lang="fr-FR" sz="1600" i="1" dirty="0">
                <a:solidFill>
                  <a:srgbClr val="808080"/>
                </a:solidFill>
              </a:rPr>
              <a:t> an </a:t>
            </a:r>
            <a:r>
              <a:rPr lang="fr-FR" sz="1600" i="1" dirty="0" err="1">
                <a:solidFill>
                  <a:srgbClr val="808080"/>
                </a:solidFill>
              </a:rPr>
              <a:t>example</a:t>
            </a:r>
            <a:r>
              <a:rPr lang="fr-FR" sz="1600" i="1" dirty="0">
                <a:solidFill>
                  <a:srgbClr val="808080"/>
                </a:solidFill>
              </a:rPr>
              <a:t> of a </a:t>
            </a:r>
            <a:r>
              <a:rPr lang="fr-FR" sz="1600" i="1" dirty="0" err="1">
                <a:solidFill>
                  <a:srgbClr val="808080"/>
                </a:solidFill>
              </a:rPr>
              <a:t>Pikcio</a:t>
            </a:r>
            <a:r>
              <a:rPr lang="fr-FR" sz="1600" i="1" dirty="0">
                <a:solidFill>
                  <a:srgbClr val="808080"/>
                </a:solidFill>
              </a:rPr>
              <a:t> contrat.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Version: 0.1, </a:t>
            </a:r>
            <a:r>
              <a:rPr lang="fr-FR" sz="1600" i="1" dirty="0" err="1">
                <a:solidFill>
                  <a:srgbClr val="808080"/>
                </a:solidFill>
              </a:rPr>
              <a:t>Author</a:t>
            </a:r>
            <a:r>
              <a:rPr lang="fr-FR" sz="1600" i="1" dirty="0">
                <a:solidFill>
                  <a:srgbClr val="808080"/>
                </a:solidFill>
              </a:rPr>
              <a:t>: </a:t>
            </a:r>
            <a:r>
              <a:rPr lang="fr-FR" sz="1600" i="1" dirty="0" err="1">
                <a:solidFill>
                  <a:srgbClr val="808080"/>
                </a:solidFill>
              </a:rPr>
              <a:t>Pikcio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"""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_RATE_1 = </a:t>
            </a:r>
            <a:r>
              <a:rPr lang="fr-FR" sz="1600" dirty="0">
                <a:solidFill>
                  <a:srgbClr val="0000FF"/>
                </a:solidFill>
              </a:rPr>
              <a:t>0.4  </a:t>
            </a:r>
            <a:r>
              <a:rPr lang="fr-FR" sz="1600" i="1" dirty="0">
                <a:solidFill>
                  <a:srgbClr val="808080"/>
                </a:solidFill>
              </a:rPr>
              <a:t># </a:t>
            </a:r>
            <a:r>
              <a:rPr lang="fr-FR" sz="1600" i="1" dirty="0" err="1">
                <a:solidFill>
                  <a:srgbClr val="808080"/>
                </a:solidFill>
              </a:rPr>
              <a:t>Internal</a:t>
            </a:r>
            <a:r>
              <a:rPr lang="fr-FR" sz="1600" i="1" dirty="0">
                <a:solidFill>
                  <a:srgbClr val="808080"/>
                </a:solidFill>
              </a:rPr>
              <a:t> </a:t>
            </a:r>
            <a:r>
              <a:rPr lang="fr-FR" sz="1600" i="1" dirty="0" err="1">
                <a:solidFill>
                  <a:srgbClr val="808080"/>
                </a:solidFill>
              </a:rPr>
              <a:t>const</a:t>
            </a:r>
            <a:r>
              <a:rPr lang="fr-FR" sz="1600" i="1" dirty="0">
                <a:solidFill>
                  <a:srgbClr val="808080"/>
                </a:solidFill>
              </a:rPr>
              <a:t>. Not </a:t>
            </a:r>
            <a:r>
              <a:rPr lang="fr-FR" sz="1600" i="1" dirty="0" err="1">
                <a:solidFill>
                  <a:srgbClr val="808080"/>
                </a:solidFill>
              </a:rPr>
              <a:t>saved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_RATE_2 = </a:t>
            </a:r>
            <a:r>
              <a:rPr lang="fr-FR" sz="1600" dirty="0">
                <a:solidFill>
                  <a:srgbClr val="0000FF"/>
                </a:solidFill>
              </a:rPr>
              <a:t>0.2  </a:t>
            </a:r>
            <a:r>
              <a:rPr lang="fr-FR" sz="1600" i="1" dirty="0">
                <a:solidFill>
                  <a:srgbClr val="808080"/>
                </a:solidFill>
              </a:rPr>
              <a:t># </a:t>
            </a:r>
            <a:r>
              <a:rPr lang="fr-FR" sz="1600" i="1" dirty="0" err="1">
                <a:solidFill>
                  <a:srgbClr val="808080"/>
                </a:solidFill>
              </a:rPr>
              <a:t>Internal</a:t>
            </a:r>
            <a:r>
              <a:rPr lang="fr-FR" sz="1600" i="1" dirty="0">
                <a:solidFill>
                  <a:srgbClr val="808080"/>
                </a:solidFill>
              </a:rPr>
              <a:t> </a:t>
            </a:r>
            <a:r>
              <a:rPr lang="fr-FR" sz="1600" i="1" dirty="0" err="1">
                <a:solidFill>
                  <a:srgbClr val="808080"/>
                </a:solidFill>
              </a:rPr>
              <a:t>const</a:t>
            </a:r>
            <a:r>
              <a:rPr lang="fr-FR" sz="1600" i="1" dirty="0">
                <a:solidFill>
                  <a:srgbClr val="808080"/>
                </a:solidFill>
              </a:rPr>
              <a:t>. Not </a:t>
            </a:r>
            <a:r>
              <a:rPr lang="fr-FR" sz="1600" i="1" dirty="0" err="1">
                <a:solidFill>
                  <a:srgbClr val="808080"/>
                </a:solidFill>
              </a:rPr>
              <a:t>saved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>
                <a:solidFill>
                  <a:srgbClr val="000080"/>
                </a:solidFill>
              </a:rPr>
              <a:t>None  </a:t>
            </a:r>
            <a:r>
              <a:rPr lang="fr-FR" sz="1600" i="1" dirty="0">
                <a:solidFill>
                  <a:srgbClr val="808080"/>
                </a:solidFill>
              </a:rPr>
              <a:t># last </a:t>
            </a:r>
            <a:r>
              <a:rPr lang="fr-FR" sz="1600" i="1" dirty="0" err="1">
                <a:solidFill>
                  <a:srgbClr val="808080"/>
                </a:solidFill>
              </a:rPr>
              <a:t>given</a:t>
            </a:r>
            <a:r>
              <a:rPr lang="fr-FR" sz="1600" i="1" dirty="0">
                <a:solidFill>
                  <a:srgbClr val="808080"/>
                </a:solidFill>
              </a:rPr>
              <a:t> rate. </a:t>
            </a:r>
            <a:r>
              <a:rPr lang="fr-FR" sz="1600" i="1" dirty="0" err="1">
                <a:solidFill>
                  <a:srgbClr val="808080"/>
                </a:solidFill>
              </a:rPr>
              <a:t>Updated</a:t>
            </a:r>
            <a:r>
              <a:rPr lang="fr-FR" sz="1600" i="1" dirty="0">
                <a:solidFill>
                  <a:srgbClr val="808080"/>
                </a:solidFill>
              </a:rPr>
              <a:t> </a:t>
            </a:r>
            <a:r>
              <a:rPr lang="fr-FR" sz="1600" i="1" dirty="0" err="1">
                <a:solidFill>
                  <a:srgbClr val="808080"/>
                </a:solidFill>
              </a:rPr>
              <a:t>after</a:t>
            </a:r>
            <a:r>
              <a:rPr lang="fr-FR" sz="1600" i="1" dirty="0">
                <a:solidFill>
                  <a:srgbClr val="808080"/>
                </a:solidFill>
              </a:rPr>
              <a:t> </a:t>
            </a:r>
            <a:r>
              <a:rPr lang="fr-FR" sz="1600" i="1" dirty="0" err="1">
                <a:solidFill>
                  <a:srgbClr val="808080"/>
                </a:solidFill>
              </a:rPr>
              <a:t>each</a:t>
            </a:r>
            <a:r>
              <a:rPr lang="fr-FR" sz="1600" i="1" dirty="0">
                <a:solidFill>
                  <a:srgbClr val="808080"/>
                </a:solidFill>
              </a:rPr>
              <a:t> call</a:t>
            </a:r>
            <a:br>
              <a:rPr lang="fr-FR" sz="1600" i="1" dirty="0">
                <a:solidFill>
                  <a:srgbClr val="808080"/>
                </a:solidFill>
              </a:rPr>
            </a:b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b="1" dirty="0" err="1">
                <a:solidFill>
                  <a:srgbClr val="000080"/>
                </a:solidFill>
              </a:rPr>
              <a:t>def</a:t>
            </a:r>
            <a:r>
              <a:rPr lang="fr-FR" sz="1600" b="1" dirty="0">
                <a:solidFill>
                  <a:srgbClr val="000080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_</a:t>
            </a:r>
            <a:r>
              <a:rPr lang="fr-FR" sz="1600" dirty="0" err="1">
                <a:solidFill>
                  <a:schemeClr val="bg1"/>
                </a:solidFill>
              </a:rPr>
              <a:t>get_previous_rate</a:t>
            </a:r>
            <a:r>
              <a:rPr lang="fr-FR" sz="1600" dirty="0">
                <a:solidFill>
                  <a:schemeClr val="bg1"/>
                </a:solidFill>
              </a:rPr>
              <a:t>():  </a:t>
            </a:r>
            <a:r>
              <a:rPr lang="fr-FR" sz="1600" i="1" dirty="0">
                <a:solidFill>
                  <a:srgbClr val="808080"/>
                </a:solidFill>
              </a:rPr>
              <a:t># </a:t>
            </a:r>
            <a:r>
              <a:rPr lang="fr-FR" sz="1600" i="1" dirty="0" err="1">
                <a:solidFill>
                  <a:srgbClr val="808080"/>
                </a:solidFill>
              </a:rPr>
              <a:t>Internal</a:t>
            </a:r>
            <a:r>
              <a:rPr lang="fr-FR" sz="1600" i="1" dirty="0">
                <a:solidFill>
                  <a:srgbClr val="808080"/>
                </a:solidFill>
              </a:rPr>
              <a:t> </a:t>
            </a:r>
            <a:r>
              <a:rPr lang="fr-FR" sz="1600" i="1" dirty="0" err="1">
                <a:solidFill>
                  <a:srgbClr val="808080"/>
                </a:solidFill>
              </a:rPr>
              <a:t>helper</a:t>
            </a:r>
            <a:r>
              <a:rPr lang="fr-FR" sz="1600" i="1" dirty="0">
                <a:solidFill>
                  <a:srgbClr val="808080"/>
                </a:solidFill>
              </a:rPr>
              <a:t> </a:t>
            </a:r>
            <a:r>
              <a:rPr lang="fr-FR" sz="1600" i="1" dirty="0" err="1">
                <a:solidFill>
                  <a:srgbClr val="808080"/>
                </a:solidFill>
              </a:rPr>
              <a:t>function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    </a:t>
            </a:r>
            <a:r>
              <a:rPr lang="fr-FR" sz="1600" b="1" dirty="0">
                <a:solidFill>
                  <a:srgbClr val="000080"/>
                </a:solidFill>
              </a:rPr>
              <a:t>return </a:t>
            </a: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rgbClr val="000080"/>
                </a:solidFill>
              </a:rPr>
              <a:t>or </a:t>
            </a:r>
            <a:r>
              <a:rPr lang="fr-FR" sz="1600" dirty="0">
                <a:solidFill>
                  <a:srgbClr val="0000FF"/>
                </a:solidFill>
              </a:rPr>
              <a:t>0.0</a:t>
            </a:r>
            <a:br>
              <a:rPr lang="fr-FR" sz="1600" dirty="0">
                <a:solidFill>
                  <a:srgbClr val="0000FF"/>
                </a:solidFill>
              </a:rPr>
            </a:br>
            <a:br>
              <a:rPr lang="fr-FR" sz="1600" dirty="0">
                <a:solidFill>
                  <a:srgbClr val="0000FF"/>
                </a:solidFill>
              </a:rPr>
            </a:br>
            <a:r>
              <a:rPr lang="fr-FR" sz="1600" dirty="0"/>
              <a:t>:</a:t>
            </a:r>
            <a:r>
              <a:rPr lang="fr-FR" sz="1600" b="1" dirty="0" err="1">
                <a:solidFill>
                  <a:srgbClr val="000080"/>
                </a:solidFill>
              </a:rPr>
              <a:t>def</a:t>
            </a:r>
            <a:r>
              <a:rPr lang="fr-FR" sz="1600" b="1" dirty="0">
                <a:solidFill>
                  <a:srgbClr val="000080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compute_rate</a:t>
            </a:r>
            <a:r>
              <a:rPr lang="fr-FR" sz="1600" dirty="0">
                <a:solidFill>
                  <a:schemeClr val="bg1"/>
                </a:solidFill>
              </a:rPr>
              <a:t>(</a:t>
            </a:r>
            <a:r>
              <a:rPr lang="fr-FR" sz="1600" dirty="0" err="1">
                <a:solidFill>
                  <a:schemeClr val="bg1"/>
                </a:solidFill>
              </a:rPr>
              <a:t>amount</a:t>
            </a:r>
            <a:r>
              <a:rPr lang="fr-FR" sz="1600" dirty="0">
                <a:solidFill>
                  <a:schemeClr val="bg1"/>
                </a:solidFill>
              </a:rPr>
              <a:t>)  </a:t>
            </a:r>
            <a:r>
              <a:rPr lang="fr-FR" sz="1600" i="1" dirty="0">
                <a:solidFill>
                  <a:srgbClr val="808080"/>
                </a:solidFill>
              </a:rPr>
              <a:t># </a:t>
            </a:r>
            <a:r>
              <a:rPr lang="fr-FR" sz="1600" i="1" dirty="0" err="1">
                <a:solidFill>
                  <a:srgbClr val="808080"/>
                </a:solidFill>
              </a:rPr>
              <a:t>endpoint</a:t>
            </a:r>
            <a:r>
              <a:rPr lang="fr-FR" sz="1600" i="1" dirty="0">
                <a:solidFill>
                  <a:srgbClr val="808080"/>
                </a:solidFill>
              </a:rPr>
              <a:t> 1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    # type: (</a:t>
            </a:r>
            <a:r>
              <a:rPr lang="fr-FR" sz="1600" i="1" dirty="0" err="1">
                <a:solidFill>
                  <a:srgbClr val="808080"/>
                </a:solidFill>
              </a:rPr>
              <a:t>float</a:t>
            </a:r>
            <a:r>
              <a:rPr lang="fr-FR" sz="1600" i="1" dirty="0">
                <a:solidFill>
                  <a:srgbClr val="808080"/>
                </a:solidFill>
              </a:rPr>
              <a:t>) -&gt; </a:t>
            </a:r>
            <a:r>
              <a:rPr lang="fr-FR" sz="1600" i="1" dirty="0" err="1">
                <a:solidFill>
                  <a:srgbClr val="808080"/>
                </a:solidFill>
              </a:rPr>
              <a:t>float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    </a:t>
            </a:r>
            <a:r>
              <a:rPr lang="fr-FR" sz="1600" b="1" dirty="0">
                <a:solidFill>
                  <a:srgbClr val="000080"/>
                </a:solidFill>
              </a:rPr>
              <a:t>global </a:t>
            </a: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r>
              <a:rPr lang="fr-FR" sz="1600" dirty="0">
                <a:solidFill>
                  <a:schemeClr val="bg1"/>
                </a:solidFill>
              </a:rPr>
              <a:t> = _RATE_1 </a:t>
            </a:r>
            <a:r>
              <a:rPr lang="fr-FR" sz="1600" b="1" dirty="0">
                <a:solidFill>
                  <a:srgbClr val="000080"/>
                </a:solidFill>
              </a:rPr>
              <a:t>if </a:t>
            </a:r>
            <a:r>
              <a:rPr lang="fr-FR" sz="1600" dirty="0" err="1">
                <a:solidFill>
                  <a:schemeClr val="bg1"/>
                </a:solidFill>
              </a:rPr>
              <a:t>amount</a:t>
            </a:r>
            <a:r>
              <a:rPr lang="fr-FR" sz="1600" dirty="0">
                <a:solidFill>
                  <a:schemeClr val="bg1"/>
                </a:solidFill>
              </a:rPr>
              <a:t> &lt; </a:t>
            </a:r>
            <a:r>
              <a:rPr lang="fr-FR" sz="1600" dirty="0">
                <a:solidFill>
                  <a:srgbClr val="0000FF"/>
                </a:solidFill>
              </a:rPr>
              <a:t>200 </a:t>
            </a:r>
            <a:r>
              <a:rPr lang="fr-FR" sz="1600" b="1" dirty="0" err="1">
                <a:solidFill>
                  <a:srgbClr val="000080"/>
                </a:solidFill>
              </a:rPr>
              <a:t>else</a:t>
            </a:r>
            <a:r>
              <a:rPr lang="fr-FR" sz="1600" b="1" dirty="0">
                <a:solidFill>
                  <a:srgbClr val="000080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_RATE_2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/>
              <a:t>    </a:t>
            </a:r>
            <a:r>
              <a:rPr lang="fr-FR" sz="1600" b="1" dirty="0">
                <a:solidFill>
                  <a:srgbClr val="000080"/>
                </a:solidFill>
              </a:rPr>
              <a:t>return </a:t>
            </a: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br>
              <a:rPr lang="fr-FR" sz="1600" dirty="0"/>
            </a:br>
            <a:br>
              <a:rPr lang="fr-FR" sz="1600" dirty="0"/>
            </a:br>
            <a:r>
              <a:rPr lang="fr-FR" sz="1600" b="1" dirty="0" err="1">
                <a:solidFill>
                  <a:srgbClr val="000080"/>
                </a:solidFill>
              </a:rPr>
              <a:t>def</a:t>
            </a:r>
            <a:r>
              <a:rPr lang="fr-FR" sz="1600" b="1" dirty="0">
                <a:solidFill>
                  <a:srgbClr val="000080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reset_last_rate</a:t>
            </a:r>
            <a:r>
              <a:rPr lang="fr-FR" sz="1600" dirty="0">
                <a:solidFill>
                  <a:schemeClr val="bg1"/>
                </a:solidFill>
              </a:rPr>
              <a:t>():  </a:t>
            </a:r>
            <a:r>
              <a:rPr lang="fr-FR" sz="1600" i="1" dirty="0">
                <a:solidFill>
                  <a:srgbClr val="808080"/>
                </a:solidFill>
              </a:rPr>
              <a:t># </a:t>
            </a:r>
            <a:r>
              <a:rPr lang="fr-FR" sz="1600" i="1" dirty="0" err="1">
                <a:solidFill>
                  <a:srgbClr val="808080"/>
                </a:solidFill>
              </a:rPr>
              <a:t>endpoint</a:t>
            </a:r>
            <a:r>
              <a:rPr lang="fr-FR" sz="1600" i="1" dirty="0">
                <a:solidFill>
                  <a:srgbClr val="808080"/>
                </a:solidFill>
              </a:rPr>
              <a:t> 2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    # type: () -&gt; None</a:t>
            </a:r>
            <a:br>
              <a:rPr lang="fr-FR" sz="1600" i="1" dirty="0">
                <a:solidFill>
                  <a:srgbClr val="808080"/>
                </a:solidFill>
              </a:rPr>
            </a:br>
            <a:r>
              <a:rPr lang="fr-FR" sz="1600" i="1" dirty="0">
                <a:solidFill>
                  <a:srgbClr val="808080"/>
                </a:solidFill>
              </a:rPr>
              <a:t>    </a:t>
            </a:r>
            <a:r>
              <a:rPr lang="fr-FR" sz="1600" b="1" dirty="0">
                <a:solidFill>
                  <a:srgbClr val="000080"/>
                </a:solidFill>
              </a:rPr>
              <a:t>global </a:t>
            </a: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    </a:t>
            </a:r>
            <a:r>
              <a:rPr lang="fr-FR" sz="1600" dirty="0" err="1">
                <a:solidFill>
                  <a:schemeClr val="bg1"/>
                </a:solidFill>
              </a:rPr>
              <a:t>last_rate</a:t>
            </a:r>
            <a:r>
              <a:rPr lang="fr-FR" sz="1600" dirty="0">
                <a:solidFill>
                  <a:schemeClr val="bg1"/>
                </a:solidFill>
              </a:rPr>
              <a:t> = </a:t>
            </a:r>
            <a:r>
              <a:rPr lang="fr-FR" sz="1600" dirty="0">
                <a:solidFill>
                  <a:srgbClr val="000080"/>
                </a:solidFill>
              </a:rPr>
              <a:t>None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68217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D9B9-CFBA-F94F-BB02-007EE2DD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4E2B9-B0AF-2640-A4A9-95B5EEDC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partie du code soumis représente un contrat ? (portée du contrat)</a:t>
            </a:r>
          </a:p>
          <a:p>
            <a:r>
              <a:rPr lang="fr-FR" dirty="0"/>
              <a:t>Comment identifier les points d’entrée ?</a:t>
            </a:r>
          </a:p>
          <a:p>
            <a:r>
              <a:rPr lang="fr-FR" dirty="0"/>
              <a:t>Comment identifier les types des signatures pour générer l’ABI ?</a:t>
            </a:r>
          </a:p>
          <a:p>
            <a:r>
              <a:rPr lang="fr-FR" dirty="0"/>
              <a:t>Comment spécifier les « variables constantes » ?</a:t>
            </a:r>
          </a:p>
        </p:txBody>
      </p:sp>
    </p:spTree>
    <p:extLst>
      <p:ext uri="{BB962C8B-B14F-4D97-AF65-F5344CB8AC3E}">
        <p14:creationId xmlns:p14="http://schemas.microsoft.com/office/powerpoint/2010/main" val="217168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NEO</a:t>
            </a:r>
            <a:r>
              <a:rPr lang="fr-FR" dirty="0"/>
              <a:t> propose l’écriture de contrats en </a:t>
            </a:r>
            <a:r>
              <a:rPr lang="fr-FR" dirty="0">
                <a:solidFill>
                  <a:schemeClr val="bg1"/>
                </a:solidFill>
              </a:rPr>
              <a:t>C#. 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Un contrat est une sous-classe de la classe de base </a:t>
            </a:r>
            <a:r>
              <a:rPr lang="fr-F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endParaRPr lang="fr-F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solidFill>
                  <a:schemeClr val="tx2"/>
                </a:solidFill>
              </a:rPr>
              <a:t>Chaque contrat ne possède qu’un seul point d’entrée: </a:t>
            </a:r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Les variables constantes sont accessibles à travers le membre </a:t>
            </a:r>
            <a:r>
              <a:rPr lang="fr-FR" b="1" dirty="0">
                <a:solidFill>
                  <a:schemeClr val="tx2"/>
                </a:solidFill>
              </a:rPr>
              <a:t>Storage</a:t>
            </a:r>
            <a:r>
              <a:rPr lang="fr-FR" dirty="0">
                <a:solidFill>
                  <a:schemeClr val="tx2"/>
                </a:solidFill>
              </a:rPr>
              <a:t> de la classe de base.</a:t>
            </a:r>
          </a:p>
          <a:p>
            <a:r>
              <a:rPr lang="fr-FR" dirty="0"/>
              <a:t>La philosophie choisie est « configuration plutôt que convention »</a:t>
            </a:r>
          </a:p>
          <a:p>
            <a:r>
              <a:rPr lang="fr-FR" dirty="0"/>
              <a:t>Ces choix ont nécessité la publication d’une API avec les classes de base.</a:t>
            </a:r>
          </a:p>
        </p:txBody>
      </p:sp>
    </p:spTree>
    <p:extLst>
      <p:ext uri="{BB962C8B-B14F-4D97-AF65-F5344CB8AC3E}">
        <p14:creationId xmlns:p14="http://schemas.microsoft.com/office/powerpoint/2010/main" val="223647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Ethereum</a:t>
            </a:r>
            <a:r>
              <a:rPr lang="fr-FR" dirty="0"/>
              <a:t> propose l’écriture de contrats en </a:t>
            </a:r>
            <a:r>
              <a:rPr lang="fr-FR" dirty="0" err="1">
                <a:solidFill>
                  <a:schemeClr val="bg1"/>
                </a:solidFill>
              </a:rPr>
              <a:t>Solidity</a:t>
            </a:r>
            <a:r>
              <a:rPr lang="fr-FR" dirty="0"/>
              <a:t> (langage propriétaire) 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Un contrat est défini à l’aide du mot clé </a:t>
            </a:r>
            <a:r>
              <a:rPr lang="fr-F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endParaRPr lang="fr-F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solidFill>
                  <a:schemeClr val="tx2"/>
                </a:solidFill>
              </a:rPr>
              <a:t>Chaque contrat possède un point d’entrée par méthode du contrat</a:t>
            </a:r>
            <a:endParaRPr lang="fr-FR" b="1" dirty="0">
              <a:solidFill>
                <a:schemeClr val="tx2"/>
              </a:solidFill>
            </a:endParaRPr>
          </a:p>
          <a:p>
            <a:pPr lvl="1"/>
            <a:r>
              <a:rPr lang="fr-FR" dirty="0">
                <a:solidFill>
                  <a:schemeClr val="tx2"/>
                </a:solidFill>
              </a:rPr>
              <a:t>Les variables constantes sont les variables déclarées à la racine du contrat.</a:t>
            </a:r>
          </a:p>
          <a:p>
            <a:r>
              <a:rPr lang="fr-FR" dirty="0"/>
              <a:t>La philosophie choisie est « configuration plutôt que convention »</a:t>
            </a:r>
          </a:p>
          <a:p>
            <a:r>
              <a:rPr lang="fr-FR" dirty="0"/>
              <a:t>Ces choix ont nécessité la publication d’un langage à part entière</a:t>
            </a:r>
          </a:p>
        </p:txBody>
      </p:sp>
    </p:spTree>
    <p:extLst>
      <p:ext uri="{BB962C8B-B14F-4D97-AF65-F5344CB8AC3E}">
        <p14:creationId xmlns:p14="http://schemas.microsoft.com/office/powerpoint/2010/main" val="280577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philosophie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</a:rPr>
              <a:t>Python</a:t>
            </a:r>
            <a:r>
              <a:rPr lang="fr-FR" dirty="0"/>
              <a:t> est un langage à typage dynamique qui a </a:t>
            </a:r>
            <a:r>
              <a:rPr lang="fr-FR" dirty="0">
                <a:solidFill>
                  <a:schemeClr val="bg1"/>
                </a:solidFill>
              </a:rPr>
              <a:t>souvent favorisé les conventions plutôt que la configuration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Principe du </a:t>
            </a:r>
            <a:r>
              <a:rPr lang="fr-FR" dirty="0" err="1">
                <a:solidFill>
                  <a:schemeClr val="tx2"/>
                </a:solidFill>
              </a:rPr>
              <a:t>Duck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Typing</a:t>
            </a:r>
            <a:r>
              <a:rPr lang="fr-FR" dirty="0">
                <a:solidFill>
                  <a:schemeClr val="tx2"/>
                </a:solidFill>
              </a:rPr>
              <a:t>: si mon objet « cancane » alors c’est un canard</a:t>
            </a:r>
          </a:p>
          <a:p>
            <a:pPr lvl="1"/>
            <a:r>
              <a:rPr lang="fr-FR" b="1" dirty="0">
                <a:solidFill>
                  <a:schemeClr val="bg1"/>
                </a:solidFill>
              </a:rPr>
              <a:t>self</a:t>
            </a:r>
            <a:r>
              <a:rPr lang="fr-FR" b="1" dirty="0">
                <a:solidFill>
                  <a:schemeClr val="tx2"/>
                </a:solidFill>
              </a:rPr>
              <a:t>, </a:t>
            </a:r>
            <a:r>
              <a:rPr lang="fr-FR" b="1" dirty="0" err="1">
                <a:solidFill>
                  <a:schemeClr val="bg1"/>
                </a:solidFill>
              </a:rPr>
              <a:t>cls</a:t>
            </a:r>
            <a:r>
              <a:rPr lang="fr-FR" dirty="0">
                <a:solidFill>
                  <a:schemeClr val="tx2"/>
                </a:solidFill>
              </a:rPr>
              <a:t> ne sont pas des mots clés réservés mais des conventions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Un </a:t>
            </a:r>
            <a:r>
              <a:rPr lang="fr-FR" b="1" dirty="0">
                <a:solidFill>
                  <a:schemeClr val="bg1"/>
                </a:solidFill>
              </a:rPr>
              <a:t>_</a:t>
            </a:r>
            <a:r>
              <a:rPr lang="fr-FR" dirty="0">
                <a:solidFill>
                  <a:schemeClr val="tx2"/>
                </a:solidFill>
              </a:rPr>
              <a:t> en début de déclaration (fonction, membre) indique une portée privée.</a:t>
            </a:r>
          </a:p>
          <a:p>
            <a:r>
              <a:rPr lang="fr-FR" dirty="0"/>
              <a:t>C’est le bon langage pour choisir une structuration de contrat qui privilégie les conventions avec des règles simples plutôt qu’une API complexe (au moins dans un premier temps).</a:t>
            </a:r>
          </a:p>
        </p:txBody>
      </p:sp>
    </p:spTree>
    <p:extLst>
      <p:ext uri="{BB962C8B-B14F-4D97-AF65-F5344CB8AC3E}">
        <p14:creationId xmlns:p14="http://schemas.microsoft.com/office/powerpoint/2010/main" val="217036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1: Portée d’un contrat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Option 1: Le contrat est le fichier/bloc de code soumis tout entier: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/>
                </a:solidFill>
              </a:rPr>
              <a:t>+</a:t>
            </a:r>
            <a:r>
              <a:rPr lang="fr-FR" dirty="0"/>
              <a:t> Elimine le problème de distinction du contrat du reste du code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--</a:t>
            </a:r>
            <a:r>
              <a:rPr lang="fr-FR" dirty="0"/>
              <a:t> Un seul contrat par fichier</a:t>
            </a:r>
          </a:p>
          <a:p>
            <a:r>
              <a:rPr lang="fr-FR" dirty="0"/>
              <a:t>Option 2: Le contrat est une structure (classe, fonction) au sein du bloc: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/>
                </a:solidFill>
              </a:rPr>
              <a:t>+</a:t>
            </a:r>
            <a:r>
              <a:rPr lang="fr-FR" dirty="0"/>
              <a:t> Flexible car elle permet de séparer points d’entrée et fonctions utilitaires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--</a:t>
            </a:r>
            <a:r>
              <a:rPr lang="fr-FR" dirty="0"/>
              <a:t> Nécessite une convention pour identifier qu'un bloc de code est un contrat</a:t>
            </a:r>
          </a:p>
        </p:txBody>
      </p:sp>
    </p:spTree>
    <p:extLst>
      <p:ext uri="{BB962C8B-B14F-4D97-AF65-F5344CB8AC3E}">
        <p14:creationId xmlns:p14="http://schemas.microsoft.com/office/powerpoint/2010/main" val="41683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1, OPTION 2: Structurer UN CONTRAT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43752" cy="4068186"/>
          </a:xfrm>
        </p:spPr>
        <p:txBody>
          <a:bodyPr>
            <a:normAutofit/>
          </a:bodyPr>
          <a:lstStyle/>
          <a:p>
            <a:r>
              <a:rPr lang="fr-FR" dirty="0"/>
              <a:t>Fonctions imbriquées:</a:t>
            </a:r>
          </a:p>
          <a:p>
            <a:pPr marL="0" indent="0">
              <a:buNone/>
            </a:pPr>
            <a:r>
              <a:rPr lang="fr-FR" sz="16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contract_test</a:t>
            </a: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 = 3</a:t>
            </a:r>
            <a:b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data</a:t>
            </a:r>
            <a:b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data += 3</a:t>
            </a:r>
            <a:b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data</a:t>
            </a:r>
          </a:p>
          <a:p>
            <a:pPr marL="0" indent="0">
              <a:buNone/>
            </a:pPr>
            <a:r>
              <a:rPr lang="fr-FR" i="1" dirty="0"/>
              <a:t>Difficile à analyser par introspection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F8BACE1-C156-5C4C-B804-7F349595BDC9}"/>
              </a:ext>
            </a:extLst>
          </p:cNvPr>
          <p:cNvSpPr txBox="1">
            <a:spLocks/>
          </p:cNvSpPr>
          <p:nvPr/>
        </p:nvSpPr>
        <p:spPr>
          <a:xfrm>
            <a:off x="5866410" y="2263341"/>
            <a:ext cx="5985164" cy="405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Classe avec convention de nom:</a:t>
            </a:r>
          </a:p>
          <a:p>
            <a:pPr marL="0" indent="0">
              <a:buNone/>
            </a:pP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17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contract_test</a:t>
            </a: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7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 = 3</a:t>
            </a:r>
          </a:p>
          <a:p>
            <a:pPr marL="0" indent="0">
              <a:buNone/>
            </a:pPr>
            <a:b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7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b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7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7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</a:t>
            </a: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7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contract_test.data</a:t>
            </a: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3</a:t>
            </a:r>
            <a:b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7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data</a:t>
            </a:r>
          </a:p>
          <a:p>
            <a:pPr lvl="1"/>
            <a:r>
              <a:rPr lang="fr-FR" dirty="0"/>
              <a:t>Quid des méthodes d’instance et classe (self, </a:t>
            </a:r>
            <a:r>
              <a:rPr lang="fr-FR" dirty="0" err="1"/>
              <a:t>cls</a:t>
            </a:r>
            <a:r>
              <a:rPr lang="fr-FR" dirty="0"/>
              <a:t>) ?</a:t>
            </a:r>
          </a:p>
          <a:p>
            <a:pPr lvl="1"/>
            <a:r>
              <a:rPr lang="fr-FR" dirty="0"/>
              <a:t>Quid de l'héritage ?</a:t>
            </a:r>
          </a:p>
        </p:txBody>
      </p:sp>
    </p:spTree>
    <p:extLst>
      <p:ext uri="{BB962C8B-B14F-4D97-AF65-F5344CB8AC3E}">
        <p14:creationId xmlns:p14="http://schemas.microsoft.com/office/powerpoint/2010/main" val="6071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6E04-DCF7-E346-9736-F8106329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F2653-3872-0442-812D-0E40DD02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Dans un premier temps, il parait plus facile d'assumer qu'un module python est un contrat (option 1) car l’option 2 pose plus de questions qu’elle n’en résout. Il faut privilégier la simplicité.</a:t>
            </a:r>
          </a:p>
          <a:p>
            <a:pPr lvl="1"/>
            <a:r>
              <a:rPr lang="fr-FR" dirty="0">
                <a:solidFill>
                  <a:schemeClr val="tx2"/>
                </a:solidFill>
              </a:rPr>
              <a:t>Il sera toujours possible d'enrichir la structure par la suite si nécessaire.</a:t>
            </a:r>
          </a:p>
        </p:txBody>
      </p:sp>
    </p:spTree>
    <p:extLst>
      <p:ext uri="{BB962C8B-B14F-4D97-AF65-F5344CB8AC3E}">
        <p14:creationId xmlns:p14="http://schemas.microsoft.com/office/powerpoint/2010/main" val="70498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1118</Words>
  <Application>Microsoft Macintosh PowerPoint</Application>
  <PresentationFormat>Grand écran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Trebuchet MS</vt:lpstr>
      <vt:lpstr>Tw Cen MT</vt:lpstr>
      <vt:lpstr>Circuit</vt:lpstr>
      <vt:lpstr>Définition d'un Smart Contract Pikcio</vt:lpstr>
      <vt:lpstr>Contraintes et Objectifs</vt:lpstr>
      <vt:lpstr>Questions</vt:lpstr>
      <vt:lpstr>Etat de l’art - 1</vt:lpstr>
      <vt:lpstr>Etat de l’art - 2</vt:lpstr>
      <vt:lpstr>La philosophie PYTHON</vt:lpstr>
      <vt:lpstr>Problème 1: Portée d’un contrat</vt:lpstr>
      <vt:lpstr>Problème 1, OPTION 2: Structurer UN CONTRAT</vt:lpstr>
      <vt:lpstr>Problème 1: CONCLUSION</vt:lpstr>
      <vt:lpstr>Problème 2: Identifier les points d’entrée</vt:lpstr>
      <vt:lpstr>Prob. 2, OpT. 1: Conventions de nommage </vt:lpstr>
      <vt:lpstr>Prob. 2, OpT. 2: Configuration active</vt:lpstr>
      <vt:lpstr>Problème 2: CONCLUSION</vt:lpstr>
      <vt:lpstr>Problème 3: Types utilisés et utilisables</vt:lpstr>
      <vt:lpstr>Problème 3: Types utilisés et utilisables</vt:lpstr>
      <vt:lpstr>Prob. 3 OPT 1: NOUVELLE Convention de commentaires</vt:lpstr>
      <vt:lpstr>Prob. 3 OPT 2: CONVENTION EXISTANTE</vt:lpstr>
      <vt:lpstr>Problème 3: CONCLUSION</vt:lpstr>
      <vt:lpstr>Problème 4: Variables constantes</vt:lpstr>
      <vt:lpstr>Prob. 4 OPT 1: Objet Storage</vt:lpstr>
      <vt:lpstr>Prob. 4 OPT 2: Variables Globales</vt:lpstr>
      <vt:lpstr>Problème 4: CONCLUSION</vt:lpstr>
      <vt:lpstr>Exemple de contrat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d'un Smart Contract Pikcio</dc:title>
  <dc:creator>Thibault Drevon</dc:creator>
  <cp:lastModifiedBy>Thibault Drevon</cp:lastModifiedBy>
  <cp:revision>20</cp:revision>
  <dcterms:created xsi:type="dcterms:W3CDTF">2018-06-24T14:42:35Z</dcterms:created>
  <dcterms:modified xsi:type="dcterms:W3CDTF">2018-06-24T19:16:56Z</dcterms:modified>
</cp:coreProperties>
</file>