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81ac529a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81ac529a5_1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81ac529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781ac529a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1ac529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781ac529a5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1ac529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781ac529a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1ac529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81ac529a5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1ac529a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781ac529a5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1ac529a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781ac529a5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1ac529a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781ac529a5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81ac529a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781ac529a5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a pagina">
  <p:cSld name="Prima pagina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>
            <a:off x="323528" y="4012535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323528" y="5066218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5" type="body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body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body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body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9" type="body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2"/>
          <p:cNvCxnSpPr/>
          <p:nvPr/>
        </p:nvCxnSpPr>
        <p:spPr>
          <a:xfrm>
            <a:off x="323528" y="6115709"/>
            <a:ext cx="7848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" name="Google Shape;26;p2"/>
          <p:cNvSpPr txBox="1"/>
          <p:nvPr>
            <p:ph idx="13" type="body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4" type="body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5" type="body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6" type="body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7" type="body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dulo_SUPSI_DTI.gif"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8" type="body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9" type="body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; testo e immagine">
  <p:cSld name="Titolo; testo e immagi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69A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e immagine">
  <p:cSld name="Testo e immagin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testo; 2/3 immagine">
  <p:cSld name="1/3 testo; 2/3 immagin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2440" y="4008288"/>
            <a:ext cx="271836" cy="2548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SUPSI_acr.gif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075" y="188640"/>
            <a:ext cx="469900" cy="1317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Causal Graph Identification by Large Language Models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Piqué Gregorio</a:t>
            </a:r>
            <a:endParaRPr/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Studente/i</a:t>
            </a:r>
            <a:endParaRPr/>
          </a:p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Ingegneria informatica</a:t>
            </a:r>
            <a:endParaRPr/>
          </a:p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Corso di laurea</a:t>
            </a:r>
            <a:endParaRPr/>
          </a:p>
        </p:txBody>
      </p:sp>
      <p:sp>
        <p:nvSpPr>
          <p:cNvPr id="50" name="Google Shape;50;p6"/>
          <p:cNvSpPr txBox="1"/>
          <p:nvPr>
            <p:ph idx="5" type="body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Modulo / Codice Progetto</a:t>
            </a:r>
            <a:endParaRPr/>
          </a:p>
        </p:txBody>
      </p:sp>
      <p:sp>
        <p:nvSpPr>
          <p:cNvPr id="51" name="Google Shape;51;p6"/>
          <p:cNvSpPr txBox="1"/>
          <p:nvPr>
            <p:ph idx="6" type="body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C10681 </a:t>
            </a:r>
            <a:endParaRPr/>
          </a:p>
        </p:txBody>
      </p:sp>
      <p:sp>
        <p:nvSpPr>
          <p:cNvPr id="52" name="Google Shape;52;p6"/>
          <p:cNvSpPr txBox="1"/>
          <p:nvPr>
            <p:ph idx="7" type="body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Relatore</a:t>
            </a:r>
            <a:endParaRPr/>
          </a:p>
        </p:txBody>
      </p:sp>
      <p:sp>
        <p:nvSpPr>
          <p:cNvPr id="53" name="Google Shape;53;p6"/>
          <p:cNvSpPr txBox="1"/>
          <p:nvPr>
            <p:ph idx="8" type="body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Antonucci Alessandro</a:t>
            </a:r>
            <a:endParaRPr/>
          </a:p>
        </p:txBody>
      </p:sp>
      <p:sp>
        <p:nvSpPr>
          <p:cNvPr id="54" name="Google Shape;54;p6"/>
          <p:cNvSpPr txBox="1"/>
          <p:nvPr>
            <p:ph idx="9" type="body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-</a:t>
            </a:r>
            <a:endParaRPr/>
          </a:p>
        </p:txBody>
      </p:sp>
      <p:sp>
        <p:nvSpPr>
          <p:cNvPr id="55" name="Google Shape;55;p6"/>
          <p:cNvSpPr txBox="1"/>
          <p:nvPr>
            <p:ph idx="13" type="body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Committente</a:t>
            </a:r>
            <a:endParaRPr/>
          </a:p>
        </p:txBody>
      </p:sp>
      <p:sp>
        <p:nvSpPr>
          <p:cNvPr id="56" name="Google Shape;56;p6"/>
          <p:cNvSpPr txBox="1"/>
          <p:nvPr>
            <p:ph idx="14" type="body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Anno</a:t>
            </a:r>
            <a:endParaRPr/>
          </a:p>
        </p:txBody>
      </p:sp>
      <p:sp>
        <p:nvSpPr>
          <p:cNvPr id="57" name="Google Shape;57;p6"/>
          <p:cNvSpPr txBox="1"/>
          <p:nvPr>
            <p:ph idx="15" type="body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2023</a:t>
            </a:r>
            <a:endParaRPr/>
          </a:p>
        </p:txBody>
      </p:sp>
      <p:sp>
        <p:nvSpPr>
          <p:cNvPr id="58" name="Google Shape;58;p6"/>
          <p:cNvSpPr txBox="1"/>
          <p:nvPr>
            <p:ph idx="16" type="body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Correlatore</a:t>
            </a:r>
            <a:endParaRPr/>
          </a:p>
        </p:txBody>
      </p:sp>
      <p:sp>
        <p:nvSpPr>
          <p:cNvPr id="59" name="Google Shape;59;p6"/>
          <p:cNvSpPr txBox="1"/>
          <p:nvPr>
            <p:ph idx="17" type="body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Zaffalon Marco</a:t>
            </a:r>
            <a:endParaRPr/>
          </a:p>
        </p:txBody>
      </p:sp>
      <p:sp>
        <p:nvSpPr>
          <p:cNvPr id="60" name="Google Shape;60;p6"/>
          <p:cNvSpPr txBox="1"/>
          <p:nvPr>
            <p:ph idx="18" type="body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06.09.2023</a:t>
            </a:r>
            <a:endParaRPr/>
          </a:p>
        </p:txBody>
      </p:sp>
      <p:sp>
        <p:nvSpPr>
          <p:cNvPr id="61" name="Google Shape;61;p6"/>
          <p:cNvSpPr txBox="1"/>
          <p:nvPr>
            <p:ph idx="19" type="body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2000"/>
              <a:buChar char="●"/>
            </a:pPr>
            <a:r>
              <a:rPr lang="it-IT" sz="2800"/>
              <a:t>ì</a:t>
            </a:r>
            <a:endParaRPr/>
          </a:p>
        </p:txBody>
      </p:sp>
      <p:sp>
        <p:nvSpPr>
          <p:cNvPr id="120" name="Google Shape;120;p15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23528" y="2314972"/>
            <a:ext cx="38163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355976" y="2371293"/>
            <a:ext cx="3816300" cy="417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355976" y="1268760"/>
            <a:ext cx="3816424" cy="5278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059832" y="1268760"/>
            <a:ext cx="5112568" cy="5278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Context</a:t>
            </a:r>
            <a:endParaRPr sz="15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State of the Art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Objective</a:t>
            </a:r>
            <a:endParaRPr sz="15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Solution</a:t>
            </a:r>
            <a:endParaRPr sz="15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Benchmarks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Discussion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Conclusions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Index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Importance of causal inference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Need for trustworthy AI systems</a:t>
            </a:r>
            <a:endParaRPr sz="28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Correct causal understanding for accurate decision-making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Many techniques and approaches</a:t>
            </a:r>
            <a:endParaRPr sz="2800"/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Challenges in causal discovery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Context 2.0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Importance of causal inference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Correct causal </a:t>
            </a:r>
            <a:r>
              <a:rPr lang="it-IT" sz="2800"/>
              <a:t>understanding</a:t>
            </a:r>
            <a:r>
              <a:rPr lang="it-IT" sz="2800"/>
              <a:t> for accurate decision-making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Need for trustworthy AI systems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Challenges in causal discovery</a:t>
            </a:r>
            <a:endParaRPr sz="2800"/>
          </a:p>
          <a:p>
            <a:pPr indent="-3556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Many approaches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Context 3.0</a:t>
            </a:r>
            <a:endParaRPr sz="4000"/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075" y="3429000"/>
            <a:ext cx="2244774" cy="22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Many causal analysis approaches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Discovery from data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	constraint-based methods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	score-based methods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Discovery with expert</a:t>
            </a:r>
            <a:endParaRPr sz="2800"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State of the Art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323525" y="2198100"/>
            <a:ext cx="78489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from data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noise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unobserved confounders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limited availability of data</a:t>
            </a:r>
            <a:br>
              <a:rPr lang="it-IT" sz="2800"/>
            </a:b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with expert</a:t>
            </a:r>
            <a:endParaRPr sz="2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time and resource-intensive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error-prone</a:t>
            </a:r>
            <a:br>
              <a:rPr lang="it-IT"/>
            </a:b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i="1" lang="it-IT" sz="2800"/>
              <a:t>Large Language Model</a:t>
            </a:r>
            <a:r>
              <a:rPr lang="it-IT" sz="2800"/>
              <a:t> (LLM) discovery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metadata-based “reasoning”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information</a:t>
            </a:r>
            <a:r>
              <a:rPr lang="it-IT" sz="2800"/>
              <a:t> expressed in natural language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	</a:t>
            </a:r>
            <a:endParaRPr sz="2800"/>
          </a:p>
        </p:txBody>
      </p:sp>
      <p:sp>
        <p:nvSpPr>
          <p:cNvPr id="92" name="Google Shape;92;p11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State of the Art</a:t>
            </a:r>
            <a:endParaRPr sz="4000"/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75" y="1800500"/>
            <a:ext cx="2235700" cy="2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Assessment of LLM’s causal analysis capabilities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Collection of textual data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Data processing for causal 				relationship </a:t>
            </a:r>
            <a:r>
              <a:rPr lang="it-IT" sz="2800"/>
              <a:t>identification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Plot resulting causal graph</a:t>
            </a:r>
            <a:endParaRPr sz="28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Objective</a:t>
            </a:r>
            <a:endParaRPr sz="4000"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50" y="3692250"/>
            <a:ext cx="2245425" cy="2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Study of cause-and-effect relationships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Causality studied using mathematical objects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i="1" lang="it-IT" sz="2800"/>
              <a:t>Directed Acyclic Graphs</a:t>
            </a:r>
            <a:r>
              <a:rPr lang="it-IT" sz="2800"/>
              <a:t> (DAGs), graphical description of relationships in systems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Nodes for entities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Edges for direction of causality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directed (A → B)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bi-directed (A ↔ B)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non-existent</a:t>
            </a:r>
            <a:endParaRPr/>
          </a:p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Analysis</a:t>
            </a:r>
            <a:endParaRPr sz="4000"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00" y="4087673"/>
            <a:ext cx="2894425" cy="22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Study of cause-and-effect relationships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Causality studied using mathematical objects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i="1" lang="it-IT" sz="2800"/>
              <a:t>Directed Acyclic Graphs</a:t>
            </a:r>
            <a:r>
              <a:rPr lang="it-IT" sz="2800"/>
              <a:t> (DAGs), graphical description of relationships in systems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Nodes for entities</a:t>
            </a:r>
            <a:endParaRPr sz="2800"/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Edges for direction of causality</a:t>
            </a:r>
            <a:endParaRPr sz="2800"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directed (</a:t>
            </a:r>
            <a:r>
              <a:rPr lang="it-IT"/>
              <a:t>A</a:t>
            </a:r>
            <a:r>
              <a:rPr lang="it-IT"/>
              <a:t> → </a:t>
            </a:r>
            <a:r>
              <a:rPr lang="it-IT"/>
              <a:t>B</a:t>
            </a:r>
            <a:r>
              <a:rPr lang="it-IT"/>
              <a:t>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bi-directed (A ↔ B)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non-existent</a:t>
            </a:r>
            <a:endParaRPr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Analysis</a:t>
            </a:r>
            <a:endParaRPr sz="40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827" y="4049975"/>
            <a:ext cx="2676751" cy="2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StudentKit_DTI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