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C7968B-BC2C-4D7B-8411-472B2E2DFAB0}">
  <a:tblStyle styleId="{44C7968B-BC2C-4D7B-8411-472B2E2DFA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2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81ac529a5_1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g2781ac529a5_1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81ac529a5_1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g2781ac529a5_1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78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8bac7824f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278bac7824f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b0a741d23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g27b0a741d2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7ba12dbadc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g27ba12dbadc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78bac7824f_1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g278bac7824f_1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b0a741d2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27b0a741d2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7b82b3508c_0_2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g27b82b3508c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7b82b3508c_0_2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g27b82b3508c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7b82b3508c_0_2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27b82b3508c_0_2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b82b3508c_0_2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g27b82b3508c_0_2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8bac7824f_1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g278bac7824f_1_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8bac7824f_1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g278bac7824f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8bac7824f_1_1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g278bac7824f_1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8bac7824f_1_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g278bac7824f_1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81ac529a5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g2781ac529a5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78bac7824f_1_1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 name="Google Shape;77;g278bac7824f_1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b82b3508c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g27b82b3508c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ba12dbadc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g27ba12dbadc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b82b3508c_0_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g27b82b3508c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b82b3508c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g27b82b3508c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b82b3508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g27b82b3508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ima pagina">
  <p:cSld name="Prima pagina">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23850" y="1700808"/>
            <a:ext cx="7848550" cy="194421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4200" b="0" i="0" u="none" strike="noStrike" cap="none">
                <a:solidFill>
                  <a:srgbClr val="69A425"/>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
          <p:cNvSpPr txBox="1">
            <a:spLocks noGrp="1"/>
          </p:cNvSpPr>
          <p:nvPr>
            <p:ph type="body" idx="1"/>
          </p:nvPr>
        </p:nvSpPr>
        <p:spPr>
          <a:xfrm>
            <a:off x="323528" y="4278154"/>
            <a:ext cx="2520280" cy="50405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5" name="Google Shape;15;p2"/>
          <p:cNvCxnSpPr/>
          <p:nvPr/>
        </p:nvCxnSpPr>
        <p:spPr>
          <a:xfrm>
            <a:off x="323528" y="4012535"/>
            <a:ext cx="7848872" cy="0"/>
          </a:xfrm>
          <a:prstGeom prst="straightConnector1">
            <a:avLst/>
          </a:prstGeom>
          <a:no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16" name="Google Shape;16;p2"/>
          <p:cNvSpPr txBox="1">
            <a:spLocks noGrp="1"/>
          </p:cNvSpPr>
          <p:nvPr>
            <p:ph type="body" idx="2"/>
          </p:nvPr>
        </p:nvSpPr>
        <p:spPr>
          <a:xfrm>
            <a:off x="323528" y="4062130"/>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3"/>
          </p:nvPr>
        </p:nvSpPr>
        <p:spPr>
          <a:xfrm>
            <a:off x="323528" y="5331837"/>
            <a:ext cx="2520280" cy="50405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323528" y="5066218"/>
            <a:ext cx="7848872" cy="0"/>
          </a:xfrm>
          <a:prstGeom prst="straightConnector1">
            <a:avLst/>
          </a:prstGeom>
          <a:no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19" name="Google Shape;19;p2"/>
          <p:cNvSpPr txBox="1">
            <a:spLocks noGrp="1"/>
          </p:cNvSpPr>
          <p:nvPr>
            <p:ph type="body" idx="4"/>
          </p:nvPr>
        </p:nvSpPr>
        <p:spPr>
          <a:xfrm>
            <a:off x="323528" y="5115813"/>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body" idx="5"/>
          </p:nvPr>
        </p:nvSpPr>
        <p:spPr>
          <a:xfrm>
            <a:off x="2987824" y="5115813"/>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2"/>
          <p:cNvSpPr txBox="1">
            <a:spLocks noGrp="1"/>
          </p:cNvSpPr>
          <p:nvPr>
            <p:ph type="body" idx="6"/>
          </p:nvPr>
        </p:nvSpPr>
        <p:spPr>
          <a:xfrm>
            <a:off x="2987824" y="5331837"/>
            <a:ext cx="2520280" cy="504056"/>
          </a:xfrm>
          <a:prstGeom prst="rect">
            <a:avLst/>
          </a:prstGeom>
          <a:noFill/>
          <a:ln>
            <a:noFill/>
          </a:ln>
        </p:spPr>
        <p:txBody>
          <a:bodyPr spcFirstLastPara="1" wrap="square" lIns="0" tIns="0" rIns="0" bIns="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2"/>
          <p:cNvSpPr txBox="1">
            <a:spLocks noGrp="1"/>
          </p:cNvSpPr>
          <p:nvPr>
            <p:ph type="body" idx="7"/>
          </p:nvPr>
        </p:nvSpPr>
        <p:spPr>
          <a:xfrm>
            <a:off x="2987824" y="4062130"/>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2"/>
          <p:cNvSpPr txBox="1">
            <a:spLocks noGrp="1"/>
          </p:cNvSpPr>
          <p:nvPr>
            <p:ph type="body" idx="8"/>
          </p:nvPr>
        </p:nvSpPr>
        <p:spPr>
          <a:xfrm>
            <a:off x="2987824" y="4278154"/>
            <a:ext cx="2520280" cy="504056"/>
          </a:xfrm>
          <a:prstGeom prst="rect">
            <a:avLst/>
          </a:prstGeom>
          <a:noFill/>
          <a:ln>
            <a:noFill/>
          </a:ln>
        </p:spPr>
        <p:txBody>
          <a:bodyPr spcFirstLastPara="1" wrap="square" lIns="0" tIns="0" rIns="0" bIns="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body" idx="9"/>
          </p:nvPr>
        </p:nvSpPr>
        <p:spPr>
          <a:xfrm>
            <a:off x="323528" y="6381328"/>
            <a:ext cx="2520280" cy="216024"/>
          </a:xfrm>
          <a:prstGeom prst="rect">
            <a:avLst/>
          </a:prstGeom>
          <a:noFill/>
          <a:ln>
            <a:noFill/>
          </a:ln>
        </p:spPr>
        <p:txBody>
          <a:bodyPr spcFirstLastPara="1" wrap="square" lIns="0" tIns="0" rIns="0" bIns="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25" name="Google Shape;25;p2"/>
          <p:cNvCxnSpPr/>
          <p:nvPr/>
        </p:nvCxnSpPr>
        <p:spPr>
          <a:xfrm>
            <a:off x="323528" y="6115709"/>
            <a:ext cx="7848872" cy="0"/>
          </a:xfrm>
          <a:prstGeom prst="straightConnector1">
            <a:avLst/>
          </a:prstGeom>
          <a:no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26" name="Google Shape;26;p2"/>
          <p:cNvSpPr txBox="1">
            <a:spLocks noGrp="1"/>
          </p:cNvSpPr>
          <p:nvPr>
            <p:ph type="body" idx="13"/>
          </p:nvPr>
        </p:nvSpPr>
        <p:spPr>
          <a:xfrm>
            <a:off x="323528" y="6165304"/>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 name="Google Shape;27;p2"/>
          <p:cNvSpPr txBox="1">
            <a:spLocks noGrp="1"/>
          </p:cNvSpPr>
          <p:nvPr>
            <p:ph type="body" idx="14"/>
          </p:nvPr>
        </p:nvSpPr>
        <p:spPr>
          <a:xfrm>
            <a:off x="5652120" y="5115813"/>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Google Shape;28;p2"/>
          <p:cNvSpPr txBox="1">
            <a:spLocks noGrp="1"/>
          </p:cNvSpPr>
          <p:nvPr>
            <p:ph type="body" idx="15"/>
          </p:nvPr>
        </p:nvSpPr>
        <p:spPr>
          <a:xfrm>
            <a:off x="5652120" y="5331837"/>
            <a:ext cx="2520280" cy="216024"/>
          </a:xfrm>
          <a:prstGeom prst="rect">
            <a:avLst/>
          </a:prstGeom>
          <a:noFill/>
          <a:ln>
            <a:noFill/>
          </a:ln>
        </p:spPr>
        <p:txBody>
          <a:bodyPr spcFirstLastPara="1" wrap="square" lIns="0" tIns="0" rIns="0" bIns="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Google Shape;29;p2"/>
          <p:cNvSpPr txBox="1">
            <a:spLocks noGrp="1"/>
          </p:cNvSpPr>
          <p:nvPr>
            <p:ph type="body" idx="16"/>
          </p:nvPr>
        </p:nvSpPr>
        <p:spPr>
          <a:xfrm>
            <a:off x="5652120" y="4062130"/>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 name="Google Shape;30;p2"/>
          <p:cNvSpPr txBox="1">
            <a:spLocks noGrp="1"/>
          </p:cNvSpPr>
          <p:nvPr>
            <p:ph type="body" idx="17"/>
          </p:nvPr>
        </p:nvSpPr>
        <p:spPr>
          <a:xfrm>
            <a:off x="5652120" y="4278154"/>
            <a:ext cx="2520280" cy="504056"/>
          </a:xfrm>
          <a:prstGeom prst="rect">
            <a:avLst/>
          </a:prstGeom>
          <a:noFill/>
          <a:ln>
            <a:noFill/>
          </a:ln>
        </p:spPr>
        <p:txBody>
          <a:bodyPr spcFirstLastPara="1" wrap="square" lIns="0" tIns="0" rIns="0" bIns="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1" name="Google Shape;31;p2" descr="Modulo_SUPSI_DTI.gif"/>
          <p:cNvPicPr preferRelativeResize="0"/>
          <p:nvPr/>
        </p:nvPicPr>
        <p:blipFill rotWithShape="1">
          <a:blip r:embed="rId2">
            <a:alphaModFix/>
          </a:blip>
          <a:srcRect/>
          <a:stretch/>
        </p:blipFill>
        <p:spPr>
          <a:xfrm>
            <a:off x="341313" y="179388"/>
            <a:ext cx="4075112" cy="1471612"/>
          </a:xfrm>
          <a:prstGeom prst="rect">
            <a:avLst/>
          </a:prstGeom>
          <a:noFill/>
          <a:ln>
            <a:noFill/>
          </a:ln>
        </p:spPr>
      </p:pic>
      <p:sp>
        <p:nvSpPr>
          <p:cNvPr id="32" name="Google Shape;32;p2"/>
          <p:cNvSpPr txBox="1">
            <a:spLocks noGrp="1"/>
          </p:cNvSpPr>
          <p:nvPr>
            <p:ph type="body" idx="18"/>
          </p:nvPr>
        </p:nvSpPr>
        <p:spPr>
          <a:xfrm>
            <a:off x="2987824" y="6381328"/>
            <a:ext cx="2520280" cy="216024"/>
          </a:xfrm>
          <a:prstGeom prst="rect">
            <a:avLst/>
          </a:prstGeom>
          <a:noFill/>
          <a:ln>
            <a:noFill/>
          </a:ln>
        </p:spPr>
        <p:txBody>
          <a:bodyPr spcFirstLastPara="1" wrap="square" lIns="0" tIns="0" rIns="0" bIns="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Google Shape;33;p2"/>
          <p:cNvSpPr txBox="1">
            <a:spLocks noGrp="1"/>
          </p:cNvSpPr>
          <p:nvPr>
            <p:ph type="body" idx="19"/>
          </p:nvPr>
        </p:nvSpPr>
        <p:spPr>
          <a:xfrm>
            <a:off x="2987824" y="6165304"/>
            <a:ext cx="2520280" cy="144016"/>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testo e immagine">
  <p:cSld name="Titolo; testo e immagine">
    <p:spTree>
      <p:nvGrpSpPr>
        <p:cNvPr id="1" name="Shape 34"/>
        <p:cNvGrpSpPr/>
        <p:nvPr/>
      </p:nvGrpSpPr>
      <p:grpSpPr>
        <a:xfrm>
          <a:off x="0" y="0"/>
          <a:ext cx="0" cy="0"/>
          <a:chOff x="0" y="0"/>
          <a:chExt cx="0" cy="0"/>
        </a:xfrm>
      </p:grpSpPr>
      <p:sp>
        <p:nvSpPr>
          <p:cNvPr id="35" name="Google Shape;35;p3"/>
          <p:cNvSpPr txBox="1">
            <a:spLocks noGrp="1"/>
          </p:cNvSpPr>
          <p:nvPr>
            <p:ph type="body" idx="1"/>
          </p:nvPr>
        </p:nvSpPr>
        <p:spPr>
          <a:xfrm>
            <a:off x="323528" y="2314972"/>
            <a:ext cx="3816424" cy="424847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2"/>
          </p:nvPr>
        </p:nvSpPr>
        <p:spPr>
          <a:xfrm>
            <a:off x="323528" y="1203808"/>
            <a:ext cx="7848872" cy="929048"/>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540"/>
              </a:spcBef>
              <a:spcAft>
                <a:spcPts val="0"/>
              </a:spcAft>
              <a:buClr>
                <a:srgbClr val="69A425"/>
              </a:buClr>
              <a:buSzPts val="2700"/>
              <a:buFont typeface="Arial"/>
              <a:buNone/>
              <a:defRPr sz="2700" b="0" i="0" u="none" strike="noStrike" cap="none">
                <a:solidFill>
                  <a:srgbClr val="69A425"/>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sto e immagine">
  <p:cSld name="Testo e immagine">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23528" y="1247552"/>
            <a:ext cx="3816424" cy="532859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 testo; 2/3 immagine">
  <p:cSld name="1/3 testo; 2/3 immagine">
    <p:spTree>
      <p:nvGrpSpPr>
        <p:cNvPr id="1" name="Shape 39"/>
        <p:cNvGrpSpPr/>
        <p:nvPr/>
      </p:nvGrpSpPr>
      <p:grpSpPr>
        <a:xfrm>
          <a:off x="0" y="0"/>
          <a:ext cx="0" cy="0"/>
          <a:chOff x="0" y="0"/>
          <a:chExt cx="0" cy="0"/>
        </a:xfrm>
      </p:grpSpPr>
      <p:sp>
        <p:nvSpPr>
          <p:cNvPr id="40" name="Google Shape;40;p5"/>
          <p:cNvSpPr txBox="1">
            <a:spLocks noGrp="1"/>
          </p:cNvSpPr>
          <p:nvPr>
            <p:ph type="body" idx="1"/>
          </p:nvPr>
        </p:nvSpPr>
        <p:spPr>
          <a:xfrm>
            <a:off x="323528" y="1247592"/>
            <a:ext cx="2520280" cy="5328592"/>
          </a:xfrm>
          <a:prstGeom prst="rect">
            <a:avLst/>
          </a:prstGeom>
          <a:noFill/>
          <a:ln>
            <a:noFill/>
          </a:ln>
        </p:spPr>
        <p:txBody>
          <a:bodyPr spcFirstLastPara="1" wrap="square" lIns="0" tIns="0" rIns="0" bIns="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6">
            <a:alphaModFix/>
          </a:blip>
          <a:srcRect/>
          <a:stretch/>
        </p:blipFill>
        <p:spPr>
          <a:xfrm>
            <a:off x="8532440" y="4008288"/>
            <a:ext cx="271836" cy="2548961"/>
          </a:xfrm>
          <a:prstGeom prst="rect">
            <a:avLst/>
          </a:prstGeom>
          <a:noFill/>
          <a:ln>
            <a:noFill/>
          </a:ln>
        </p:spPr>
      </p:pic>
      <p:pic>
        <p:nvPicPr>
          <p:cNvPr id="11" name="Google Shape;11;p1" descr="logo_SUPSI_acr.gif"/>
          <p:cNvPicPr preferRelativeResize="0"/>
          <p:nvPr/>
        </p:nvPicPr>
        <p:blipFill rotWithShape="1">
          <a:blip r:embed="rId7">
            <a:alphaModFix/>
          </a:blip>
          <a:srcRect/>
          <a:stretch/>
        </p:blipFill>
        <p:spPr>
          <a:xfrm>
            <a:off x="346075" y="188640"/>
            <a:ext cx="469900" cy="1317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txBox="1">
            <a:spLocks noGrp="1"/>
          </p:cNvSpPr>
          <p:nvPr>
            <p:ph type="ctrTitle"/>
          </p:nvPr>
        </p:nvSpPr>
        <p:spPr>
          <a:xfrm>
            <a:off x="323850" y="1700808"/>
            <a:ext cx="7848550" cy="194421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it-IT" dirty="0" err="1"/>
              <a:t>Causal</a:t>
            </a:r>
            <a:r>
              <a:rPr lang="it-IT" dirty="0"/>
              <a:t> Graph </a:t>
            </a:r>
            <a:r>
              <a:rPr lang="it-IT" dirty="0" err="1"/>
              <a:t>Identification</a:t>
            </a:r>
            <a:r>
              <a:rPr lang="it-IT" dirty="0"/>
              <a:t> by Large Language Models</a:t>
            </a:r>
            <a:endParaRPr dirty="0"/>
          </a:p>
        </p:txBody>
      </p:sp>
      <p:sp>
        <p:nvSpPr>
          <p:cNvPr id="46" name="Google Shape;46;p6"/>
          <p:cNvSpPr txBox="1">
            <a:spLocks noGrp="1"/>
          </p:cNvSpPr>
          <p:nvPr>
            <p:ph type="body" idx="1"/>
          </p:nvPr>
        </p:nvSpPr>
        <p:spPr>
          <a:xfrm>
            <a:off x="323528" y="4278154"/>
            <a:ext cx="2520280" cy="504056"/>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dk1"/>
              </a:buClr>
              <a:buSzPts val="1400"/>
              <a:buFont typeface="Arial"/>
              <a:buNone/>
            </a:pPr>
            <a:r>
              <a:rPr lang="it-IT"/>
              <a:t>Piqué Gregorio</a:t>
            </a:r>
            <a:endParaRPr/>
          </a:p>
        </p:txBody>
      </p:sp>
      <p:sp>
        <p:nvSpPr>
          <p:cNvPr id="47" name="Google Shape;47;p6"/>
          <p:cNvSpPr txBox="1">
            <a:spLocks noGrp="1"/>
          </p:cNvSpPr>
          <p:nvPr>
            <p:ph type="body" idx="2"/>
          </p:nvPr>
        </p:nvSpPr>
        <p:spPr>
          <a:xfrm>
            <a:off x="323528" y="4062130"/>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Studente/i</a:t>
            </a:r>
            <a:endParaRPr/>
          </a:p>
        </p:txBody>
      </p:sp>
      <p:sp>
        <p:nvSpPr>
          <p:cNvPr id="48" name="Google Shape;48;p6"/>
          <p:cNvSpPr txBox="1">
            <a:spLocks noGrp="1"/>
          </p:cNvSpPr>
          <p:nvPr>
            <p:ph type="body" idx="3"/>
          </p:nvPr>
        </p:nvSpPr>
        <p:spPr>
          <a:xfrm>
            <a:off x="323528" y="5331837"/>
            <a:ext cx="2520280" cy="504056"/>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dk1"/>
              </a:buClr>
              <a:buSzPts val="1400"/>
              <a:buFont typeface="Arial"/>
              <a:buNone/>
            </a:pPr>
            <a:r>
              <a:rPr lang="it-IT"/>
              <a:t>Ingegneria informatica</a:t>
            </a:r>
            <a:endParaRPr/>
          </a:p>
        </p:txBody>
      </p:sp>
      <p:sp>
        <p:nvSpPr>
          <p:cNvPr id="49" name="Google Shape;49;p6"/>
          <p:cNvSpPr txBox="1">
            <a:spLocks noGrp="1"/>
          </p:cNvSpPr>
          <p:nvPr>
            <p:ph type="body" idx="4"/>
          </p:nvPr>
        </p:nvSpPr>
        <p:spPr>
          <a:xfrm>
            <a:off x="323528" y="5115813"/>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Corso di laurea</a:t>
            </a:r>
            <a:endParaRPr/>
          </a:p>
        </p:txBody>
      </p:sp>
      <p:sp>
        <p:nvSpPr>
          <p:cNvPr id="50" name="Google Shape;50;p6"/>
          <p:cNvSpPr txBox="1">
            <a:spLocks noGrp="1"/>
          </p:cNvSpPr>
          <p:nvPr>
            <p:ph type="body" idx="5"/>
          </p:nvPr>
        </p:nvSpPr>
        <p:spPr>
          <a:xfrm>
            <a:off x="2987824" y="5115813"/>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Modulo / Codice Progetto</a:t>
            </a:r>
            <a:endParaRPr/>
          </a:p>
        </p:txBody>
      </p:sp>
      <p:sp>
        <p:nvSpPr>
          <p:cNvPr id="51" name="Google Shape;51;p6"/>
          <p:cNvSpPr txBox="1">
            <a:spLocks noGrp="1"/>
          </p:cNvSpPr>
          <p:nvPr>
            <p:ph type="body" idx="6"/>
          </p:nvPr>
        </p:nvSpPr>
        <p:spPr>
          <a:xfrm>
            <a:off x="2987824" y="5331837"/>
            <a:ext cx="2520280" cy="504056"/>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chemeClr val="dk1"/>
              </a:buClr>
              <a:buSzPts val="1400"/>
              <a:buNone/>
            </a:pPr>
            <a:r>
              <a:rPr lang="it-IT"/>
              <a:t>C10681 </a:t>
            </a:r>
            <a:endParaRPr/>
          </a:p>
        </p:txBody>
      </p:sp>
      <p:sp>
        <p:nvSpPr>
          <p:cNvPr id="52" name="Google Shape;52;p6"/>
          <p:cNvSpPr txBox="1">
            <a:spLocks noGrp="1"/>
          </p:cNvSpPr>
          <p:nvPr>
            <p:ph type="body" idx="7"/>
          </p:nvPr>
        </p:nvSpPr>
        <p:spPr>
          <a:xfrm>
            <a:off x="2987824" y="4062130"/>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Relatore</a:t>
            </a:r>
            <a:endParaRPr/>
          </a:p>
        </p:txBody>
      </p:sp>
      <p:sp>
        <p:nvSpPr>
          <p:cNvPr id="53" name="Google Shape;53;p6"/>
          <p:cNvSpPr txBox="1">
            <a:spLocks noGrp="1"/>
          </p:cNvSpPr>
          <p:nvPr>
            <p:ph type="body" idx="8"/>
          </p:nvPr>
        </p:nvSpPr>
        <p:spPr>
          <a:xfrm>
            <a:off x="2987824" y="4278154"/>
            <a:ext cx="2520280" cy="504056"/>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chemeClr val="dk1"/>
              </a:buClr>
              <a:buSzPts val="1400"/>
              <a:buNone/>
            </a:pPr>
            <a:r>
              <a:rPr lang="it-IT"/>
              <a:t>Antonucci Alessandro (IDSIA)</a:t>
            </a:r>
            <a:endParaRPr/>
          </a:p>
        </p:txBody>
      </p:sp>
      <p:sp>
        <p:nvSpPr>
          <p:cNvPr id="54" name="Google Shape;54;p6"/>
          <p:cNvSpPr txBox="1">
            <a:spLocks noGrp="1"/>
          </p:cNvSpPr>
          <p:nvPr>
            <p:ph type="body" idx="9"/>
          </p:nvPr>
        </p:nvSpPr>
        <p:spPr>
          <a:xfrm>
            <a:off x="323528" y="6381328"/>
            <a:ext cx="2520280" cy="216024"/>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chemeClr val="dk1"/>
              </a:buClr>
              <a:buSzPts val="1400"/>
              <a:buNone/>
            </a:pPr>
            <a:r>
              <a:rPr lang="it-IT"/>
              <a:t>-</a:t>
            </a:r>
            <a:endParaRPr/>
          </a:p>
        </p:txBody>
      </p:sp>
      <p:sp>
        <p:nvSpPr>
          <p:cNvPr id="55" name="Google Shape;55;p6"/>
          <p:cNvSpPr txBox="1">
            <a:spLocks noGrp="1"/>
          </p:cNvSpPr>
          <p:nvPr>
            <p:ph type="body" idx="13"/>
          </p:nvPr>
        </p:nvSpPr>
        <p:spPr>
          <a:xfrm>
            <a:off x="323528" y="6165304"/>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Committente</a:t>
            </a:r>
            <a:endParaRPr/>
          </a:p>
        </p:txBody>
      </p:sp>
      <p:sp>
        <p:nvSpPr>
          <p:cNvPr id="56" name="Google Shape;56;p6"/>
          <p:cNvSpPr txBox="1">
            <a:spLocks noGrp="1"/>
          </p:cNvSpPr>
          <p:nvPr>
            <p:ph type="body" idx="14"/>
          </p:nvPr>
        </p:nvSpPr>
        <p:spPr>
          <a:xfrm>
            <a:off x="5652120" y="5115813"/>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Anno</a:t>
            </a:r>
            <a:endParaRPr/>
          </a:p>
        </p:txBody>
      </p:sp>
      <p:sp>
        <p:nvSpPr>
          <p:cNvPr id="57" name="Google Shape;57;p6"/>
          <p:cNvSpPr txBox="1">
            <a:spLocks noGrp="1"/>
          </p:cNvSpPr>
          <p:nvPr>
            <p:ph type="body" idx="15"/>
          </p:nvPr>
        </p:nvSpPr>
        <p:spPr>
          <a:xfrm>
            <a:off x="5652120" y="5331837"/>
            <a:ext cx="2520280" cy="216024"/>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chemeClr val="dk1"/>
              </a:buClr>
              <a:buSzPts val="1400"/>
              <a:buNone/>
            </a:pPr>
            <a:r>
              <a:rPr lang="it-IT"/>
              <a:t>2023</a:t>
            </a:r>
            <a:endParaRPr/>
          </a:p>
        </p:txBody>
      </p:sp>
      <p:sp>
        <p:nvSpPr>
          <p:cNvPr id="58" name="Google Shape;58;p6"/>
          <p:cNvSpPr txBox="1">
            <a:spLocks noGrp="1"/>
          </p:cNvSpPr>
          <p:nvPr>
            <p:ph type="body" idx="16"/>
          </p:nvPr>
        </p:nvSpPr>
        <p:spPr>
          <a:xfrm>
            <a:off x="5652120" y="4062130"/>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Correlatore</a:t>
            </a:r>
            <a:endParaRPr/>
          </a:p>
        </p:txBody>
      </p:sp>
      <p:sp>
        <p:nvSpPr>
          <p:cNvPr id="59" name="Google Shape;59;p6"/>
          <p:cNvSpPr txBox="1">
            <a:spLocks noGrp="1"/>
          </p:cNvSpPr>
          <p:nvPr>
            <p:ph type="body" idx="17"/>
          </p:nvPr>
        </p:nvSpPr>
        <p:spPr>
          <a:xfrm>
            <a:off x="5652120" y="4278154"/>
            <a:ext cx="2520280" cy="504056"/>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chemeClr val="dk1"/>
              </a:buClr>
              <a:buSzPts val="1400"/>
              <a:buNone/>
            </a:pPr>
            <a:r>
              <a:rPr lang="it-IT"/>
              <a:t>Zaffalon Marco (IDSIA)</a:t>
            </a:r>
            <a:endParaRPr/>
          </a:p>
        </p:txBody>
      </p:sp>
      <p:sp>
        <p:nvSpPr>
          <p:cNvPr id="60" name="Google Shape;60;p6"/>
          <p:cNvSpPr txBox="1">
            <a:spLocks noGrp="1"/>
          </p:cNvSpPr>
          <p:nvPr>
            <p:ph type="body" idx="18"/>
          </p:nvPr>
        </p:nvSpPr>
        <p:spPr>
          <a:xfrm>
            <a:off x="2987824" y="6381328"/>
            <a:ext cx="2520280" cy="216024"/>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chemeClr val="dk1"/>
              </a:buClr>
              <a:buSzPts val="1400"/>
              <a:buNone/>
            </a:pPr>
            <a:r>
              <a:rPr lang="it-IT"/>
              <a:t>06.09.2023</a:t>
            </a:r>
            <a:endParaRPr/>
          </a:p>
        </p:txBody>
      </p:sp>
      <p:sp>
        <p:nvSpPr>
          <p:cNvPr id="61" name="Google Shape;61;p6"/>
          <p:cNvSpPr txBox="1">
            <a:spLocks noGrp="1"/>
          </p:cNvSpPr>
          <p:nvPr>
            <p:ph type="body" idx="19"/>
          </p:nvPr>
        </p:nvSpPr>
        <p:spPr>
          <a:xfrm>
            <a:off x="2987824" y="6165304"/>
            <a:ext cx="2520280" cy="144016"/>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800"/>
              <a:buNone/>
            </a:pPr>
            <a:r>
              <a:rPr lang="it-IT"/>
              <a:t>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i="1"/>
              <a:t>Generative Pre-trained Transformer</a:t>
            </a:r>
            <a:r>
              <a:rPr lang="it-IT" sz="2800"/>
              <a:t> (GPT) API </a:t>
            </a:r>
            <a:endParaRPr sz="2800"/>
          </a:p>
          <a:p>
            <a:pPr marL="914400" marR="0" lvl="1" indent="-355600" algn="l" rtl="0">
              <a:lnSpc>
                <a:spcPct val="100000"/>
              </a:lnSpc>
              <a:spcBef>
                <a:spcPts val="200"/>
              </a:spcBef>
              <a:spcAft>
                <a:spcPts val="0"/>
              </a:spcAft>
              <a:buSzPts val="2000"/>
              <a:buChar char="○"/>
            </a:pPr>
            <a:r>
              <a:rPr lang="it-IT" sz="2800"/>
              <a:t>RESTful</a:t>
            </a:r>
            <a:endParaRPr sz="2800"/>
          </a:p>
          <a:p>
            <a:pPr marL="914400" marR="0" lvl="1" indent="-355600" algn="l" rtl="0">
              <a:lnSpc>
                <a:spcPct val="100000"/>
              </a:lnSpc>
              <a:spcBef>
                <a:spcPts val="200"/>
              </a:spcBef>
              <a:spcAft>
                <a:spcPts val="0"/>
              </a:spcAft>
              <a:buSzPts val="2000"/>
              <a:buChar char="○"/>
            </a:pPr>
            <a:r>
              <a:rPr lang="it-IT"/>
              <a:t>Language translation</a:t>
            </a:r>
            <a:endParaRPr/>
          </a:p>
          <a:p>
            <a:pPr marL="914400" marR="0" lvl="1" indent="-355600" algn="l" rtl="0">
              <a:lnSpc>
                <a:spcPct val="100000"/>
              </a:lnSpc>
              <a:spcBef>
                <a:spcPts val="200"/>
              </a:spcBef>
              <a:spcAft>
                <a:spcPts val="0"/>
              </a:spcAft>
              <a:buSzPts val="2000"/>
              <a:buChar char="○"/>
            </a:pPr>
            <a:r>
              <a:rPr lang="it-IT"/>
              <a:t>Content creation</a:t>
            </a:r>
            <a:endParaRPr/>
          </a:p>
          <a:p>
            <a:pPr marL="914400" marR="0" lvl="1" indent="-355600" algn="l" rtl="0">
              <a:lnSpc>
                <a:spcPct val="100000"/>
              </a:lnSpc>
              <a:spcBef>
                <a:spcPts val="200"/>
              </a:spcBef>
              <a:spcAft>
                <a:spcPts val="0"/>
              </a:spcAft>
              <a:buSzPts val="2000"/>
              <a:buChar char="○"/>
            </a:pPr>
            <a:r>
              <a:rPr lang="it-IT"/>
              <a:t>Conversational agents</a:t>
            </a:r>
            <a:endParaRPr/>
          </a:p>
          <a:p>
            <a:pPr marL="0" marR="0" lvl="0" indent="0" algn="l" rtl="0">
              <a:lnSpc>
                <a:spcPct val="100000"/>
              </a:lnSpc>
              <a:spcBef>
                <a:spcPts val="200"/>
              </a:spcBef>
              <a:spcAft>
                <a:spcPts val="0"/>
              </a:spcAft>
              <a:buNone/>
            </a:pPr>
            <a:endParaRPr sz="1800"/>
          </a:p>
          <a:p>
            <a:pPr marL="457200" lvl="0" indent="-355600" algn="l" rtl="0">
              <a:spcBef>
                <a:spcPts val="200"/>
              </a:spcBef>
              <a:spcAft>
                <a:spcPts val="0"/>
              </a:spcAft>
              <a:buSzPts val="2000"/>
              <a:buChar char="●"/>
            </a:pPr>
            <a:r>
              <a:rPr lang="it-IT" sz="2800" i="1"/>
              <a:t>System </a:t>
            </a:r>
            <a:r>
              <a:rPr lang="it-IT" sz="2800"/>
              <a:t>and </a:t>
            </a:r>
            <a:r>
              <a:rPr lang="it-IT" sz="2800" i="1"/>
              <a:t>user </a:t>
            </a:r>
            <a:r>
              <a:rPr lang="it-IT" sz="2800"/>
              <a:t>messages</a:t>
            </a:r>
            <a:endParaRPr sz="2800"/>
          </a:p>
          <a:p>
            <a:pPr marL="0" lvl="0" indent="0" algn="l" rtl="0">
              <a:spcBef>
                <a:spcPts val="200"/>
              </a:spcBef>
              <a:spcAft>
                <a:spcPts val="0"/>
              </a:spcAft>
              <a:buNone/>
            </a:pPr>
            <a:endParaRPr sz="1800"/>
          </a:p>
          <a:p>
            <a:pPr marL="457200" lvl="0" indent="-355600" algn="l" rtl="0">
              <a:spcBef>
                <a:spcPts val="200"/>
              </a:spcBef>
              <a:spcAft>
                <a:spcPts val="200"/>
              </a:spcAft>
              <a:buSzPts val="2000"/>
              <a:buChar char="●"/>
            </a:pPr>
            <a:r>
              <a:rPr lang="it-IT" sz="2800" i="1"/>
              <a:t>Temperature </a:t>
            </a:r>
            <a:r>
              <a:rPr lang="it-IT" sz="2800"/>
              <a:t>parameter</a:t>
            </a:r>
            <a:endParaRPr sz="2800"/>
          </a:p>
        </p:txBody>
      </p:sp>
      <p:sp>
        <p:nvSpPr>
          <p:cNvPr id="121" name="Google Shape;121;p15"/>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Implementation</a:t>
            </a:r>
            <a:endParaRPr sz="4000"/>
          </a:p>
        </p:txBody>
      </p:sp>
      <p:pic>
        <p:nvPicPr>
          <p:cNvPr id="122" name="Google Shape;122;p15"/>
          <p:cNvPicPr preferRelativeResize="0"/>
          <p:nvPr/>
        </p:nvPicPr>
        <p:blipFill>
          <a:blip r:embed="rId3">
            <a:alphaModFix/>
          </a:blip>
          <a:stretch>
            <a:fillRect/>
          </a:stretch>
        </p:blipFill>
        <p:spPr>
          <a:xfrm>
            <a:off x="5874300" y="3316388"/>
            <a:ext cx="2245775" cy="224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endParaRPr sz="2800" dirty="0"/>
          </a:p>
        </p:txBody>
      </p:sp>
      <p:sp>
        <p:nvSpPr>
          <p:cNvPr id="121" name="Google Shape;121;p15"/>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dirty="0"/>
              <a:t>GPT API </a:t>
            </a:r>
            <a:r>
              <a:rPr lang="it-IT" sz="4000" dirty="0" err="1"/>
              <a:t>Example</a:t>
            </a:r>
            <a:endParaRPr sz="4000" dirty="0"/>
          </a:p>
        </p:txBody>
      </p:sp>
      <p:sp>
        <p:nvSpPr>
          <p:cNvPr id="3" name="CasellaDiTesto 2">
            <a:extLst>
              <a:ext uri="{FF2B5EF4-FFF2-40B4-BE49-F238E27FC236}">
                <a16:creationId xmlns:a16="http://schemas.microsoft.com/office/drawing/2014/main" id="{E63027E6-DDE0-CCA2-284B-B824621161AB}"/>
              </a:ext>
            </a:extLst>
          </p:cNvPr>
          <p:cNvSpPr txBox="1"/>
          <p:nvPr/>
        </p:nvSpPr>
        <p:spPr>
          <a:xfrm>
            <a:off x="1" y="2396997"/>
            <a:ext cx="9291484" cy="1815882"/>
          </a:xfrm>
          <a:prstGeom prst="rect">
            <a:avLst/>
          </a:prstGeom>
          <a:noFill/>
        </p:spPr>
        <p:txBody>
          <a:bodyPr wrap="square">
            <a:spAutoFit/>
          </a:bodyPr>
          <a:lstStyle/>
          <a:p>
            <a:r>
              <a:rPr lang="it-IT" b="0" dirty="0" err="1">
                <a:solidFill>
                  <a:srgbClr val="001080"/>
                </a:solidFill>
                <a:effectLst/>
                <a:latin typeface="Consolas" panose="020B0609020204030204" pitchFamily="49" charset="0"/>
              </a:rPr>
              <a:t>response</a:t>
            </a:r>
            <a:r>
              <a:rPr lang="it-IT" b="0" dirty="0">
                <a:solidFill>
                  <a:srgbClr val="3B3B3B"/>
                </a:solidFill>
                <a:effectLst/>
                <a:latin typeface="Consolas" panose="020B0609020204030204" pitchFamily="49" charset="0"/>
              </a:rPr>
              <a:t> </a:t>
            </a:r>
            <a:r>
              <a:rPr lang="it-IT" b="0" dirty="0">
                <a:solidFill>
                  <a:srgbClr val="000000"/>
                </a:solidFill>
                <a:effectLst/>
                <a:latin typeface="Consolas" panose="020B0609020204030204" pitchFamily="49" charset="0"/>
              </a:rPr>
              <a:t>=</a:t>
            </a:r>
            <a:r>
              <a:rPr lang="it-IT" b="0" dirty="0">
                <a:solidFill>
                  <a:srgbClr val="3B3B3B"/>
                </a:solidFill>
                <a:effectLst/>
                <a:latin typeface="Consolas" panose="020B0609020204030204" pitchFamily="49" charset="0"/>
              </a:rPr>
              <a:t> </a:t>
            </a:r>
            <a:r>
              <a:rPr lang="it-IT" b="0" dirty="0" err="1">
                <a:solidFill>
                  <a:srgbClr val="267F99"/>
                </a:solidFill>
                <a:effectLst/>
                <a:latin typeface="Consolas" panose="020B0609020204030204" pitchFamily="49" charset="0"/>
              </a:rPr>
              <a:t>openai</a:t>
            </a:r>
            <a:r>
              <a:rPr lang="it-IT" b="0" dirty="0" err="1">
                <a:solidFill>
                  <a:srgbClr val="3B3B3B"/>
                </a:solidFill>
                <a:effectLst/>
                <a:latin typeface="Consolas" panose="020B0609020204030204" pitchFamily="49" charset="0"/>
              </a:rPr>
              <a:t>.</a:t>
            </a:r>
            <a:r>
              <a:rPr lang="it-IT" b="0" dirty="0" err="1">
                <a:solidFill>
                  <a:srgbClr val="267F99"/>
                </a:solidFill>
                <a:effectLst/>
                <a:latin typeface="Consolas" panose="020B0609020204030204" pitchFamily="49" charset="0"/>
              </a:rPr>
              <a:t>ChatCompletion</a:t>
            </a:r>
            <a:r>
              <a:rPr lang="it-IT" b="0" dirty="0" err="1">
                <a:solidFill>
                  <a:srgbClr val="3B3B3B"/>
                </a:solidFill>
                <a:effectLst/>
                <a:latin typeface="Consolas" panose="020B0609020204030204" pitchFamily="49" charset="0"/>
              </a:rPr>
              <a:t>.</a:t>
            </a:r>
            <a:r>
              <a:rPr lang="it-IT" b="0" dirty="0" err="1">
                <a:solidFill>
                  <a:srgbClr val="795E26"/>
                </a:solidFill>
                <a:effectLst/>
                <a:latin typeface="Consolas" panose="020B0609020204030204" pitchFamily="49" charset="0"/>
              </a:rPr>
              <a:t>create</a:t>
            </a:r>
            <a:r>
              <a:rPr lang="it-IT" b="0" dirty="0">
                <a:solidFill>
                  <a:srgbClr val="3B3B3B"/>
                </a:solidFill>
                <a:effectLst/>
                <a:latin typeface="Consolas" panose="020B0609020204030204" pitchFamily="49" charset="0"/>
              </a:rPr>
              <a:t>(</a:t>
            </a:r>
          </a:p>
          <a:p>
            <a:r>
              <a:rPr lang="it-IT" b="0" dirty="0">
                <a:solidFill>
                  <a:srgbClr val="3B3B3B"/>
                </a:solidFill>
                <a:effectLst/>
                <a:latin typeface="Consolas" panose="020B0609020204030204" pitchFamily="49" charset="0"/>
              </a:rPr>
              <a:t>    </a:t>
            </a:r>
            <a:r>
              <a:rPr lang="it-IT" b="0" dirty="0">
                <a:solidFill>
                  <a:srgbClr val="001080"/>
                </a:solidFill>
                <a:effectLst/>
                <a:latin typeface="Consolas" panose="020B0609020204030204" pitchFamily="49" charset="0"/>
              </a:rPr>
              <a:t>model</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"gpt-3.5-turbo"</a:t>
            </a:r>
            <a:r>
              <a:rPr lang="it-IT" b="0" dirty="0">
                <a:solidFill>
                  <a:srgbClr val="3B3B3B"/>
                </a:solidFill>
                <a:effectLst/>
                <a:latin typeface="Consolas" panose="020B0609020204030204" pitchFamily="49" charset="0"/>
              </a:rPr>
              <a:t>,</a:t>
            </a:r>
          </a:p>
          <a:p>
            <a:r>
              <a:rPr lang="it-IT" b="0" dirty="0">
                <a:solidFill>
                  <a:srgbClr val="3B3B3B"/>
                </a:solidFill>
                <a:effectLst/>
                <a:latin typeface="Consolas" panose="020B0609020204030204" pitchFamily="49" charset="0"/>
              </a:rPr>
              <a:t>    </a:t>
            </a:r>
            <a:r>
              <a:rPr lang="it-IT" b="0" dirty="0" err="1">
                <a:solidFill>
                  <a:srgbClr val="001080"/>
                </a:solidFill>
                <a:effectLst/>
                <a:latin typeface="Consolas" panose="020B0609020204030204" pitchFamily="49" charset="0"/>
              </a:rPr>
              <a:t>messages</a:t>
            </a:r>
            <a:r>
              <a:rPr lang="it-IT" b="0" dirty="0">
                <a:solidFill>
                  <a:srgbClr val="000000"/>
                </a:solidFill>
                <a:effectLst/>
                <a:latin typeface="Consolas" panose="020B0609020204030204" pitchFamily="49" charset="0"/>
              </a:rPr>
              <a:t>=</a:t>
            </a:r>
            <a:r>
              <a:rPr lang="it-IT" b="0" dirty="0">
                <a:solidFill>
                  <a:srgbClr val="3B3B3B"/>
                </a:solidFill>
                <a:effectLst/>
                <a:latin typeface="Consolas" panose="020B0609020204030204" pitchFamily="49" charset="0"/>
              </a:rPr>
              <a:t>[</a:t>
            </a:r>
          </a:p>
          <a:p>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"role"</a:t>
            </a:r>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"system"</a:t>
            </a:r>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content</a:t>
            </a:r>
            <a:r>
              <a:rPr lang="it-IT" b="0" dirty="0">
                <a:solidFill>
                  <a:srgbClr val="A31515"/>
                </a:solidFill>
                <a:effectLst/>
                <a:latin typeface="Consolas" panose="020B0609020204030204" pitchFamily="49" charset="0"/>
              </a:rPr>
              <a:t>"</a:t>
            </a:r>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You</a:t>
            </a:r>
            <a:r>
              <a:rPr lang="it-IT" b="0" dirty="0">
                <a:solidFill>
                  <a:srgbClr val="A31515"/>
                </a:solidFill>
                <a:effectLst/>
                <a:latin typeface="Consolas" panose="020B0609020204030204" pitchFamily="49" charset="0"/>
              </a:rPr>
              <a:t> are an </a:t>
            </a:r>
            <a:r>
              <a:rPr lang="it-IT" b="0" dirty="0" err="1">
                <a:solidFill>
                  <a:srgbClr val="A31515"/>
                </a:solidFill>
                <a:effectLst/>
                <a:latin typeface="Consolas" panose="020B0609020204030204" pitchFamily="49" charset="0"/>
              </a:rPr>
              <a:t>assistant</a:t>
            </a:r>
            <a:r>
              <a:rPr lang="it-IT" b="0" dirty="0">
                <a:solidFill>
                  <a:srgbClr val="A31515"/>
                </a:solidFill>
                <a:effectLst/>
                <a:latin typeface="Consolas" panose="020B0609020204030204" pitchFamily="49" charset="0"/>
              </a:rPr>
              <a:t> that </a:t>
            </a:r>
            <a:r>
              <a:rPr lang="it-IT" b="0" dirty="0" err="1">
                <a:solidFill>
                  <a:srgbClr val="A31515"/>
                </a:solidFill>
                <a:effectLst/>
                <a:latin typeface="Consolas" panose="020B0609020204030204" pitchFamily="49" charset="0"/>
              </a:rPr>
              <a:t>speaks</a:t>
            </a:r>
            <a:r>
              <a:rPr lang="it-IT" b="0" dirty="0">
                <a:solidFill>
                  <a:srgbClr val="A31515"/>
                </a:solidFill>
                <a:effectLst/>
                <a:latin typeface="Consolas" panose="020B0609020204030204" pitchFamily="49" charset="0"/>
              </a:rPr>
              <a:t> like Shakespeare."</a:t>
            </a:r>
            <a:r>
              <a:rPr lang="it-IT" b="0" dirty="0">
                <a:solidFill>
                  <a:srgbClr val="3B3B3B"/>
                </a:solidFill>
                <a:effectLst/>
                <a:latin typeface="Consolas" panose="020B0609020204030204" pitchFamily="49" charset="0"/>
              </a:rPr>
              <a:t>},</a:t>
            </a:r>
          </a:p>
          <a:p>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"role"</a:t>
            </a:r>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"user"</a:t>
            </a:r>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content</a:t>
            </a:r>
            <a:r>
              <a:rPr lang="it-IT" b="0" dirty="0">
                <a:solidFill>
                  <a:srgbClr val="A31515"/>
                </a:solidFill>
                <a:effectLst/>
                <a:latin typeface="Consolas" panose="020B0609020204030204" pitchFamily="49" charset="0"/>
              </a:rPr>
              <a:t>"</a:t>
            </a:r>
            <a:r>
              <a:rPr lang="it-IT" b="0" dirty="0">
                <a:solidFill>
                  <a:srgbClr val="3B3B3B"/>
                </a:solidFill>
                <a:effectLst/>
                <a:latin typeface="Consolas" panose="020B0609020204030204" pitchFamily="49" charset="0"/>
              </a:rPr>
              <a:t>: </a:t>
            </a:r>
            <a:r>
              <a:rPr lang="it-IT" b="0" dirty="0">
                <a:solidFill>
                  <a:srgbClr val="A31515"/>
                </a:solidFill>
                <a:effectLst/>
                <a:latin typeface="Consolas" panose="020B0609020204030204" pitchFamily="49" charset="0"/>
              </a:rPr>
              <a:t>"Tell me a </a:t>
            </a:r>
            <a:r>
              <a:rPr lang="it-IT" b="0" dirty="0" err="1">
                <a:solidFill>
                  <a:srgbClr val="A31515"/>
                </a:solidFill>
                <a:effectLst/>
                <a:latin typeface="Consolas" panose="020B0609020204030204" pitchFamily="49" charset="0"/>
              </a:rPr>
              <a:t>joke</a:t>
            </a:r>
            <a:r>
              <a:rPr lang="it-IT" b="0" dirty="0">
                <a:solidFill>
                  <a:srgbClr val="A31515"/>
                </a:solidFill>
                <a:effectLst/>
                <a:latin typeface="Consolas" panose="020B0609020204030204" pitchFamily="49" charset="0"/>
              </a:rPr>
              <a:t>."</a:t>
            </a:r>
            <a:r>
              <a:rPr lang="it-IT" b="0" dirty="0">
                <a:solidFill>
                  <a:srgbClr val="3B3B3B"/>
                </a:solidFill>
                <a:effectLst/>
                <a:latin typeface="Consolas" panose="020B0609020204030204" pitchFamily="49" charset="0"/>
              </a:rPr>
              <a:t>}</a:t>
            </a:r>
          </a:p>
          <a:p>
            <a:r>
              <a:rPr lang="it-IT" b="0" dirty="0">
                <a:solidFill>
                  <a:srgbClr val="3B3B3B"/>
                </a:solidFill>
                <a:effectLst/>
                <a:latin typeface="Consolas" panose="020B0609020204030204" pitchFamily="49" charset="0"/>
              </a:rPr>
              <a:t>    ],</a:t>
            </a:r>
          </a:p>
          <a:p>
            <a:r>
              <a:rPr lang="it-IT" b="0" dirty="0">
                <a:solidFill>
                  <a:srgbClr val="3B3B3B"/>
                </a:solidFill>
                <a:effectLst/>
                <a:latin typeface="Consolas" panose="020B0609020204030204" pitchFamily="49" charset="0"/>
              </a:rPr>
              <a:t>    </a:t>
            </a:r>
            <a:r>
              <a:rPr lang="it-IT" b="0" dirty="0">
                <a:solidFill>
                  <a:srgbClr val="001080"/>
                </a:solidFill>
                <a:effectLst/>
                <a:latin typeface="Consolas" panose="020B0609020204030204" pitchFamily="49" charset="0"/>
              </a:rPr>
              <a:t>temperature</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0.9</a:t>
            </a:r>
            <a:r>
              <a:rPr lang="it-IT" b="0" dirty="0">
                <a:solidFill>
                  <a:srgbClr val="3B3B3B"/>
                </a:solidFill>
                <a:effectLst/>
                <a:latin typeface="Consolas" panose="020B0609020204030204" pitchFamily="49" charset="0"/>
              </a:rPr>
              <a:t>,</a:t>
            </a:r>
          </a:p>
          <a:p>
            <a:r>
              <a:rPr lang="it-IT" b="0" dirty="0">
                <a:solidFill>
                  <a:srgbClr val="3B3B3B"/>
                </a:solidFill>
                <a:effectLst/>
                <a:latin typeface="Consolas" panose="020B0609020204030204" pitchFamily="49" charset="0"/>
              </a:rPr>
              <a:t>)</a:t>
            </a:r>
          </a:p>
        </p:txBody>
      </p:sp>
      <p:sp>
        <p:nvSpPr>
          <p:cNvPr id="5" name="CasellaDiTesto 4">
            <a:extLst>
              <a:ext uri="{FF2B5EF4-FFF2-40B4-BE49-F238E27FC236}">
                <a16:creationId xmlns:a16="http://schemas.microsoft.com/office/drawing/2014/main" id="{E571D4C6-3E6C-8BC3-C2A1-6F21F67B949B}"/>
              </a:ext>
            </a:extLst>
          </p:cNvPr>
          <p:cNvSpPr txBox="1"/>
          <p:nvPr/>
        </p:nvSpPr>
        <p:spPr>
          <a:xfrm>
            <a:off x="0" y="4829715"/>
            <a:ext cx="8642556" cy="1600438"/>
          </a:xfrm>
          <a:prstGeom prst="rect">
            <a:avLst/>
          </a:prstGeom>
          <a:noFill/>
        </p:spPr>
        <p:txBody>
          <a:bodyPr wrap="square">
            <a:spAutoFit/>
          </a:bodyPr>
          <a:lstStyle/>
          <a:p>
            <a:r>
              <a:rPr lang="en-US" b="0" dirty="0">
                <a:solidFill>
                  <a:srgbClr val="3B3B3B"/>
                </a:solidFill>
                <a:effectLst/>
                <a:latin typeface="Consolas" panose="020B0609020204030204" pitchFamily="49" charset="0"/>
              </a:rPr>
              <a:t>{...</a:t>
            </a:r>
          </a:p>
          <a:p>
            <a:endParaRPr lang="en-US" b="0" dirty="0">
              <a:solidFill>
                <a:srgbClr val="3B3B3B"/>
              </a:solidFill>
              <a:effectLst/>
              <a:latin typeface="Consolas" panose="020B0609020204030204" pitchFamily="49" charset="0"/>
            </a:endParaRPr>
          </a:p>
          <a:p>
            <a:r>
              <a:rPr lang="en-US" b="0" dirty="0">
                <a:solidFill>
                  <a:srgbClr val="A31515"/>
                </a:solidFill>
                <a:effectLst/>
                <a:latin typeface="Consolas" panose="020B0609020204030204" pitchFamily="49" charset="0"/>
              </a:rPr>
              <a:t>  'Why did the chicken cross the road? To get to the other side, but verily, the other side was full of peril and danger, so it quickly returned from whence it came, forsooth!’</a:t>
            </a:r>
            <a:endParaRPr lang="en-US" b="0" dirty="0">
              <a:solidFill>
                <a:srgbClr val="3B3B3B"/>
              </a:solidFill>
              <a:effectLst/>
              <a:latin typeface="Consolas" panose="020B0609020204030204" pitchFamily="49" charset="0"/>
            </a:endParaRPr>
          </a:p>
          <a:p>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20571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a:t>Enhance LLM capabilities</a:t>
            </a:r>
            <a:endParaRPr sz="2000"/>
          </a:p>
          <a:p>
            <a:pPr marL="457200" lvl="0" indent="-355600" algn="l" rtl="0">
              <a:spcBef>
                <a:spcPts val="200"/>
              </a:spcBef>
              <a:spcAft>
                <a:spcPts val="0"/>
              </a:spcAft>
              <a:buSzPts val="2000"/>
              <a:buChar char="●"/>
            </a:pPr>
            <a:r>
              <a:rPr lang="it-IT" sz="2800"/>
              <a:t>Efficient prompt message crafting</a:t>
            </a:r>
            <a:endParaRPr sz="2800"/>
          </a:p>
          <a:p>
            <a:pPr marL="457200" lvl="0" indent="-355600" algn="l" rtl="0">
              <a:spcBef>
                <a:spcPts val="200"/>
              </a:spcBef>
              <a:spcAft>
                <a:spcPts val="0"/>
              </a:spcAft>
              <a:buSzPts val="2000"/>
              <a:buChar char="●"/>
            </a:pPr>
            <a:r>
              <a:rPr lang="it-IT" sz="2800"/>
              <a:t>Clear and specific instructions</a:t>
            </a:r>
            <a:endParaRPr sz="2800"/>
          </a:p>
          <a:p>
            <a:pPr marL="914400" lvl="1" indent="-355600" algn="l" rtl="0">
              <a:spcBef>
                <a:spcPts val="200"/>
              </a:spcBef>
              <a:spcAft>
                <a:spcPts val="0"/>
              </a:spcAft>
              <a:buSzPts val="2000"/>
              <a:buChar char="○"/>
            </a:pPr>
            <a:r>
              <a:rPr lang="it-IT"/>
              <a:t>Delimiters #,“”,&lt;tag&gt;&lt;/tag&gt;,()</a:t>
            </a:r>
            <a:endParaRPr/>
          </a:p>
          <a:p>
            <a:pPr marL="914400" lvl="1" indent="-355600" algn="l" rtl="0">
              <a:spcBef>
                <a:spcPts val="200"/>
              </a:spcBef>
              <a:spcAft>
                <a:spcPts val="0"/>
              </a:spcAft>
              <a:buSzPts val="2000"/>
              <a:buChar char="○"/>
            </a:pPr>
            <a:r>
              <a:rPr lang="it-IT"/>
              <a:t>Structured output</a:t>
            </a:r>
            <a:endParaRPr sz="2000"/>
          </a:p>
          <a:p>
            <a:pPr marL="457200" lvl="0" indent="-355600" algn="l" rtl="0">
              <a:spcBef>
                <a:spcPts val="200"/>
              </a:spcBef>
              <a:spcAft>
                <a:spcPts val="0"/>
              </a:spcAft>
              <a:buSzPts val="2000"/>
              <a:buChar char="●"/>
            </a:pPr>
            <a:r>
              <a:rPr lang="it-IT" sz="2800" i="1"/>
              <a:t>Few-shot prompting</a:t>
            </a:r>
            <a:endParaRPr sz="2800" i="1"/>
          </a:p>
          <a:p>
            <a:pPr marL="457200" lvl="0" indent="-355600" algn="l" rtl="0">
              <a:spcBef>
                <a:spcPts val="200"/>
              </a:spcBef>
              <a:spcAft>
                <a:spcPts val="0"/>
              </a:spcAft>
              <a:buSzPts val="2000"/>
              <a:buChar char="●"/>
            </a:pPr>
            <a:r>
              <a:rPr lang="it-IT" sz="2800"/>
              <a:t>Time to “think”</a:t>
            </a:r>
            <a:endParaRPr sz="2800"/>
          </a:p>
          <a:p>
            <a:pPr marL="914400" lvl="1" indent="-355600" algn="l" rtl="0">
              <a:spcBef>
                <a:spcPts val="200"/>
              </a:spcBef>
              <a:spcAft>
                <a:spcPts val="0"/>
              </a:spcAft>
              <a:buSzPts val="2000"/>
              <a:buChar char="○"/>
            </a:pPr>
            <a:r>
              <a:rPr lang="it-IT"/>
              <a:t>Step-by-step answer</a:t>
            </a:r>
            <a:endParaRPr/>
          </a:p>
          <a:p>
            <a:pPr marL="914400" lvl="1" indent="-355600" algn="l" rtl="0">
              <a:spcBef>
                <a:spcPts val="200"/>
              </a:spcBef>
              <a:spcAft>
                <a:spcPts val="200"/>
              </a:spcAft>
              <a:buSzPts val="2000"/>
              <a:buChar char="○"/>
            </a:pPr>
            <a:r>
              <a:rPr lang="it-IT"/>
              <a:t>Work out own solution</a:t>
            </a:r>
            <a:endParaRPr/>
          </a:p>
        </p:txBody>
      </p:sp>
      <p:sp>
        <p:nvSpPr>
          <p:cNvPr id="128" name="Google Shape;128;p16"/>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Prompt Engineering</a:t>
            </a:r>
            <a:endParaRPr sz="4000"/>
          </a:p>
        </p:txBody>
      </p:sp>
      <p:pic>
        <p:nvPicPr>
          <p:cNvPr id="129" name="Google Shape;129;p16"/>
          <p:cNvPicPr preferRelativeResize="0"/>
          <p:nvPr/>
        </p:nvPicPr>
        <p:blipFill>
          <a:blip r:embed="rId3">
            <a:alphaModFix/>
          </a:blip>
          <a:stretch>
            <a:fillRect/>
          </a:stretch>
        </p:blipFill>
        <p:spPr>
          <a:xfrm>
            <a:off x="6020025" y="3939400"/>
            <a:ext cx="2265075" cy="226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0" algn="l" rtl="0">
              <a:lnSpc>
                <a:spcPct val="100000"/>
              </a:lnSpc>
              <a:spcBef>
                <a:spcPts val="200"/>
              </a:spcBef>
              <a:spcAft>
                <a:spcPts val="200"/>
              </a:spcAft>
              <a:buNone/>
            </a:pPr>
            <a:endParaRPr/>
          </a:p>
        </p:txBody>
      </p:sp>
      <p:sp>
        <p:nvSpPr>
          <p:cNvPr id="135" name="Google Shape;135;p17"/>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General Process Flow</a:t>
            </a:r>
            <a:endParaRPr sz="4000"/>
          </a:p>
        </p:txBody>
      </p:sp>
      <p:pic>
        <p:nvPicPr>
          <p:cNvPr id="136" name="Google Shape;136;p17"/>
          <p:cNvPicPr preferRelativeResize="0"/>
          <p:nvPr/>
        </p:nvPicPr>
        <p:blipFill>
          <a:blip r:embed="rId3">
            <a:alphaModFix/>
          </a:blip>
          <a:stretch>
            <a:fillRect/>
          </a:stretch>
        </p:blipFill>
        <p:spPr>
          <a:xfrm>
            <a:off x="771375" y="2523650"/>
            <a:ext cx="6658751" cy="3199650"/>
          </a:xfrm>
          <a:prstGeom prst="rect">
            <a:avLst/>
          </a:prstGeom>
          <a:noFill/>
          <a:ln>
            <a:noFill/>
          </a:ln>
        </p:spPr>
      </p:pic>
      <p:sp>
        <p:nvSpPr>
          <p:cNvPr id="137" name="Google Shape;137;p17"/>
          <p:cNvSpPr/>
          <p:nvPr/>
        </p:nvSpPr>
        <p:spPr>
          <a:xfrm>
            <a:off x="771375" y="3503375"/>
            <a:ext cx="2046300" cy="1240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3077600" y="3503375"/>
            <a:ext cx="2046300" cy="1240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5383825" y="3503375"/>
            <a:ext cx="2046300" cy="1240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17"/>
          <p:cNvPicPr preferRelativeResize="0"/>
          <p:nvPr/>
        </p:nvPicPr>
        <p:blipFill>
          <a:blip r:embed="rId4">
            <a:alphaModFix/>
          </a:blip>
          <a:stretch>
            <a:fillRect/>
          </a:stretch>
        </p:blipFill>
        <p:spPr>
          <a:xfrm>
            <a:off x="5383825" y="3535713"/>
            <a:ext cx="2046301" cy="11755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100"/>
                                        <p:tgtEl>
                                          <p:spTgt spid="138"/>
                                        </p:tgtEl>
                                      </p:cBhvr>
                                    </p:animEffect>
                                  </p:childTnLst>
                                </p:cTn>
                              </p:par>
                              <p:par>
                                <p:cTn id="13" presetID="10" presetClass="exit" presetSubtype="0" fill="hold" nodeType="withEffect">
                                  <p:stCondLst>
                                    <p:cond delay="0"/>
                                  </p:stCondLst>
                                  <p:childTnLst>
                                    <p:animEffect transition="out" filter="fade">
                                      <p:cBhvr>
                                        <p:cTn id="14" dur="100"/>
                                        <p:tgtEl>
                                          <p:spTgt spid="137"/>
                                        </p:tgtEl>
                                      </p:cBhvr>
                                    </p:animEffect>
                                    <p:set>
                                      <p:cBhvr>
                                        <p:cTn id="15" dur="1" fill="hold">
                                          <p:stCondLst>
                                            <p:cond delay="100"/>
                                          </p:stCondLst>
                                        </p:cTn>
                                        <p:tgtEl>
                                          <p:spTgt spid="13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9"/>
                                        </p:tgtEl>
                                        <p:attrNameLst>
                                          <p:attrName>style.visibility</p:attrName>
                                        </p:attrNameLst>
                                      </p:cBhvr>
                                      <p:to>
                                        <p:strVal val="visible"/>
                                      </p:to>
                                    </p:set>
                                    <p:animEffect transition="in" filter="fade">
                                      <p:cBhvr>
                                        <p:cTn id="20" dur="100"/>
                                        <p:tgtEl>
                                          <p:spTgt spid="139"/>
                                        </p:tgtEl>
                                      </p:cBhvr>
                                    </p:animEffect>
                                  </p:childTnLst>
                                </p:cTn>
                              </p:par>
                              <p:par>
                                <p:cTn id="21" presetID="10" presetClass="exit" presetSubtype="0" fill="hold" nodeType="withEffect">
                                  <p:stCondLst>
                                    <p:cond delay="0"/>
                                  </p:stCondLst>
                                  <p:childTnLst>
                                    <p:animEffect transition="out" filter="fade">
                                      <p:cBhvr>
                                        <p:cTn id="22" dur="100"/>
                                        <p:tgtEl>
                                          <p:spTgt spid="138"/>
                                        </p:tgtEl>
                                      </p:cBhvr>
                                    </p:animEffect>
                                    <p:set>
                                      <p:cBhvr>
                                        <p:cTn id="23" dur="1" fill="hold">
                                          <p:stCondLst>
                                            <p:cond delay="100"/>
                                          </p:stCondLst>
                                        </p:cTn>
                                        <p:tgtEl>
                                          <p:spTgt spid="1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a:t>Textual data</a:t>
            </a:r>
            <a:endParaRPr sz="2800"/>
          </a:p>
          <a:p>
            <a:pPr marL="0" marR="0" lvl="0" indent="0" algn="l" rtl="0">
              <a:lnSpc>
                <a:spcPct val="100000"/>
              </a:lnSpc>
              <a:spcBef>
                <a:spcPts val="200"/>
              </a:spcBef>
              <a:spcAft>
                <a:spcPts val="0"/>
              </a:spcAft>
              <a:buNone/>
            </a:pPr>
            <a:endParaRPr sz="2000"/>
          </a:p>
          <a:p>
            <a:pPr marL="457200" marR="0" lvl="0" indent="-355600" algn="l" rtl="0">
              <a:lnSpc>
                <a:spcPct val="100000"/>
              </a:lnSpc>
              <a:spcBef>
                <a:spcPts val="200"/>
              </a:spcBef>
              <a:spcAft>
                <a:spcPts val="0"/>
              </a:spcAft>
              <a:buSzPts val="2000"/>
              <a:buChar char="●"/>
            </a:pPr>
            <a:r>
              <a:rPr lang="it-IT" sz="2800"/>
              <a:t>PubMed articles</a:t>
            </a:r>
            <a:endParaRPr sz="2800"/>
          </a:p>
          <a:p>
            <a:pPr marL="0" marR="0" lvl="0" indent="0" algn="l" rtl="0">
              <a:lnSpc>
                <a:spcPct val="100000"/>
              </a:lnSpc>
              <a:spcBef>
                <a:spcPts val="200"/>
              </a:spcBef>
              <a:spcAft>
                <a:spcPts val="0"/>
              </a:spcAft>
              <a:buNone/>
            </a:pPr>
            <a:endParaRPr sz="2000"/>
          </a:p>
          <a:p>
            <a:pPr marL="457200" marR="0" lvl="0" indent="-355600" algn="l" rtl="0">
              <a:lnSpc>
                <a:spcPct val="100000"/>
              </a:lnSpc>
              <a:spcBef>
                <a:spcPts val="200"/>
              </a:spcBef>
              <a:spcAft>
                <a:spcPts val="0"/>
              </a:spcAft>
              <a:buSzPts val="2000"/>
              <a:buChar char="●"/>
            </a:pPr>
            <a:r>
              <a:rPr lang="it-IT" sz="2800"/>
              <a:t>Official API</a:t>
            </a:r>
            <a:endParaRPr sz="2800"/>
          </a:p>
          <a:p>
            <a:pPr marL="0" marR="0" lvl="0" indent="0" algn="l" rtl="0">
              <a:lnSpc>
                <a:spcPct val="100000"/>
              </a:lnSpc>
              <a:spcBef>
                <a:spcPts val="200"/>
              </a:spcBef>
              <a:spcAft>
                <a:spcPts val="0"/>
              </a:spcAft>
              <a:buNone/>
            </a:pPr>
            <a:endParaRPr sz="2000"/>
          </a:p>
          <a:p>
            <a:pPr marL="457200" marR="0" lvl="0" indent="-355600" algn="l" rtl="0">
              <a:lnSpc>
                <a:spcPct val="100000"/>
              </a:lnSpc>
              <a:spcBef>
                <a:spcPts val="200"/>
              </a:spcBef>
              <a:spcAft>
                <a:spcPts val="0"/>
              </a:spcAft>
              <a:buSzPts val="2000"/>
              <a:buChar char="●"/>
            </a:pPr>
            <a:r>
              <a:rPr lang="it-IT" sz="2800"/>
              <a:t>Search by terms</a:t>
            </a:r>
            <a:endParaRPr sz="2800"/>
          </a:p>
          <a:p>
            <a:pPr marL="0" marR="0" lvl="0" indent="0" algn="l" rtl="0">
              <a:lnSpc>
                <a:spcPct val="100000"/>
              </a:lnSpc>
              <a:spcBef>
                <a:spcPts val="200"/>
              </a:spcBef>
              <a:spcAft>
                <a:spcPts val="0"/>
              </a:spcAft>
              <a:buNone/>
            </a:pPr>
            <a:endParaRPr sz="2000"/>
          </a:p>
          <a:p>
            <a:pPr marL="457200" marR="0" lvl="0" indent="-355600" algn="l" rtl="0">
              <a:lnSpc>
                <a:spcPct val="100000"/>
              </a:lnSpc>
              <a:spcBef>
                <a:spcPts val="200"/>
              </a:spcBef>
              <a:spcAft>
                <a:spcPts val="0"/>
              </a:spcAft>
              <a:buSzPts val="2000"/>
              <a:buChar char="●"/>
            </a:pPr>
            <a:r>
              <a:rPr lang="it-IT" sz="2800"/>
              <a:t>Abstract extraction</a:t>
            </a:r>
            <a:endParaRPr sz="2800"/>
          </a:p>
        </p:txBody>
      </p:sp>
      <p:sp>
        <p:nvSpPr>
          <p:cNvPr id="146" name="Google Shape;146;p18"/>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Data Collection Process</a:t>
            </a:r>
            <a:endParaRPr sz="4000"/>
          </a:p>
        </p:txBody>
      </p:sp>
      <p:pic>
        <p:nvPicPr>
          <p:cNvPr id="147" name="Google Shape;147;p18"/>
          <p:cNvPicPr preferRelativeResize="0"/>
          <p:nvPr/>
        </p:nvPicPr>
        <p:blipFill>
          <a:blip r:embed="rId3">
            <a:alphaModFix/>
          </a:blip>
          <a:stretch>
            <a:fillRect/>
          </a:stretch>
        </p:blipFill>
        <p:spPr>
          <a:xfrm>
            <a:off x="5474450" y="2874225"/>
            <a:ext cx="2274450" cy="227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2" name="Google Shape;152;p19"/>
              <p:cNvSpPr txBox="1">
                <a:spLocks noGrp="1"/>
              </p:cNvSpPr>
              <p:nvPr>
                <p:ph type="body" idx="1"/>
              </p:nvPr>
            </p:nvSpPr>
            <p:spPr>
              <a:xfrm>
                <a:off x="323522" y="2132908"/>
                <a:ext cx="7848900" cy="4430667"/>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i="1" dirty="0"/>
                  <a:t>Named </a:t>
                </a:r>
                <a:r>
                  <a:rPr lang="it-IT" sz="2800" i="1" dirty="0" err="1"/>
                  <a:t>Entity</a:t>
                </a:r>
                <a:r>
                  <a:rPr lang="it-IT" sz="2800" i="1" dirty="0"/>
                  <a:t> </a:t>
                </a:r>
                <a:r>
                  <a:rPr lang="it-IT" sz="2800" i="1" dirty="0" err="1"/>
                  <a:t>Recognition</a:t>
                </a:r>
                <a:r>
                  <a:rPr lang="it-IT" sz="2800" i="1" dirty="0"/>
                  <a:t> </a:t>
                </a:r>
                <a:r>
                  <a:rPr lang="it-IT" sz="2800" dirty="0"/>
                  <a:t>(NER)</a:t>
                </a:r>
              </a:p>
              <a:p>
                <a:pPr marL="457200" marR="0" lvl="0" indent="-355600" algn="l" rtl="0">
                  <a:lnSpc>
                    <a:spcPct val="100000"/>
                  </a:lnSpc>
                  <a:spcBef>
                    <a:spcPts val="200"/>
                  </a:spcBef>
                  <a:spcAft>
                    <a:spcPts val="0"/>
                  </a:spcAft>
                  <a:buSzPts val="2000"/>
                  <a:buChar char="●"/>
                </a:pPr>
                <a:endParaRPr lang="ar-AE" sz="2000" dirty="0"/>
              </a:p>
              <a:p>
                <a:pPr marL="457200" marR="0" lvl="0" indent="-355600" algn="l" rtl="0">
                  <a:lnSpc>
                    <a:spcPct val="100000"/>
                  </a:lnSpc>
                  <a:spcBef>
                    <a:spcPts val="200"/>
                  </a:spcBef>
                  <a:spcAft>
                    <a:spcPts val="0"/>
                  </a:spcAft>
                  <a:buSzPts val="2000"/>
                  <a:buChar char="●"/>
                </a:pPr>
                <a:r>
                  <a:rPr lang="it-IT" sz="2800" dirty="0" err="1"/>
                  <a:t>Medical</a:t>
                </a:r>
                <a:r>
                  <a:rPr lang="it-IT" sz="2800" dirty="0"/>
                  <a:t> </a:t>
                </a:r>
                <a:r>
                  <a:rPr lang="it-IT" sz="2800" dirty="0" err="1"/>
                  <a:t>entity</a:t>
                </a:r>
                <a:r>
                  <a:rPr lang="it-IT" sz="2800" dirty="0"/>
                  <a:t> </a:t>
                </a:r>
                <a:r>
                  <a:rPr lang="it-IT" sz="2800" dirty="0" err="1"/>
                  <a:t>extraction</a:t>
                </a:r>
                <a:endParaRPr lang="it-IT" sz="2800" dirty="0"/>
              </a:p>
              <a:p>
                <a:pPr marL="0" marR="0" lvl="0" indent="0" algn="l" rtl="0">
                  <a:lnSpc>
                    <a:spcPct val="100000"/>
                  </a:lnSpc>
                  <a:spcBef>
                    <a:spcPts val="200"/>
                  </a:spcBef>
                  <a:spcAft>
                    <a:spcPts val="0"/>
                  </a:spcAft>
                  <a:buNone/>
                </a:pPr>
                <a:endParaRPr lang="it-IT" sz="2000" dirty="0"/>
              </a:p>
              <a:p>
                <a:pPr marL="457200" marR="0" lvl="0" indent="-355600" algn="l" rtl="0">
                  <a:lnSpc>
                    <a:spcPct val="100000"/>
                  </a:lnSpc>
                  <a:spcBef>
                    <a:spcPts val="200"/>
                  </a:spcBef>
                  <a:spcAft>
                    <a:spcPts val="0"/>
                  </a:spcAft>
                  <a:buSzPts val="2000"/>
                  <a:buChar char="●"/>
                </a:pPr>
                <a:r>
                  <a:rPr lang="it-IT" sz="2800" dirty="0"/>
                  <a:t>GPT </a:t>
                </a:r>
                <a:r>
                  <a:rPr lang="it-IT" sz="2800" dirty="0" err="1"/>
                  <a:t>causal</a:t>
                </a:r>
                <a:r>
                  <a:rPr lang="it-IT" sz="2800" dirty="0"/>
                  <a:t> </a:t>
                </a:r>
                <a:r>
                  <a:rPr lang="it-IT" sz="2800" dirty="0" err="1"/>
                  <a:t>discovery</a:t>
                </a:r>
                <a:endParaRPr lang="it-IT" sz="2800" dirty="0"/>
              </a:p>
              <a:p>
                <a:pPr marL="0" marR="0" lvl="0" indent="0" algn="l" rtl="0">
                  <a:lnSpc>
                    <a:spcPct val="100000"/>
                  </a:lnSpc>
                  <a:spcBef>
                    <a:spcPts val="200"/>
                  </a:spcBef>
                  <a:spcAft>
                    <a:spcPts val="0"/>
                  </a:spcAft>
                  <a:buNone/>
                </a:pPr>
                <a:endParaRPr lang="it-IT" sz="2000" dirty="0"/>
              </a:p>
              <a:p>
                <a:pPr marL="457200" marR="0" lvl="0" indent="-355600" algn="l" rtl="0">
                  <a:lnSpc>
                    <a:spcPct val="100000"/>
                  </a:lnSpc>
                  <a:spcBef>
                    <a:spcPts val="200"/>
                  </a:spcBef>
                  <a:spcAft>
                    <a:spcPts val="0"/>
                  </a:spcAft>
                  <a:buSzPts val="2000"/>
                  <a:buChar char="●"/>
                </a:pPr>
                <a:r>
                  <a:rPr lang="it-IT" sz="2800" dirty="0" err="1"/>
                  <a:t>Pairwise</a:t>
                </a:r>
                <a:r>
                  <a:rPr lang="it-IT" sz="2800" dirty="0"/>
                  <a:t> </a:t>
                </a:r>
                <a:r>
                  <a:rPr lang="it-IT" sz="2800" dirty="0" err="1"/>
                  <a:t>relationship</a:t>
                </a:r>
                <a:r>
                  <a:rPr lang="it-IT" sz="2800" dirty="0"/>
                  <a:t> </a:t>
                </a:r>
                <a:r>
                  <a:rPr lang="it-IT" sz="2800" dirty="0" err="1"/>
                  <a:t>identification</a:t>
                </a:r>
                <a:r>
                  <a:rPr lang="it-IT" sz="2800" dirty="0"/>
                  <a:t> </a:t>
                </a:r>
                <a:r>
                  <a:rPr lang="it-IT" sz="2800" dirty="0" err="1"/>
                  <a:t>questions</a:t>
                </a:r>
                <a:endParaRPr lang="it-IT" sz="2800" dirty="0"/>
              </a:p>
              <a:p>
                <a:pPr marL="1371600" marR="0" lvl="1" indent="-355600" algn="l" rtl="0">
                  <a:lnSpc>
                    <a:spcPct val="100000"/>
                  </a:lnSpc>
                  <a:spcBef>
                    <a:spcPts val="0"/>
                  </a:spcBef>
                  <a:spcAft>
                    <a:spcPts val="0"/>
                  </a:spcAft>
                  <a:buSzPts val="2000"/>
                  <a:buChar char="○"/>
                </a:pPr>
                <a:r>
                  <a:rPr lang="it-IT" dirty="0"/>
                  <a:t>Does “X” cause “Y”?</a:t>
                </a:r>
              </a:p>
              <a:p>
                <a:pPr marL="1371600" marR="0" lvl="1" indent="-355600" algn="l" rtl="0">
                  <a:lnSpc>
                    <a:spcPct val="100000"/>
                  </a:lnSpc>
                  <a:spcBef>
                    <a:spcPts val="0"/>
                  </a:spcBef>
                  <a:spcAft>
                    <a:spcPts val="0"/>
                  </a:spcAft>
                  <a:buSzPts val="2000"/>
                  <a:buChar char="○"/>
                </a:pPr>
                <a:r>
                  <a:rPr lang="it-IT" dirty="0"/>
                  <a:t>Does “Y” cause “X”?</a:t>
                </a:r>
              </a:p>
              <a:p>
                <a:pPr marL="1371600" marR="0" lvl="1" indent="-355600" algn="l" rtl="0">
                  <a:lnSpc>
                    <a:spcPct val="100000"/>
                  </a:lnSpc>
                  <a:spcBef>
                    <a:spcPts val="0"/>
                  </a:spcBef>
                  <a:spcAft>
                    <a:spcPts val="0"/>
                  </a:spcAft>
                  <a:buSzPts val="2000"/>
                  <a:buChar char="○"/>
                </a:pPr>
                <a:endParaRPr lang="it-IT" dirty="0"/>
              </a:p>
              <a:p>
                <a:pPr lvl="0" indent="-355600">
                  <a:spcBef>
                    <a:spcPts val="0"/>
                  </a:spcBef>
                  <a:buSzPts val="2000"/>
                  <a:buChar char="●"/>
                </a:pPr>
                <a:r>
                  <a:rPr lang="it-IT" sz="2800" dirty="0"/>
                  <a:t>With </a:t>
                </a:r>
                <a:r>
                  <a:rPr lang="it-IT" sz="2800" i="1" dirty="0"/>
                  <a:t>n </a:t>
                </a:r>
                <a:r>
                  <a:rPr lang="it-IT" sz="2800" dirty="0" err="1"/>
                  <a:t>entities</a:t>
                </a:r>
                <a:r>
                  <a:rPr lang="it-IT" sz="2800" dirty="0"/>
                  <a:t>, </a:t>
                </a:r>
                <a14:m>
                  <m:oMath xmlns:m="http://schemas.openxmlformats.org/officeDocument/2006/math">
                    <m:sSup>
                      <m:sSupPr>
                        <m:ctrlPr>
                          <a:rPr lang="ar-AE" sz="2800" i="1" smtClean="0">
                            <a:latin typeface="Cambria Math" panose="02040503050406030204" pitchFamily="18" charset="0"/>
                          </a:rPr>
                        </m:ctrlPr>
                      </m:sSupPr>
                      <m:e>
                        <m:r>
                          <m:rPr>
                            <m:nor/>
                          </m:rPr>
                          <a:rPr lang="it-IT" sz="2800" i="1" dirty="0"/>
                          <m:t>n</m:t>
                        </m:r>
                      </m:e>
                      <m:sup>
                        <m:r>
                          <a:rPr lang="ar-AE" sz="2800" i="1" smtClean="0">
                            <a:latin typeface="Cambria Math" panose="02040503050406030204" pitchFamily="18" charset="0"/>
                          </a:rPr>
                          <m:t>2</m:t>
                        </m:r>
                      </m:sup>
                    </m:sSup>
                  </m:oMath>
                </a14:m>
                <a:r>
                  <a:rPr lang="it-IT" sz="2800" i="1" dirty="0"/>
                  <a:t> GPT queries</a:t>
                </a:r>
                <a:endParaRPr lang="ar-AE" sz="2800" i="1" dirty="0"/>
              </a:p>
              <a:p>
                <a:pPr marL="1371600" marR="0" lvl="1" indent="-355600" algn="l" rtl="0">
                  <a:lnSpc>
                    <a:spcPct val="100000"/>
                  </a:lnSpc>
                  <a:spcBef>
                    <a:spcPts val="0"/>
                  </a:spcBef>
                  <a:spcAft>
                    <a:spcPts val="0"/>
                  </a:spcAft>
                  <a:buSzPts val="2000"/>
                  <a:buChar char="○"/>
                </a:pPr>
                <a:endParaRPr lang="it-IT" dirty="0"/>
              </a:p>
            </p:txBody>
          </p:sp>
        </mc:Choice>
        <mc:Fallback xmlns="">
          <p:sp>
            <p:nvSpPr>
              <p:cNvPr id="152" name="Google Shape;152;p19"/>
              <p:cNvSpPr txBox="1">
                <a:spLocks noGrp="1" noRot="1" noChangeAspect="1" noMove="1" noResize="1" noEditPoints="1" noAdjustHandles="1" noChangeArrowheads="1" noChangeShapeType="1" noTextEdit="1"/>
              </p:cNvSpPr>
              <p:nvPr>
                <p:ph type="body" idx="1"/>
              </p:nvPr>
            </p:nvSpPr>
            <p:spPr>
              <a:xfrm>
                <a:off x="323522" y="2132908"/>
                <a:ext cx="7848900" cy="4430667"/>
              </a:xfrm>
              <a:prstGeom prst="rect">
                <a:avLst/>
              </a:prstGeom>
              <a:blipFill>
                <a:blip r:embed="rId3"/>
                <a:stretch>
                  <a:fillRect l="-543" t="-1926" b="-6465"/>
                </a:stretch>
              </a:blipFill>
              <a:ln>
                <a:noFill/>
              </a:ln>
            </p:spPr>
            <p:txBody>
              <a:bodyPr/>
              <a:lstStyle/>
              <a:p>
                <a:r>
                  <a:rPr lang="en-US">
                    <a:noFill/>
                  </a:rPr>
                  <a:t> </a:t>
                </a:r>
              </a:p>
            </p:txBody>
          </p:sp>
        </mc:Fallback>
      </mc:AlternateContent>
      <p:sp>
        <p:nvSpPr>
          <p:cNvPr id="153" name="Google Shape;153;p19"/>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Causal Discovery Process</a:t>
            </a:r>
            <a:endParaRPr sz="4000"/>
          </a:p>
        </p:txBody>
      </p:sp>
      <p:pic>
        <p:nvPicPr>
          <p:cNvPr id="154" name="Google Shape;154;p19"/>
          <p:cNvPicPr preferRelativeResize="0"/>
          <p:nvPr/>
        </p:nvPicPr>
        <p:blipFill>
          <a:blip r:embed="rId4">
            <a:alphaModFix/>
          </a:blip>
          <a:stretch>
            <a:fillRect/>
          </a:stretch>
        </p:blipFill>
        <p:spPr>
          <a:xfrm>
            <a:off x="6402450" y="2667650"/>
            <a:ext cx="2051725" cy="205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a:t>Construction of directed causal graph</a:t>
            </a:r>
            <a:endParaRPr sz="2800"/>
          </a:p>
          <a:p>
            <a:pPr marL="0" marR="0" lvl="0" indent="0" algn="l" rtl="0">
              <a:lnSpc>
                <a:spcPct val="100000"/>
              </a:lnSpc>
              <a:spcBef>
                <a:spcPts val="200"/>
              </a:spcBef>
              <a:spcAft>
                <a:spcPts val="0"/>
              </a:spcAft>
              <a:buNone/>
            </a:pPr>
            <a:endParaRPr sz="2800"/>
          </a:p>
          <a:p>
            <a:pPr marL="457200" lvl="0" indent="-355600" algn="l" rtl="0">
              <a:spcBef>
                <a:spcPts val="200"/>
              </a:spcBef>
              <a:spcAft>
                <a:spcPts val="0"/>
              </a:spcAft>
              <a:buSzPts val="2000"/>
              <a:buChar char="●"/>
            </a:pPr>
            <a:r>
              <a:rPr lang="it-IT" sz="2800"/>
              <a:t>Graph analysis</a:t>
            </a:r>
            <a:endParaRPr sz="2800"/>
          </a:p>
          <a:p>
            <a:pPr marL="0" marR="0" lvl="0" indent="0" algn="l" rtl="0">
              <a:lnSpc>
                <a:spcPct val="100000"/>
              </a:lnSpc>
              <a:spcBef>
                <a:spcPts val="200"/>
              </a:spcBef>
              <a:spcAft>
                <a:spcPts val="0"/>
              </a:spcAft>
              <a:buNone/>
            </a:pPr>
            <a:endParaRPr sz="2800"/>
          </a:p>
          <a:p>
            <a:pPr marL="457200" marR="0" lvl="0" indent="-355600" algn="l" rtl="0">
              <a:lnSpc>
                <a:spcPct val="100000"/>
              </a:lnSpc>
              <a:spcBef>
                <a:spcPts val="200"/>
              </a:spcBef>
              <a:spcAft>
                <a:spcPts val="0"/>
              </a:spcAft>
              <a:buSzPts val="2000"/>
              <a:buChar char="●"/>
            </a:pPr>
            <a:r>
              <a:rPr lang="it-IT" sz="2800"/>
              <a:t>Cycle check</a:t>
            </a:r>
            <a:endParaRPr sz="2800"/>
          </a:p>
          <a:p>
            <a:pPr marL="0" marR="0" lvl="0" indent="0" algn="l" rtl="0">
              <a:lnSpc>
                <a:spcPct val="100000"/>
              </a:lnSpc>
              <a:spcBef>
                <a:spcPts val="200"/>
              </a:spcBef>
              <a:spcAft>
                <a:spcPts val="0"/>
              </a:spcAft>
              <a:buNone/>
            </a:pPr>
            <a:endParaRPr sz="2800"/>
          </a:p>
          <a:p>
            <a:pPr marL="457200" marR="0" lvl="0" indent="-355600" algn="l" rtl="0">
              <a:lnSpc>
                <a:spcPct val="100000"/>
              </a:lnSpc>
              <a:spcBef>
                <a:spcPts val="200"/>
              </a:spcBef>
              <a:spcAft>
                <a:spcPts val="0"/>
              </a:spcAft>
              <a:buSzPts val="2000"/>
              <a:buChar char="●"/>
            </a:pPr>
            <a:r>
              <a:rPr lang="it-IT" sz="2800"/>
              <a:t>Interactive graph plotting</a:t>
            </a:r>
            <a:endParaRPr sz="2800"/>
          </a:p>
          <a:p>
            <a:pPr marL="457200" lvl="0" indent="0" algn="l" rtl="0">
              <a:spcBef>
                <a:spcPts val="200"/>
              </a:spcBef>
              <a:spcAft>
                <a:spcPts val="200"/>
              </a:spcAft>
              <a:buNone/>
            </a:pPr>
            <a:endParaRPr sz="2800"/>
          </a:p>
        </p:txBody>
      </p:sp>
      <p:sp>
        <p:nvSpPr>
          <p:cNvPr id="160" name="Google Shape;160;p20"/>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Graph Analysis Process</a:t>
            </a:r>
            <a:endParaRPr sz="4000"/>
          </a:p>
        </p:txBody>
      </p:sp>
      <p:pic>
        <p:nvPicPr>
          <p:cNvPr id="161" name="Google Shape;161;p20"/>
          <p:cNvPicPr preferRelativeResize="0"/>
          <p:nvPr/>
        </p:nvPicPr>
        <p:blipFill>
          <a:blip r:embed="rId3">
            <a:alphaModFix/>
          </a:blip>
          <a:stretch>
            <a:fillRect/>
          </a:stretch>
        </p:blipFill>
        <p:spPr>
          <a:xfrm>
            <a:off x="4730291" y="3429000"/>
            <a:ext cx="4189633" cy="313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200"/>
              </a:spcBef>
              <a:spcAft>
                <a:spcPts val="200"/>
              </a:spcAft>
              <a:buNone/>
            </a:pPr>
            <a:r>
              <a:rPr lang="it-IT" sz="2300" i="1"/>
              <a:t> Arachidonic Acid (AA) is the precursor of cerebrovascular active substances in the human body, and its metabolites are closely associated with the pathogenesis of cerebrovascular diseases. In recent years, the cytochrome P450 (CYP) metabolic pathway of AA has become a research hotspot. Furthermore, the CYP metabolic pathway of AA is regulated by soluble epoxide hydrolase (sEH). 1-trifluoromethoxyphenyl-3(1-propionylpiperidin-4-yl) urea (TPPU) is a novel sEH inhibitor that exerts cerebrovascular protective activity.</a:t>
            </a:r>
            <a:endParaRPr sz="2300" i="1"/>
          </a:p>
        </p:txBody>
      </p:sp>
      <p:sp>
        <p:nvSpPr>
          <p:cNvPr id="167" name="Google Shape;167;p21"/>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Process Example</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0" marR="0" lvl="0" indent="0" algn="ctr" rtl="0">
              <a:lnSpc>
                <a:spcPct val="115000"/>
              </a:lnSpc>
              <a:spcBef>
                <a:spcPts val="200"/>
              </a:spcBef>
              <a:spcAft>
                <a:spcPts val="200"/>
              </a:spcAft>
              <a:buNone/>
            </a:pPr>
            <a:r>
              <a:rPr lang="it-IT" sz="2300" i="1"/>
              <a:t> </a:t>
            </a:r>
            <a:r>
              <a:rPr lang="it-IT" sz="2300" i="1">
                <a:highlight>
                  <a:srgbClr val="FFFF00"/>
                </a:highlight>
              </a:rPr>
              <a:t>Arachidonic Acid (AA)</a:t>
            </a:r>
            <a:r>
              <a:rPr lang="it-IT" sz="2300" i="1"/>
              <a:t> is the precursor of </a:t>
            </a:r>
            <a:r>
              <a:rPr lang="it-IT" sz="2300" i="1">
                <a:highlight>
                  <a:srgbClr val="FFFF00"/>
                </a:highlight>
              </a:rPr>
              <a:t>cerebrovascular active substances</a:t>
            </a:r>
            <a:r>
              <a:rPr lang="it-IT" sz="2300" i="1"/>
              <a:t> in the human body, and its metabolites are closely associated with the </a:t>
            </a:r>
            <a:r>
              <a:rPr lang="it-IT" sz="2300" i="1">
                <a:highlight>
                  <a:srgbClr val="FFFF00"/>
                </a:highlight>
              </a:rPr>
              <a:t>pathogenesis of cerebrovascular diseases</a:t>
            </a:r>
            <a:r>
              <a:rPr lang="it-IT" sz="2300" i="1"/>
              <a:t>. In recent years, the </a:t>
            </a:r>
            <a:r>
              <a:rPr lang="it-IT" sz="2300" i="1">
                <a:highlight>
                  <a:srgbClr val="FFFF00"/>
                </a:highlight>
              </a:rPr>
              <a:t>cytochrome P450 (CYP) metabolic pathway</a:t>
            </a:r>
            <a:r>
              <a:rPr lang="it-IT" sz="2300" i="1"/>
              <a:t> of AA has become a research hotspot. Furthermore, the CYP metabolic pathway of AA is regulated by </a:t>
            </a:r>
            <a:r>
              <a:rPr lang="it-IT" sz="2300" i="1">
                <a:highlight>
                  <a:srgbClr val="FFFF00"/>
                </a:highlight>
              </a:rPr>
              <a:t>soluble epoxide hydrolase (sEH)</a:t>
            </a:r>
            <a:r>
              <a:rPr lang="it-IT" sz="2300" i="1"/>
              <a:t>. </a:t>
            </a:r>
            <a:r>
              <a:rPr lang="it-IT" sz="2300" i="1">
                <a:highlight>
                  <a:srgbClr val="FFFF00"/>
                </a:highlight>
              </a:rPr>
              <a:t>1-trifluoromethoxyphenyl-3(1-propionylpiperidin-4-yl) urea (TPPU)</a:t>
            </a:r>
            <a:r>
              <a:rPr lang="it-IT" sz="2300" i="1"/>
              <a:t> is a novel sEH inhibitor that exerts cerebrovascular protective activity.</a:t>
            </a:r>
            <a:endParaRPr sz="2300" i="1"/>
          </a:p>
        </p:txBody>
      </p:sp>
      <p:sp>
        <p:nvSpPr>
          <p:cNvPr id="173" name="Google Shape;173;p22"/>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rgbClr val="69A425"/>
              </a:buClr>
              <a:buSzPts val="2700"/>
              <a:buFont typeface="Arial"/>
              <a:buNone/>
            </a:pPr>
            <a:r>
              <a:rPr lang="it-IT" sz="4000"/>
              <a:t>Process Example</a:t>
            </a:r>
            <a:endParaRPr sz="4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200"/>
              </a:spcBef>
              <a:spcAft>
                <a:spcPts val="200"/>
              </a:spcAft>
              <a:buNone/>
            </a:pPr>
            <a:endParaRPr sz="2300" i="1"/>
          </a:p>
        </p:txBody>
      </p:sp>
      <p:sp>
        <p:nvSpPr>
          <p:cNvPr id="179" name="Google Shape;179;p23"/>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rgbClr val="69A425"/>
              </a:buClr>
              <a:buSzPts val="2700"/>
              <a:buFont typeface="Arial"/>
              <a:buNone/>
            </a:pPr>
            <a:r>
              <a:rPr lang="it-IT" sz="4000"/>
              <a:t>Process Example</a:t>
            </a:r>
            <a:endParaRPr sz="4000"/>
          </a:p>
        </p:txBody>
      </p:sp>
      <p:pic>
        <p:nvPicPr>
          <p:cNvPr id="180" name="Google Shape;180;p23"/>
          <p:cNvPicPr preferRelativeResize="0"/>
          <p:nvPr/>
        </p:nvPicPr>
        <p:blipFill rotWithShape="1">
          <a:blip r:embed="rId3">
            <a:alphaModFix/>
          </a:blip>
          <a:srcRect l="2453" r="2453"/>
          <a:stretch/>
        </p:blipFill>
        <p:spPr>
          <a:xfrm>
            <a:off x="1654851" y="2132900"/>
            <a:ext cx="5035001" cy="403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7"/>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30000"/>
              </a:lnSpc>
              <a:spcBef>
                <a:spcPts val="0"/>
              </a:spcBef>
              <a:spcAft>
                <a:spcPts val="0"/>
              </a:spcAft>
              <a:buSzPts val="2000"/>
              <a:buChar char="●"/>
            </a:pPr>
            <a:r>
              <a:rPr lang="it-IT" sz="2800"/>
              <a:t>Context</a:t>
            </a:r>
            <a:endParaRPr sz="1500"/>
          </a:p>
          <a:p>
            <a:pPr marL="457200" lvl="0" indent="-355600" algn="l" rtl="0">
              <a:lnSpc>
                <a:spcPct val="130000"/>
              </a:lnSpc>
              <a:spcBef>
                <a:spcPts val="0"/>
              </a:spcBef>
              <a:spcAft>
                <a:spcPts val="0"/>
              </a:spcAft>
              <a:buSzPts val="2000"/>
              <a:buChar char="●"/>
            </a:pPr>
            <a:r>
              <a:rPr lang="it-IT" sz="2800"/>
              <a:t>State of the Art</a:t>
            </a:r>
            <a:endParaRPr sz="2800"/>
          </a:p>
          <a:p>
            <a:pPr marL="457200" marR="0" lvl="0" indent="-355600" algn="l" rtl="0">
              <a:lnSpc>
                <a:spcPct val="130000"/>
              </a:lnSpc>
              <a:spcBef>
                <a:spcPts val="0"/>
              </a:spcBef>
              <a:spcAft>
                <a:spcPts val="0"/>
              </a:spcAft>
              <a:buSzPts val="2000"/>
              <a:buChar char="●"/>
            </a:pPr>
            <a:r>
              <a:rPr lang="it-IT" sz="2800"/>
              <a:t>Objective</a:t>
            </a:r>
            <a:endParaRPr sz="1500"/>
          </a:p>
          <a:p>
            <a:pPr marL="457200" marR="0" lvl="0" indent="-355600" algn="l" rtl="0">
              <a:lnSpc>
                <a:spcPct val="130000"/>
              </a:lnSpc>
              <a:spcBef>
                <a:spcPts val="0"/>
              </a:spcBef>
              <a:spcAft>
                <a:spcPts val="0"/>
              </a:spcAft>
              <a:buSzPts val="2000"/>
              <a:buChar char="●"/>
            </a:pPr>
            <a:r>
              <a:rPr lang="it-IT" sz="2800"/>
              <a:t>Implemented Solution</a:t>
            </a:r>
            <a:endParaRPr sz="1500"/>
          </a:p>
          <a:p>
            <a:pPr marL="457200" marR="0" lvl="0" indent="-355600" algn="l" rtl="0">
              <a:lnSpc>
                <a:spcPct val="130000"/>
              </a:lnSpc>
              <a:spcBef>
                <a:spcPts val="0"/>
              </a:spcBef>
              <a:spcAft>
                <a:spcPts val="0"/>
              </a:spcAft>
              <a:buSzPts val="2000"/>
              <a:buChar char="●"/>
            </a:pPr>
            <a:r>
              <a:rPr lang="it-IT" sz="2800"/>
              <a:t>Benchmarks</a:t>
            </a:r>
            <a:endParaRPr sz="2800"/>
          </a:p>
          <a:p>
            <a:pPr marL="457200" marR="0" lvl="0" indent="-355600" algn="l" rtl="0">
              <a:lnSpc>
                <a:spcPct val="130000"/>
              </a:lnSpc>
              <a:spcBef>
                <a:spcPts val="0"/>
              </a:spcBef>
              <a:spcAft>
                <a:spcPts val="0"/>
              </a:spcAft>
              <a:buSzPts val="2000"/>
              <a:buChar char="●"/>
            </a:pPr>
            <a:r>
              <a:rPr lang="it-IT" sz="2800"/>
              <a:t>Discussion</a:t>
            </a:r>
            <a:endParaRPr sz="2800"/>
          </a:p>
          <a:p>
            <a:pPr marL="457200" marR="0" lvl="0" indent="-355600" algn="l" rtl="0">
              <a:lnSpc>
                <a:spcPct val="130000"/>
              </a:lnSpc>
              <a:spcBef>
                <a:spcPts val="0"/>
              </a:spcBef>
              <a:spcAft>
                <a:spcPts val="0"/>
              </a:spcAft>
              <a:buSzPts val="2000"/>
              <a:buChar char="●"/>
            </a:pPr>
            <a:r>
              <a:rPr lang="it-IT" sz="2800"/>
              <a:t>Conclusions</a:t>
            </a:r>
            <a:endParaRPr sz="2800"/>
          </a:p>
          <a:p>
            <a:pPr marL="457200" lvl="0" indent="-355600" algn="l" rtl="0">
              <a:lnSpc>
                <a:spcPct val="130000"/>
              </a:lnSpc>
              <a:spcBef>
                <a:spcPts val="0"/>
              </a:spcBef>
              <a:spcAft>
                <a:spcPts val="0"/>
              </a:spcAft>
              <a:buSzPts val="2000"/>
              <a:buChar char="●"/>
            </a:pPr>
            <a:r>
              <a:rPr lang="it-IT" sz="2800"/>
              <a:t>Demo</a:t>
            </a:r>
            <a:endParaRPr sz="2800"/>
          </a:p>
          <a:p>
            <a:pPr marL="0" marR="0" lvl="0" indent="0" algn="l" rtl="0">
              <a:lnSpc>
                <a:spcPct val="130000"/>
              </a:lnSpc>
              <a:spcBef>
                <a:spcPts val="0"/>
              </a:spcBef>
              <a:spcAft>
                <a:spcPts val="0"/>
              </a:spcAft>
              <a:buClr>
                <a:schemeClr val="dk1"/>
              </a:buClr>
              <a:buSzPts val="1400"/>
              <a:buFont typeface="Arial"/>
              <a:buNone/>
            </a:pPr>
            <a:endParaRPr sz="2800"/>
          </a:p>
        </p:txBody>
      </p:sp>
      <p:sp>
        <p:nvSpPr>
          <p:cNvPr id="67" name="Google Shape;67;p7"/>
          <p:cNvSpPr txBox="1">
            <a:spLocks noGrp="1"/>
          </p:cNvSpPr>
          <p:nvPr>
            <p:ph type="body" idx="2"/>
          </p:nvPr>
        </p:nvSpPr>
        <p:spPr>
          <a:xfrm>
            <a:off x="323528" y="1203808"/>
            <a:ext cx="7848872" cy="929048"/>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Index</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200"/>
              </a:spcBef>
              <a:spcAft>
                <a:spcPts val="200"/>
              </a:spcAft>
              <a:buNone/>
            </a:pPr>
            <a:endParaRPr sz="2300" i="1"/>
          </a:p>
        </p:txBody>
      </p:sp>
      <p:sp>
        <p:nvSpPr>
          <p:cNvPr id="186" name="Google Shape;186;p24"/>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Clr>
                <a:srgbClr val="69A425"/>
              </a:buClr>
              <a:buSzPts val="2700"/>
              <a:buFont typeface="Arial"/>
              <a:buNone/>
            </a:pPr>
            <a:r>
              <a:rPr lang="it-IT" sz="4000"/>
              <a:t>Process Example</a:t>
            </a:r>
            <a:endParaRPr sz="4000"/>
          </a:p>
        </p:txBody>
      </p:sp>
      <p:pic>
        <p:nvPicPr>
          <p:cNvPr id="187" name="Google Shape;187;p24"/>
          <p:cNvPicPr preferRelativeResize="0"/>
          <p:nvPr/>
        </p:nvPicPr>
        <p:blipFill>
          <a:blip r:embed="rId3">
            <a:alphaModFix/>
          </a:blip>
          <a:stretch>
            <a:fillRect/>
          </a:stretch>
        </p:blipFill>
        <p:spPr>
          <a:xfrm>
            <a:off x="1969013" y="2132900"/>
            <a:ext cx="4733925" cy="3790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2" name="Google Shape;192;p25"/>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dirty="0"/>
                  <a:t>Full </a:t>
                </a:r>
                <a:r>
                  <a:rPr lang="it-IT" sz="2800" dirty="0" err="1"/>
                  <a:t>causal</a:t>
                </a:r>
                <a:r>
                  <a:rPr lang="it-IT" sz="2800" dirty="0"/>
                  <a:t> graph </a:t>
                </a:r>
                <a:r>
                  <a:rPr lang="it-IT" sz="2800" dirty="0" err="1"/>
                  <a:t>discovery</a:t>
                </a:r>
                <a:r>
                  <a:rPr lang="it-IT" sz="2800" dirty="0"/>
                  <a:t> </a:t>
                </a:r>
                <a:r>
                  <a:rPr lang="it-IT" sz="2800" dirty="0" err="1"/>
                  <a:t>tests</a:t>
                </a:r>
                <a:endParaRPr lang="it-IT" sz="2800" dirty="0"/>
              </a:p>
              <a:p>
                <a:pPr marL="914400" lvl="0" indent="0" algn="l" rtl="0">
                  <a:spcBef>
                    <a:spcPts val="200"/>
                  </a:spcBef>
                  <a:spcAft>
                    <a:spcPts val="0"/>
                  </a:spcAft>
                  <a:buNone/>
                </a:pPr>
                <a:endParaRPr lang="it-IT" sz="2800" dirty="0"/>
              </a:p>
              <a:p>
                <a:pPr marL="457200" lvl="0" indent="-355600" algn="l" rtl="0">
                  <a:spcBef>
                    <a:spcPts val="200"/>
                  </a:spcBef>
                  <a:spcAft>
                    <a:spcPts val="0"/>
                  </a:spcAft>
                  <a:buSzPts val="2000"/>
                  <a:buChar char="●"/>
                </a:pPr>
                <a:r>
                  <a:rPr lang="it-IT" sz="2800" dirty="0" err="1"/>
                  <a:t>Known</a:t>
                </a:r>
                <a:r>
                  <a:rPr lang="it-IT" sz="2800" dirty="0"/>
                  <a:t> graphs as ground truth</a:t>
                </a:r>
              </a:p>
              <a:p>
                <a:pPr marL="914400" lvl="0" indent="0" algn="l" rtl="0">
                  <a:spcBef>
                    <a:spcPts val="200"/>
                  </a:spcBef>
                  <a:spcAft>
                    <a:spcPts val="0"/>
                  </a:spcAft>
                  <a:buNone/>
                </a:pPr>
                <a:endParaRPr lang="it-IT" sz="2800" dirty="0"/>
              </a:p>
              <a:p>
                <a:pPr marL="457200" lvl="0" indent="-355600" algn="l" rtl="0">
                  <a:spcBef>
                    <a:spcPts val="200"/>
                  </a:spcBef>
                  <a:spcAft>
                    <a:spcPts val="0"/>
                  </a:spcAft>
                  <a:buSzPts val="2000"/>
                  <a:buChar char="●"/>
                </a:pPr>
                <a:r>
                  <a:rPr lang="it-IT" sz="2800" dirty="0"/>
                  <a:t>Evaluation </a:t>
                </a:r>
                <a:r>
                  <a:rPr lang="it-IT" sz="2800" dirty="0" err="1"/>
                  <a:t>metrics</a:t>
                </a:r>
                <a:endParaRPr lang="it-IT" sz="2800" dirty="0"/>
              </a:p>
              <a:p>
                <a:pPr marL="990000" lvl="1" indent="-355599">
                  <a:spcBef>
                    <a:spcPts val="0"/>
                  </a:spcBef>
                  <a:buSzPts val="2000"/>
                  <a:buChar char="○"/>
                </a:pPr>
                <a:r>
                  <a:rPr lang="it-IT" dirty="0"/>
                  <a:t>Precision, </a:t>
                </a:r>
                <a:r>
                  <a:rPr lang="it-IT" sz="2400" i="1" dirty="0"/>
                  <a:t>Pr</a:t>
                </a:r>
                <a:r>
                  <a:rPr lang="it-IT" sz="2400" dirty="0"/>
                  <a:t> </a:t>
                </a:r>
                <a14:m>
                  <m:oMath xmlns:m="http://schemas.openxmlformats.org/officeDocument/2006/math">
                    <m:r>
                      <a:rPr lang="it-IT" sz="2400" i="0" smtClean="0">
                        <a:latin typeface="Cambria Math" panose="02040503050406030204" pitchFamily="18" charset="0"/>
                      </a:rPr>
                      <m:t>=</m:t>
                    </m:r>
                    <m:f>
                      <m:fPr>
                        <m:ctrlPr>
                          <a:rPr lang="ar-AE" sz="2400" i="1" smtClean="0">
                            <a:latin typeface="Cambria Math" panose="02040503050406030204" pitchFamily="18" charset="0"/>
                          </a:rPr>
                        </m:ctrlPr>
                      </m:fPr>
                      <m:num>
                        <m:r>
                          <m:rPr>
                            <m:sty m:val="p"/>
                          </m:rPr>
                          <a:rPr lang="ar-AE" sz="2400" b="0" i="0" smtClean="0">
                            <a:latin typeface="Cambria Math" panose="02040503050406030204" pitchFamily="18" charset="0"/>
                          </a:rPr>
                          <m:t>T</m:t>
                        </m:r>
                        <m:r>
                          <m:rPr>
                            <m:sty m:val="p"/>
                          </m:rPr>
                          <a:rPr lang="it-IT" sz="2400" b="0" i="0" smtClean="0">
                            <a:latin typeface="Cambria Math" panose="02040503050406030204" pitchFamily="18" charset="0"/>
                          </a:rPr>
                          <m:t>P</m:t>
                        </m:r>
                      </m:num>
                      <m:den>
                        <m:r>
                          <m:rPr>
                            <m:sty m:val="p"/>
                          </m:rPr>
                          <a:rPr lang="it-IT" sz="2400" i="0">
                            <a:latin typeface="Cambria Math" panose="02040503050406030204" pitchFamily="18" charset="0"/>
                          </a:rPr>
                          <m:t>TP</m:t>
                        </m:r>
                        <m:r>
                          <a:rPr lang="it-IT" sz="2400" i="0">
                            <a:latin typeface="Cambria Math" panose="02040503050406030204" pitchFamily="18" charset="0"/>
                          </a:rPr>
                          <m:t>+</m:t>
                        </m:r>
                        <m:r>
                          <m:rPr>
                            <m:sty m:val="p"/>
                          </m:rPr>
                          <a:rPr lang="it-IT" sz="2400" i="0">
                            <a:latin typeface="Cambria Math" panose="02040503050406030204" pitchFamily="18" charset="0"/>
                          </a:rPr>
                          <m:t>FP</m:t>
                        </m:r>
                      </m:den>
                    </m:f>
                  </m:oMath>
                </a14:m>
                <a:endParaRPr lang="it-IT" sz="2400" dirty="0"/>
              </a:p>
              <a:p>
                <a:pPr marL="990000" lvl="1" indent="-355599" algn="l" rtl="0">
                  <a:spcBef>
                    <a:spcPts val="0"/>
                  </a:spcBef>
                  <a:spcAft>
                    <a:spcPts val="0"/>
                  </a:spcAft>
                  <a:buSzPts val="2000"/>
                  <a:buChar char="○"/>
                </a:pPr>
                <a:r>
                  <a:rPr lang="it-IT" dirty="0"/>
                  <a:t>Recall, </a:t>
                </a:r>
                <a:r>
                  <a:rPr lang="it-IT" sz="2400" i="1" dirty="0"/>
                  <a:t>Re </a:t>
                </a:r>
                <a14:m>
                  <m:oMath xmlns:m="http://schemas.openxmlformats.org/officeDocument/2006/math">
                    <m:r>
                      <a:rPr lang="it-IT" sz="2400" i="0" smtClean="0">
                        <a:latin typeface="Cambria Math" panose="02040503050406030204" pitchFamily="18" charset="0"/>
                      </a:rPr>
                      <m:t>=</m:t>
                    </m:r>
                    <m:f>
                      <m:fPr>
                        <m:ctrlPr>
                          <a:rPr lang="ar-AE" sz="2400" i="1" smtClean="0">
                            <a:latin typeface="Cambria Math" panose="02040503050406030204" pitchFamily="18" charset="0"/>
                          </a:rPr>
                        </m:ctrlPr>
                      </m:fPr>
                      <m:num>
                        <m:r>
                          <m:rPr>
                            <m:sty m:val="p"/>
                          </m:rPr>
                          <a:rPr lang="ar-AE" sz="2400" b="0" i="0" smtClean="0">
                            <a:latin typeface="Cambria Math" panose="02040503050406030204" pitchFamily="18" charset="0"/>
                          </a:rPr>
                          <m:t>T</m:t>
                        </m:r>
                        <m:r>
                          <m:rPr>
                            <m:sty m:val="p"/>
                          </m:rPr>
                          <a:rPr lang="it-IT" sz="2400" b="0" i="0" smtClean="0">
                            <a:latin typeface="Cambria Math" panose="02040503050406030204" pitchFamily="18" charset="0"/>
                          </a:rPr>
                          <m:t>P</m:t>
                        </m:r>
                      </m:num>
                      <m:den>
                        <m:r>
                          <m:rPr>
                            <m:sty m:val="p"/>
                          </m:rPr>
                          <a:rPr lang="it-IT" sz="2400" i="0">
                            <a:latin typeface="Cambria Math" panose="02040503050406030204" pitchFamily="18" charset="0"/>
                          </a:rPr>
                          <m:t>TP</m:t>
                        </m:r>
                        <m:r>
                          <a:rPr lang="it-IT" sz="2400" i="0">
                            <a:latin typeface="Cambria Math" panose="02040503050406030204" pitchFamily="18" charset="0"/>
                          </a:rPr>
                          <m:t>+</m:t>
                        </m:r>
                        <m:r>
                          <m:rPr>
                            <m:sty m:val="p"/>
                          </m:rPr>
                          <a:rPr lang="it-IT" sz="2400" i="0">
                            <a:latin typeface="Cambria Math" panose="02040503050406030204" pitchFamily="18" charset="0"/>
                          </a:rPr>
                          <m:t>FN</m:t>
                        </m:r>
                      </m:den>
                    </m:f>
                  </m:oMath>
                </a14:m>
                <a:endParaRPr lang="it-IT" sz="2400" dirty="0"/>
              </a:p>
              <a:p>
                <a:pPr marL="990000" lvl="1" indent="-355599">
                  <a:spcBef>
                    <a:spcPts val="0"/>
                  </a:spcBef>
                  <a:buSzPts val="2000"/>
                  <a:buChar char="○"/>
                </a:pPr>
                <a:r>
                  <a:rPr lang="it-IT" dirty="0"/>
                  <a:t>F1 score, </a:t>
                </a:r>
                <a:r>
                  <a:rPr lang="it-IT" sz="2400" i="1" dirty="0"/>
                  <a:t>F1</a:t>
                </a:r>
                <a:r>
                  <a:rPr lang="it-IT" sz="2400" dirty="0"/>
                  <a:t> </a:t>
                </a:r>
                <a14:m>
                  <m:oMath xmlns:m="http://schemas.openxmlformats.org/officeDocument/2006/math">
                    <m:r>
                      <a:rPr lang="it-IT" sz="2400" i="0" smtClean="0">
                        <a:latin typeface="Cambria Math" panose="02040503050406030204" pitchFamily="18" charset="0"/>
                      </a:rPr>
                      <m:t>=</m:t>
                    </m:r>
                    <m:r>
                      <a:rPr lang="it-IT" sz="2400" b="0" i="0" smtClean="0">
                        <a:latin typeface="Cambria Math" panose="02040503050406030204" pitchFamily="18" charset="0"/>
                      </a:rPr>
                      <m:t>2</m:t>
                    </m:r>
                    <m:r>
                      <a:rPr lang="it-IT" sz="2400" b="0" i="1" smtClean="0">
                        <a:latin typeface="Cambria Math" panose="02040503050406030204" pitchFamily="18" charset="0"/>
                      </a:rPr>
                      <m:t>·</m:t>
                    </m:r>
                    <m:f>
                      <m:fPr>
                        <m:ctrlPr>
                          <a:rPr lang="ar-AE" sz="2400" i="1" smtClean="0">
                            <a:latin typeface="Cambria Math" panose="02040503050406030204" pitchFamily="18" charset="0"/>
                          </a:rPr>
                        </m:ctrlPr>
                      </m:fPr>
                      <m:num>
                        <m:r>
                          <m:rPr>
                            <m:sty m:val="p"/>
                          </m:rPr>
                          <a:rPr lang="it-IT" sz="2400" b="0" i="0" smtClean="0">
                            <a:latin typeface="Cambria Math" panose="02040503050406030204" pitchFamily="18" charset="0"/>
                          </a:rPr>
                          <m:t>Pr</m:t>
                        </m:r>
                        <m:r>
                          <a:rPr lang="it-IT" sz="2400" i="1">
                            <a:latin typeface="Cambria Math" panose="02040503050406030204" pitchFamily="18" charset="0"/>
                          </a:rPr>
                          <m:t>·</m:t>
                        </m:r>
                        <m:r>
                          <m:rPr>
                            <m:sty m:val="p"/>
                          </m:rPr>
                          <a:rPr lang="it-IT" sz="2400" b="0" i="0" smtClean="0">
                            <a:latin typeface="Cambria Math" panose="02040503050406030204" pitchFamily="18" charset="0"/>
                          </a:rPr>
                          <m:t>Re</m:t>
                        </m:r>
                      </m:num>
                      <m:den>
                        <m:r>
                          <m:rPr>
                            <m:sty m:val="p"/>
                          </m:rPr>
                          <a:rPr lang="it-IT" sz="2400">
                            <a:latin typeface="Cambria Math" panose="02040503050406030204" pitchFamily="18" charset="0"/>
                          </a:rPr>
                          <m:t>Pr</m:t>
                        </m:r>
                        <m:r>
                          <a:rPr lang="it-IT" sz="2400" b="0" i="0" smtClean="0">
                            <a:latin typeface="Cambria Math" panose="02040503050406030204" pitchFamily="18" charset="0"/>
                          </a:rPr>
                          <m:t>+</m:t>
                        </m:r>
                        <m:r>
                          <m:rPr>
                            <m:sty m:val="p"/>
                          </m:rPr>
                          <a:rPr lang="it-IT" sz="2400">
                            <a:latin typeface="Cambria Math" panose="02040503050406030204" pitchFamily="18" charset="0"/>
                          </a:rPr>
                          <m:t>Re</m:t>
                        </m:r>
                      </m:den>
                    </m:f>
                  </m:oMath>
                </a14:m>
                <a:endParaRPr lang="it-IT" dirty="0"/>
              </a:p>
              <a:p>
                <a:pPr marL="990000" lvl="1" indent="-355599" algn="l" rtl="0">
                  <a:spcBef>
                    <a:spcPts val="0"/>
                  </a:spcBef>
                  <a:spcAft>
                    <a:spcPts val="0"/>
                  </a:spcAft>
                  <a:buSzPts val="2000"/>
                  <a:buChar char="○"/>
                </a:pPr>
                <a:r>
                  <a:rPr lang="it-IT" dirty="0" err="1"/>
                  <a:t>Structural</a:t>
                </a:r>
                <a:r>
                  <a:rPr lang="it-IT" dirty="0"/>
                  <a:t> </a:t>
                </a:r>
                <a:r>
                  <a:rPr lang="it-IT" dirty="0" err="1"/>
                  <a:t>Hamming</a:t>
                </a:r>
                <a:r>
                  <a:rPr lang="it-IT" dirty="0"/>
                  <a:t> </a:t>
                </a:r>
                <a:r>
                  <a:rPr lang="it-IT" dirty="0" err="1"/>
                  <a:t>Distance</a:t>
                </a:r>
                <a:r>
                  <a:rPr lang="it-IT" dirty="0"/>
                  <a:t> (SHD)</a:t>
                </a:r>
                <a:endParaRPr sz="2800" dirty="0"/>
              </a:p>
            </p:txBody>
          </p:sp>
        </mc:Choice>
        <mc:Fallback xmlns="">
          <p:sp>
            <p:nvSpPr>
              <p:cNvPr id="192" name="Google Shape;192;p25"/>
              <p:cNvSpPr txBox="1">
                <a:spLocks noGrp="1" noRot="1" noChangeAspect="1" noMove="1" noResize="1" noEditPoints="1" noAdjustHandles="1" noChangeArrowheads="1" noChangeShapeType="1" noTextEdit="1"/>
              </p:cNvSpPr>
              <p:nvPr>
                <p:ph type="body" idx="1"/>
              </p:nvPr>
            </p:nvSpPr>
            <p:spPr>
              <a:xfrm>
                <a:off x="323522" y="2314975"/>
                <a:ext cx="7848900" cy="4248600"/>
              </a:xfrm>
              <a:prstGeom prst="rect">
                <a:avLst/>
              </a:prstGeom>
              <a:blipFill>
                <a:blip r:embed="rId3"/>
                <a:stretch>
                  <a:fillRect l="-543" t="-2009" b="-5452"/>
                </a:stretch>
              </a:blipFill>
              <a:ln>
                <a:noFill/>
              </a:ln>
            </p:spPr>
            <p:txBody>
              <a:bodyPr/>
              <a:lstStyle/>
              <a:p>
                <a:r>
                  <a:rPr lang="en-US">
                    <a:noFill/>
                  </a:rPr>
                  <a:t> </a:t>
                </a:r>
              </a:p>
            </p:txBody>
          </p:sp>
        </mc:Fallback>
      </mc:AlternateContent>
      <p:sp>
        <p:nvSpPr>
          <p:cNvPr id="193" name="Google Shape;193;p25"/>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Benchmarks</a:t>
            </a:r>
            <a:endParaRPr sz="4000"/>
          </a:p>
        </p:txBody>
      </p:sp>
      <p:pic>
        <p:nvPicPr>
          <p:cNvPr id="194" name="Google Shape;194;p25"/>
          <p:cNvPicPr preferRelativeResize="0"/>
          <p:nvPr/>
        </p:nvPicPr>
        <p:blipFill>
          <a:blip r:embed="rId4">
            <a:alphaModFix/>
          </a:blip>
          <a:stretch>
            <a:fillRect/>
          </a:stretch>
        </p:blipFill>
        <p:spPr>
          <a:xfrm>
            <a:off x="6081550" y="3196975"/>
            <a:ext cx="2234950" cy="223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lvl="0" indent="-355600" algn="l" rtl="0">
              <a:spcBef>
                <a:spcPts val="200"/>
              </a:spcBef>
              <a:spcAft>
                <a:spcPts val="0"/>
              </a:spcAft>
              <a:buSzPts val="2000"/>
              <a:buChar char="●"/>
            </a:pPr>
            <a:r>
              <a:rPr lang="it-IT" sz="2800"/>
              <a:t>Random baseline</a:t>
            </a:r>
            <a:endParaRPr sz="2800"/>
          </a:p>
          <a:p>
            <a:pPr marL="457200" lvl="0" indent="-355600" algn="l" rtl="0">
              <a:spcBef>
                <a:spcPts val="0"/>
              </a:spcBef>
              <a:spcAft>
                <a:spcPts val="0"/>
              </a:spcAft>
              <a:buSzPts val="2000"/>
              <a:buChar char="●"/>
            </a:pPr>
            <a:r>
              <a:rPr lang="it-IT" sz="2800"/>
              <a:t>GPT-3.5</a:t>
            </a:r>
            <a:endParaRPr sz="2800"/>
          </a:p>
          <a:p>
            <a:pPr marL="457200" lvl="0" indent="-355600" algn="l" rtl="0">
              <a:spcBef>
                <a:spcPts val="0"/>
              </a:spcBef>
              <a:spcAft>
                <a:spcPts val="0"/>
              </a:spcAft>
              <a:buSzPts val="2000"/>
              <a:buChar char="●"/>
            </a:pPr>
            <a:r>
              <a:rPr lang="it-IT" sz="2800"/>
              <a:t>GPT-4</a:t>
            </a:r>
            <a:endParaRPr sz="2800"/>
          </a:p>
        </p:txBody>
      </p:sp>
      <p:sp>
        <p:nvSpPr>
          <p:cNvPr id="200" name="Google Shape;200;p26"/>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Benchmark Results</a:t>
            </a:r>
            <a:endParaRPr sz="4000"/>
          </a:p>
        </p:txBody>
      </p:sp>
      <p:graphicFrame>
        <p:nvGraphicFramePr>
          <p:cNvPr id="201" name="Google Shape;201;p26"/>
          <p:cNvGraphicFramePr/>
          <p:nvPr/>
        </p:nvGraphicFramePr>
        <p:xfrm>
          <a:off x="628463" y="4142550"/>
          <a:ext cx="7239000" cy="1950600"/>
        </p:xfrm>
        <a:graphic>
          <a:graphicData uri="http://schemas.openxmlformats.org/drawingml/2006/table">
            <a:tbl>
              <a:tblPr>
                <a:noFill/>
                <a:tableStyleId>{44C7968B-BC2C-4D7B-8411-472B2E2DFAB0}</a:tableStyleId>
              </a:tblPr>
              <a:tblGrid>
                <a:gridCol w="1791175">
                  <a:extLst>
                    <a:ext uri="{9D8B030D-6E8A-4147-A177-3AD203B41FA5}">
                      <a16:colId xmlns:a16="http://schemas.microsoft.com/office/drawing/2014/main" val="20000"/>
                    </a:ext>
                  </a:extLst>
                </a:gridCol>
                <a:gridCol w="11044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it-IT" sz="2000" b="1"/>
                        <a:t>Model</a:t>
                      </a:r>
                      <a:endParaRPr sz="2000" b="1"/>
                    </a:p>
                  </a:txBody>
                  <a:tcPr marL="91425" marR="91425" marT="91425" marB="91425">
                    <a:solidFill>
                      <a:srgbClr val="D8D8D8"/>
                    </a:solidFill>
                  </a:tcPr>
                </a:tc>
                <a:tc>
                  <a:txBody>
                    <a:bodyPr/>
                    <a:lstStyle/>
                    <a:p>
                      <a:pPr marL="0" lvl="0" indent="0" algn="ctr" rtl="0">
                        <a:spcBef>
                          <a:spcPts val="0"/>
                        </a:spcBef>
                        <a:spcAft>
                          <a:spcPts val="0"/>
                        </a:spcAft>
                        <a:buNone/>
                      </a:pPr>
                      <a:r>
                        <a:rPr lang="it-IT" sz="2000" b="1"/>
                        <a:t>SHD</a:t>
                      </a:r>
                      <a:endParaRPr sz="2000" b="1"/>
                    </a:p>
                  </a:txBody>
                  <a:tcPr marL="91425" marR="91425" marT="91425" marB="91425">
                    <a:solidFill>
                      <a:srgbClr val="D8D8D8"/>
                    </a:solidFill>
                  </a:tcPr>
                </a:tc>
                <a:tc>
                  <a:txBody>
                    <a:bodyPr/>
                    <a:lstStyle/>
                    <a:p>
                      <a:pPr marL="0" lvl="0" indent="0" algn="ctr" rtl="0">
                        <a:spcBef>
                          <a:spcPts val="0"/>
                        </a:spcBef>
                        <a:spcAft>
                          <a:spcPts val="0"/>
                        </a:spcAft>
                        <a:buNone/>
                      </a:pPr>
                      <a:r>
                        <a:rPr lang="it-IT" sz="2000" b="1"/>
                        <a:t>Precision</a:t>
                      </a:r>
                      <a:endParaRPr sz="2000" b="1"/>
                    </a:p>
                  </a:txBody>
                  <a:tcPr marL="91425" marR="91425" marT="91425" marB="91425">
                    <a:solidFill>
                      <a:srgbClr val="D8D8D8"/>
                    </a:solidFill>
                  </a:tcPr>
                </a:tc>
                <a:tc>
                  <a:txBody>
                    <a:bodyPr/>
                    <a:lstStyle/>
                    <a:p>
                      <a:pPr marL="0" lvl="0" indent="0" algn="ctr" rtl="0">
                        <a:spcBef>
                          <a:spcPts val="0"/>
                        </a:spcBef>
                        <a:spcAft>
                          <a:spcPts val="0"/>
                        </a:spcAft>
                        <a:buNone/>
                      </a:pPr>
                      <a:r>
                        <a:rPr lang="it-IT" sz="2000" b="1"/>
                        <a:t>Recall</a:t>
                      </a:r>
                      <a:endParaRPr sz="2000" b="1"/>
                    </a:p>
                  </a:txBody>
                  <a:tcPr marL="91425" marR="91425" marT="91425" marB="91425">
                    <a:solidFill>
                      <a:srgbClr val="D8D8D8"/>
                    </a:solidFill>
                  </a:tcPr>
                </a:tc>
                <a:tc>
                  <a:txBody>
                    <a:bodyPr/>
                    <a:lstStyle/>
                    <a:p>
                      <a:pPr marL="0" lvl="0" indent="0" algn="ctr" rtl="0">
                        <a:spcBef>
                          <a:spcPts val="0"/>
                        </a:spcBef>
                        <a:spcAft>
                          <a:spcPts val="0"/>
                        </a:spcAft>
                        <a:buNone/>
                      </a:pPr>
                      <a:r>
                        <a:rPr lang="it-IT" sz="2000" b="1"/>
                        <a:t>F1 score</a:t>
                      </a:r>
                      <a:endParaRPr sz="2000" b="1"/>
                    </a:p>
                  </a:txBody>
                  <a:tcPr marL="91425" marR="91425" marT="91425" marB="91425">
                    <a:solidFill>
                      <a:srgbClr val="D8D8D8"/>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it-IT" sz="2000"/>
                        <a:t>Random</a:t>
                      </a:r>
                      <a:endParaRPr sz="2000"/>
                    </a:p>
                  </a:txBody>
                  <a:tcPr marL="91425" marR="91425" marT="91425" marB="91425"/>
                </a:tc>
                <a:tc>
                  <a:txBody>
                    <a:bodyPr/>
                    <a:lstStyle/>
                    <a:p>
                      <a:pPr marL="0" lvl="0" indent="0" algn="ctr" rtl="0">
                        <a:spcBef>
                          <a:spcPts val="0"/>
                        </a:spcBef>
                        <a:spcAft>
                          <a:spcPts val="0"/>
                        </a:spcAft>
                        <a:buNone/>
                      </a:pPr>
                      <a:r>
                        <a:rPr lang="it-IT" sz="2000"/>
                        <a:t>8.3</a:t>
                      </a:r>
                      <a:endParaRPr sz="2000"/>
                    </a:p>
                  </a:txBody>
                  <a:tcPr marL="91425" marR="91425" marT="91425" marB="91425"/>
                </a:tc>
                <a:tc>
                  <a:txBody>
                    <a:bodyPr/>
                    <a:lstStyle/>
                    <a:p>
                      <a:pPr marL="0" lvl="0" indent="0" algn="ctr" rtl="0">
                        <a:spcBef>
                          <a:spcPts val="0"/>
                        </a:spcBef>
                        <a:spcAft>
                          <a:spcPts val="0"/>
                        </a:spcAft>
                        <a:buNone/>
                      </a:pPr>
                      <a:r>
                        <a:rPr lang="it-IT" sz="2000"/>
                        <a:t>0.33</a:t>
                      </a:r>
                      <a:endParaRPr sz="2000"/>
                    </a:p>
                  </a:txBody>
                  <a:tcPr marL="91425" marR="91425" marT="91425" marB="91425"/>
                </a:tc>
                <a:tc>
                  <a:txBody>
                    <a:bodyPr/>
                    <a:lstStyle/>
                    <a:p>
                      <a:pPr marL="0" lvl="0" indent="0" algn="ctr" rtl="0">
                        <a:spcBef>
                          <a:spcPts val="0"/>
                        </a:spcBef>
                        <a:spcAft>
                          <a:spcPts val="0"/>
                        </a:spcAft>
                        <a:buNone/>
                      </a:pPr>
                      <a:r>
                        <a:rPr lang="it-IT" sz="2000"/>
                        <a:t>0.38</a:t>
                      </a:r>
                      <a:endParaRPr sz="2000"/>
                    </a:p>
                  </a:txBody>
                  <a:tcPr marL="91425" marR="91425" marT="91425" marB="91425"/>
                </a:tc>
                <a:tc>
                  <a:txBody>
                    <a:bodyPr/>
                    <a:lstStyle/>
                    <a:p>
                      <a:pPr marL="0" lvl="0" indent="0" algn="ctr" rtl="0">
                        <a:spcBef>
                          <a:spcPts val="0"/>
                        </a:spcBef>
                        <a:spcAft>
                          <a:spcPts val="0"/>
                        </a:spcAft>
                        <a:buNone/>
                      </a:pPr>
                      <a:r>
                        <a:rPr lang="it-IT" sz="2000"/>
                        <a:t>0.36</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it-IT" sz="2000"/>
                        <a:t>gpt-3.5-turbo</a:t>
                      </a:r>
                      <a:endParaRPr sz="2000"/>
                    </a:p>
                  </a:txBody>
                  <a:tcPr marL="91425" marR="91425" marT="91425" marB="91425"/>
                </a:tc>
                <a:tc>
                  <a:txBody>
                    <a:bodyPr/>
                    <a:lstStyle/>
                    <a:p>
                      <a:pPr marL="0" lvl="0" indent="0" algn="ctr" rtl="0">
                        <a:spcBef>
                          <a:spcPts val="0"/>
                        </a:spcBef>
                        <a:spcAft>
                          <a:spcPts val="0"/>
                        </a:spcAft>
                        <a:buNone/>
                      </a:pPr>
                      <a:r>
                        <a:rPr lang="it-IT" sz="2000"/>
                        <a:t>4.17</a:t>
                      </a:r>
                      <a:endParaRPr sz="2000"/>
                    </a:p>
                  </a:txBody>
                  <a:tcPr marL="91425" marR="91425" marT="91425" marB="91425"/>
                </a:tc>
                <a:tc>
                  <a:txBody>
                    <a:bodyPr/>
                    <a:lstStyle/>
                    <a:p>
                      <a:pPr marL="0" lvl="0" indent="0" algn="ctr" rtl="0">
                        <a:spcBef>
                          <a:spcPts val="0"/>
                        </a:spcBef>
                        <a:spcAft>
                          <a:spcPts val="0"/>
                        </a:spcAft>
                        <a:buNone/>
                      </a:pPr>
                      <a:r>
                        <a:rPr lang="it-IT" sz="2000"/>
                        <a:t>0.71</a:t>
                      </a:r>
                      <a:endParaRPr sz="2000"/>
                    </a:p>
                  </a:txBody>
                  <a:tcPr marL="91425" marR="91425" marT="91425" marB="91425"/>
                </a:tc>
                <a:tc>
                  <a:txBody>
                    <a:bodyPr/>
                    <a:lstStyle/>
                    <a:p>
                      <a:pPr marL="0" lvl="0" indent="0" algn="ctr" rtl="0">
                        <a:spcBef>
                          <a:spcPts val="0"/>
                        </a:spcBef>
                        <a:spcAft>
                          <a:spcPts val="0"/>
                        </a:spcAft>
                        <a:buNone/>
                      </a:pPr>
                      <a:r>
                        <a:rPr lang="it-IT" sz="2000"/>
                        <a:t>0.62</a:t>
                      </a:r>
                      <a:endParaRPr sz="2000"/>
                    </a:p>
                  </a:txBody>
                  <a:tcPr marL="91425" marR="91425" marT="91425" marB="91425"/>
                </a:tc>
                <a:tc>
                  <a:txBody>
                    <a:bodyPr/>
                    <a:lstStyle/>
                    <a:p>
                      <a:pPr marL="0" lvl="0" indent="0" algn="ctr" rtl="0">
                        <a:spcBef>
                          <a:spcPts val="0"/>
                        </a:spcBef>
                        <a:spcAft>
                          <a:spcPts val="0"/>
                        </a:spcAft>
                        <a:buNone/>
                      </a:pPr>
                      <a:r>
                        <a:rPr lang="it-IT" sz="2000"/>
                        <a:t>0.66</a:t>
                      </a:r>
                      <a:endParaRPr sz="2000"/>
                    </a:p>
                  </a:txBody>
                  <a:tcPr marL="91425" marR="91425" marT="91425" marB="91425"/>
                </a:tc>
                <a:extLst>
                  <a:ext uri="{0D108BD9-81ED-4DB2-BD59-A6C34878D82A}">
                    <a16:rowId xmlns:a16="http://schemas.microsoft.com/office/drawing/2014/main" val="10002"/>
                  </a:ext>
                </a:extLst>
              </a:tr>
              <a:tr h="331250">
                <a:tc>
                  <a:txBody>
                    <a:bodyPr/>
                    <a:lstStyle/>
                    <a:p>
                      <a:pPr marL="0" lvl="0" indent="0" algn="ctr" rtl="0">
                        <a:spcBef>
                          <a:spcPts val="0"/>
                        </a:spcBef>
                        <a:spcAft>
                          <a:spcPts val="0"/>
                        </a:spcAft>
                        <a:buNone/>
                      </a:pPr>
                      <a:r>
                        <a:rPr lang="it-IT" sz="2000" b="1"/>
                        <a:t>gpt-4</a:t>
                      </a:r>
                      <a:endParaRPr sz="2000" b="1"/>
                    </a:p>
                  </a:txBody>
                  <a:tcPr marL="91425" marR="91425" marT="91425" marB="91425"/>
                </a:tc>
                <a:tc>
                  <a:txBody>
                    <a:bodyPr/>
                    <a:lstStyle/>
                    <a:p>
                      <a:pPr marL="0" lvl="0" indent="0" algn="ctr" rtl="0">
                        <a:spcBef>
                          <a:spcPts val="0"/>
                        </a:spcBef>
                        <a:spcAft>
                          <a:spcPts val="0"/>
                        </a:spcAft>
                        <a:buNone/>
                      </a:pPr>
                      <a:r>
                        <a:rPr lang="it-IT" sz="2000" b="1"/>
                        <a:t>1.67</a:t>
                      </a:r>
                      <a:endParaRPr sz="2000" b="1"/>
                    </a:p>
                  </a:txBody>
                  <a:tcPr marL="91425" marR="91425" marT="91425" marB="91425"/>
                </a:tc>
                <a:tc>
                  <a:txBody>
                    <a:bodyPr/>
                    <a:lstStyle/>
                    <a:p>
                      <a:pPr marL="0" lvl="0" indent="0" algn="ctr" rtl="0">
                        <a:spcBef>
                          <a:spcPts val="0"/>
                        </a:spcBef>
                        <a:spcAft>
                          <a:spcPts val="0"/>
                        </a:spcAft>
                        <a:buNone/>
                      </a:pPr>
                      <a:r>
                        <a:rPr lang="it-IT" sz="2000" b="1"/>
                        <a:t>0.89</a:t>
                      </a:r>
                      <a:endParaRPr sz="2000" b="1"/>
                    </a:p>
                  </a:txBody>
                  <a:tcPr marL="91425" marR="91425" marT="91425" marB="91425"/>
                </a:tc>
                <a:tc>
                  <a:txBody>
                    <a:bodyPr/>
                    <a:lstStyle/>
                    <a:p>
                      <a:pPr marL="0" lvl="0" indent="0" algn="ctr" rtl="0">
                        <a:spcBef>
                          <a:spcPts val="0"/>
                        </a:spcBef>
                        <a:spcAft>
                          <a:spcPts val="0"/>
                        </a:spcAft>
                        <a:buNone/>
                      </a:pPr>
                      <a:r>
                        <a:rPr lang="it-IT" sz="2000" b="1"/>
                        <a:t>0.98</a:t>
                      </a:r>
                      <a:endParaRPr sz="2000" b="1"/>
                    </a:p>
                  </a:txBody>
                  <a:tcPr marL="91425" marR="91425" marT="91425" marB="91425"/>
                </a:tc>
                <a:tc>
                  <a:txBody>
                    <a:bodyPr/>
                    <a:lstStyle/>
                    <a:p>
                      <a:pPr marL="0" lvl="0" indent="0" algn="ctr" rtl="0">
                        <a:spcBef>
                          <a:spcPts val="0"/>
                        </a:spcBef>
                        <a:spcAft>
                          <a:spcPts val="0"/>
                        </a:spcAft>
                        <a:buNone/>
                      </a:pPr>
                      <a:r>
                        <a:rPr lang="it-IT" sz="2000" b="1"/>
                        <a:t>0.93</a:t>
                      </a:r>
                      <a:endParaRPr sz="2000" b="1"/>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lvl="0" indent="-355600" algn="l" rtl="0">
              <a:spcBef>
                <a:spcPts val="200"/>
              </a:spcBef>
              <a:spcAft>
                <a:spcPts val="0"/>
              </a:spcAft>
              <a:buSzPts val="2000"/>
              <a:buChar char="●"/>
            </a:pPr>
            <a:r>
              <a:rPr lang="it-IT" sz="2800"/>
              <a:t>Promising approach</a:t>
            </a:r>
            <a:endParaRPr sz="2800"/>
          </a:p>
          <a:p>
            <a:pPr marL="0" lvl="0" indent="0" algn="l" rtl="0">
              <a:spcBef>
                <a:spcPts val="200"/>
              </a:spcBef>
              <a:spcAft>
                <a:spcPts val="0"/>
              </a:spcAft>
              <a:buNone/>
            </a:pPr>
            <a:endParaRPr sz="1600"/>
          </a:p>
          <a:p>
            <a:pPr marL="457200" lvl="0" indent="-355600" algn="l" rtl="0">
              <a:spcBef>
                <a:spcPts val="200"/>
              </a:spcBef>
              <a:spcAft>
                <a:spcPts val="0"/>
              </a:spcAft>
              <a:buSzPts val="2000"/>
              <a:buChar char="●"/>
            </a:pPr>
            <a:r>
              <a:rPr lang="it-IT" sz="2800"/>
              <a:t>Non-trivial contribution to human effort</a:t>
            </a:r>
            <a:endParaRPr sz="2800"/>
          </a:p>
          <a:p>
            <a:pPr marL="457200" lvl="0" indent="0" algn="l" rtl="0">
              <a:spcBef>
                <a:spcPts val="200"/>
              </a:spcBef>
              <a:spcAft>
                <a:spcPts val="0"/>
              </a:spcAft>
              <a:buNone/>
            </a:pPr>
            <a:endParaRPr sz="1600"/>
          </a:p>
          <a:p>
            <a:pPr marL="457200" lvl="0" indent="-355600" algn="l" rtl="0">
              <a:spcBef>
                <a:spcPts val="200"/>
              </a:spcBef>
              <a:spcAft>
                <a:spcPts val="0"/>
              </a:spcAft>
              <a:buSzPts val="2000"/>
              <a:buChar char="●"/>
            </a:pPr>
            <a:r>
              <a:rPr lang="it-IT" sz="2800"/>
              <a:t>Powerful tool but not perfect</a:t>
            </a:r>
            <a:endParaRPr sz="2800"/>
          </a:p>
          <a:p>
            <a:pPr marL="914400" lvl="1" indent="-355600" algn="l" rtl="0">
              <a:spcBef>
                <a:spcPts val="0"/>
              </a:spcBef>
              <a:spcAft>
                <a:spcPts val="0"/>
              </a:spcAft>
              <a:buSzPts val="2000"/>
              <a:buChar char="○"/>
            </a:pPr>
            <a:r>
              <a:rPr lang="it-IT"/>
              <a:t>Biased</a:t>
            </a:r>
            <a:endParaRPr/>
          </a:p>
          <a:p>
            <a:pPr marL="914400" lvl="1" indent="-355600" algn="l" rtl="0">
              <a:spcBef>
                <a:spcPts val="0"/>
              </a:spcBef>
              <a:spcAft>
                <a:spcPts val="0"/>
              </a:spcAft>
              <a:buSzPts val="2000"/>
              <a:buChar char="○"/>
            </a:pPr>
            <a:r>
              <a:rPr lang="it-IT"/>
              <a:t>Inaccurate</a:t>
            </a:r>
            <a:endParaRPr/>
          </a:p>
          <a:p>
            <a:pPr marL="914400" lvl="1" indent="-355600" algn="l" rtl="0">
              <a:spcBef>
                <a:spcPts val="0"/>
              </a:spcBef>
              <a:spcAft>
                <a:spcPts val="0"/>
              </a:spcAft>
              <a:buSzPts val="2000"/>
              <a:buChar char="○"/>
            </a:pPr>
            <a:r>
              <a:rPr lang="it-IT"/>
              <a:t>Hallucinate</a:t>
            </a:r>
            <a:endParaRPr/>
          </a:p>
          <a:p>
            <a:pPr marL="914400" lvl="1" indent="-355600" algn="l" rtl="0">
              <a:spcBef>
                <a:spcPts val="0"/>
              </a:spcBef>
              <a:spcAft>
                <a:spcPts val="0"/>
              </a:spcAft>
              <a:buSzPts val="2000"/>
              <a:buChar char="○"/>
            </a:pPr>
            <a:r>
              <a:rPr lang="it-IT"/>
              <a:t>Slow</a:t>
            </a:r>
            <a:endParaRPr/>
          </a:p>
          <a:p>
            <a:pPr marL="0" lvl="0" indent="0" algn="l" rtl="0">
              <a:spcBef>
                <a:spcPts val="200"/>
              </a:spcBef>
              <a:spcAft>
                <a:spcPts val="0"/>
              </a:spcAft>
              <a:buNone/>
            </a:pPr>
            <a:endParaRPr sz="1600"/>
          </a:p>
          <a:p>
            <a:pPr marL="457200" lvl="0" indent="-355600" algn="l" rtl="0">
              <a:spcBef>
                <a:spcPts val="200"/>
              </a:spcBef>
              <a:spcAft>
                <a:spcPts val="0"/>
              </a:spcAft>
              <a:buSzPts val="2000"/>
              <a:buChar char="●"/>
            </a:pPr>
            <a:r>
              <a:rPr lang="it-IT" sz="2800"/>
              <a:t>Valuable head-start with expert supervision</a:t>
            </a:r>
            <a:endParaRPr sz="2800"/>
          </a:p>
        </p:txBody>
      </p:sp>
      <p:sp>
        <p:nvSpPr>
          <p:cNvPr id="207" name="Google Shape;207;p27"/>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Discussion</a:t>
            </a:r>
            <a:endParaRPr sz="4000"/>
          </a:p>
        </p:txBody>
      </p:sp>
      <p:pic>
        <p:nvPicPr>
          <p:cNvPr id="208" name="Google Shape;208;p27"/>
          <p:cNvPicPr preferRelativeResize="0"/>
          <p:nvPr/>
        </p:nvPicPr>
        <p:blipFill>
          <a:blip r:embed="rId3">
            <a:alphaModFix/>
          </a:blip>
          <a:stretch>
            <a:fillRect/>
          </a:stretch>
        </p:blipFill>
        <p:spPr>
          <a:xfrm>
            <a:off x="6202675" y="3756075"/>
            <a:ext cx="1969750" cy="1969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body" idx="1"/>
          </p:nvPr>
        </p:nvSpPr>
        <p:spPr>
          <a:xfrm>
            <a:off x="323522" y="2314975"/>
            <a:ext cx="8151884" cy="4248600"/>
          </a:xfrm>
          <a:prstGeom prst="rect">
            <a:avLst/>
          </a:prstGeom>
          <a:noFill/>
          <a:ln>
            <a:noFill/>
          </a:ln>
        </p:spPr>
        <p:txBody>
          <a:bodyPr spcFirstLastPara="1" wrap="square" lIns="0" tIns="0" rIns="0" bIns="0" anchor="t" anchorCtr="0">
            <a:noAutofit/>
          </a:bodyPr>
          <a:lstStyle/>
          <a:p>
            <a:pPr marL="457200" lvl="0" indent="-355600" algn="l" rtl="0">
              <a:spcBef>
                <a:spcPts val="200"/>
              </a:spcBef>
              <a:spcAft>
                <a:spcPts val="0"/>
              </a:spcAft>
              <a:buSzPts val="2000"/>
              <a:buChar char="●"/>
            </a:pPr>
            <a:r>
              <a:rPr lang="it-IT" sz="2800" dirty="0"/>
              <a:t>LLM </a:t>
            </a:r>
            <a:r>
              <a:rPr lang="it-IT" sz="2800" dirty="0" err="1"/>
              <a:t>causal</a:t>
            </a:r>
            <a:r>
              <a:rPr lang="it-IT" sz="2800" dirty="0"/>
              <a:t> </a:t>
            </a:r>
            <a:r>
              <a:rPr lang="it-IT" sz="2800" dirty="0" err="1"/>
              <a:t>discovery</a:t>
            </a:r>
            <a:r>
              <a:rPr lang="it-IT" sz="2800" dirty="0"/>
              <a:t> capabilities </a:t>
            </a:r>
            <a:br>
              <a:rPr lang="it-IT" sz="2800" dirty="0"/>
            </a:br>
            <a:r>
              <a:rPr lang="it-IT" sz="2800" dirty="0" err="1"/>
              <a:t>investigation</a:t>
            </a:r>
            <a:endParaRPr sz="2800" dirty="0"/>
          </a:p>
          <a:p>
            <a:pPr marL="457200" lvl="0" indent="-355600" algn="l" rtl="0">
              <a:spcBef>
                <a:spcPts val="0"/>
              </a:spcBef>
              <a:spcAft>
                <a:spcPts val="0"/>
              </a:spcAft>
              <a:buSzPts val="2000"/>
              <a:buChar char="●"/>
            </a:pPr>
            <a:r>
              <a:rPr lang="it-IT" sz="2800" dirty="0"/>
              <a:t>Not </a:t>
            </a:r>
            <a:r>
              <a:rPr lang="it-IT" sz="2800" dirty="0" err="1"/>
              <a:t>exempt</a:t>
            </a:r>
            <a:r>
              <a:rPr lang="it-IT" sz="2800" dirty="0"/>
              <a:t> from </a:t>
            </a:r>
            <a:r>
              <a:rPr lang="it-IT" sz="2800" dirty="0" err="1"/>
              <a:t>weaknesses</a:t>
            </a:r>
            <a:endParaRPr sz="2800" dirty="0"/>
          </a:p>
          <a:p>
            <a:pPr marL="457200" lvl="0" indent="-355600" algn="l" rtl="0">
              <a:spcBef>
                <a:spcPts val="0"/>
              </a:spcBef>
              <a:spcAft>
                <a:spcPts val="0"/>
              </a:spcAft>
              <a:buSzPts val="2000"/>
              <a:buChar char="●"/>
            </a:pPr>
            <a:r>
              <a:rPr lang="it-IT" sz="2800" dirty="0"/>
              <a:t>More </a:t>
            </a:r>
            <a:r>
              <a:rPr lang="it-IT" sz="2800" dirty="0" err="1"/>
              <a:t>research</a:t>
            </a:r>
            <a:r>
              <a:rPr lang="it-IT" sz="2800" dirty="0"/>
              <a:t> </a:t>
            </a:r>
            <a:r>
              <a:rPr lang="it-IT" sz="2800" dirty="0" err="1"/>
              <a:t>is</a:t>
            </a:r>
            <a:r>
              <a:rPr lang="it-IT" sz="2800" dirty="0"/>
              <a:t> </a:t>
            </a:r>
            <a:r>
              <a:rPr lang="it-IT" sz="2800" dirty="0" err="1"/>
              <a:t>essential</a:t>
            </a:r>
            <a:endParaRPr sz="2800" dirty="0"/>
          </a:p>
          <a:p>
            <a:pPr marL="457200" lvl="0" indent="-355600" algn="l" rtl="0">
              <a:spcBef>
                <a:spcPts val="0"/>
              </a:spcBef>
              <a:spcAft>
                <a:spcPts val="0"/>
              </a:spcAft>
              <a:buSzPts val="2000"/>
              <a:buChar char="●"/>
            </a:pPr>
            <a:r>
              <a:rPr lang="it-IT" sz="2800" dirty="0" err="1"/>
              <a:t>Significant</a:t>
            </a:r>
            <a:r>
              <a:rPr lang="it-IT" sz="2800" dirty="0"/>
              <a:t> </a:t>
            </a:r>
            <a:r>
              <a:rPr lang="it-IT" sz="2800" dirty="0" err="1"/>
              <a:t>aid</a:t>
            </a:r>
            <a:r>
              <a:rPr lang="it-IT" sz="2800" dirty="0"/>
              <a:t> with human </a:t>
            </a:r>
            <a:r>
              <a:rPr lang="it-IT" sz="2800" dirty="0" err="1"/>
              <a:t>judgement</a:t>
            </a:r>
            <a:endParaRPr sz="2800" dirty="0"/>
          </a:p>
          <a:p>
            <a:pPr marL="457200" lvl="0" indent="0" algn="l" rtl="0">
              <a:spcBef>
                <a:spcPts val="200"/>
              </a:spcBef>
              <a:spcAft>
                <a:spcPts val="0"/>
              </a:spcAft>
              <a:buNone/>
            </a:pPr>
            <a:endParaRPr sz="2800" dirty="0"/>
          </a:p>
          <a:p>
            <a:pPr marL="457200" lvl="0" indent="-355600" algn="l" rtl="0">
              <a:spcBef>
                <a:spcPts val="200"/>
              </a:spcBef>
              <a:spcAft>
                <a:spcPts val="0"/>
              </a:spcAft>
              <a:buSzPts val="2000"/>
              <a:buChar char="●"/>
            </a:pPr>
            <a:r>
              <a:rPr lang="it-IT" sz="2800" dirty="0"/>
              <a:t>Future work</a:t>
            </a:r>
            <a:endParaRPr sz="2800" dirty="0"/>
          </a:p>
          <a:p>
            <a:pPr marL="914400" lvl="1" indent="-355600" algn="l" rtl="0">
              <a:spcBef>
                <a:spcPts val="0"/>
              </a:spcBef>
              <a:spcAft>
                <a:spcPts val="0"/>
              </a:spcAft>
              <a:buSzPts val="2000"/>
              <a:buChar char="○"/>
            </a:pPr>
            <a:r>
              <a:rPr lang="it-IT" dirty="0" err="1"/>
              <a:t>E</a:t>
            </a:r>
            <a:r>
              <a:rPr lang="it-IT" sz="2800" dirty="0" err="1"/>
              <a:t>nsure</a:t>
            </a:r>
            <a:r>
              <a:rPr lang="it-IT" sz="2800" dirty="0"/>
              <a:t> graph </a:t>
            </a:r>
            <a:r>
              <a:rPr lang="it-IT" sz="2800" dirty="0" err="1"/>
              <a:t>acyclicity</a:t>
            </a:r>
            <a:endParaRPr sz="2800" dirty="0"/>
          </a:p>
          <a:p>
            <a:pPr marL="914400" lvl="1" indent="-355600" algn="l" rtl="0">
              <a:spcBef>
                <a:spcPts val="0"/>
              </a:spcBef>
              <a:spcAft>
                <a:spcPts val="0"/>
              </a:spcAft>
              <a:buSzPts val="2000"/>
              <a:buChar char="○"/>
            </a:pPr>
            <a:r>
              <a:rPr lang="it-IT" sz="2800" dirty="0"/>
              <a:t>LLM source </a:t>
            </a:r>
            <a:r>
              <a:rPr lang="it-IT" sz="2800" dirty="0" err="1"/>
              <a:t>citing</a:t>
            </a:r>
            <a:r>
              <a:rPr lang="it-IT" sz="2800" dirty="0"/>
              <a:t> for </a:t>
            </a:r>
            <a:r>
              <a:rPr lang="it-IT" sz="2800" dirty="0" err="1"/>
              <a:t>answer</a:t>
            </a:r>
            <a:r>
              <a:rPr lang="it-IT" sz="2800" dirty="0"/>
              <a:t> </a:t>
            </a:r>
            <a:r>
              <a:rPr lang="it-IT" sz="2800" dirty="0" err="1"/>
              <a:t>validation</a:t>
            </a:r>
            <a:r>
              <a:rPr lang="it-IT" sz="2800" dirty="0"/>
              <a:t> (XAI)</a:t>
            </a:r>
            <a:endParaRPr sz="2800" dirty="0"/>
          </a:p>
        </p:txBody>
      </p:sp>
      <p:sp>
        <p:nvSpPr>
          <p:cNvPr id="214" name="Google Shape;214;p28"/>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Conclusions</a:t>
            </a:r>
            <a:endParaRPr sz="4000"/>
          </a:p>
        </p:txBody>
      </p:sp>
      <p:pic>
        <p:nvPicPr>
          <p:cNvPr id="215" name="Google Shape;215;p28"/>
          <p:cNvPicPr preferRelativeResize="0"/>
          <p:nvPr/>
        </p:nvPicPr>
        <p:blipFill>
          <a:blip r:embed="rId3">
            <a:alphaModFix/>
          </a:blip>
          <a:stretch>
            <a:fillRect/>
          </a:stretch>
        </p:blipFill>
        <p:spPr>
          <a:xfrm>
            <a:off x="6755100" y="2132900"/>
            <a:ext cx="2229600" cy="222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0"/>
              </a:spcBef>
              <a:spcAft>
                <a:spcPts val="0"/>
              </a:spcAft>
              <a:buSzPts val="2000"/>
              <a:buChar char="●"/>
            </a:pPr>
            <a:r>
              <a:rPr lang="it-IT" sz="2800"/>
              <a:t>Importance of causal inference</a:t>
            </a:r>
            <a:endParaRPr sz="2800"/>
          </a:p>
          <a:p>
            <a:pPr marL="457200" marR="0" lvl="0" indent="0" algn="l" rtl="0">
              <a:lnSpc>
                <a:spcPct val="100000"/>
              </a:lnSpc>
              <a:spcBef>
                <a:spcPts val="0"/>
              </a:spcBef>
              <a:spcAft>
                <a:spcPts val="0"/>
              </a:spcAft>
              <a:buNone/>
            </a:pPr>
            <a:endParaRPr sz="1600"/>
          </a:p>
          <a:p>
            <a:pPr marL="457200" marR="0" lvl="0" indent="-355600" algn="l" rtl="0">
              <a:lnSpc>
                <a:spcPct val="100000"/>
              </a:lnSpc>
              <a:spcBef>
                <a:spcPts val="0"/>
              </a:spcBef>
              <a:spcAft>
                <a:spcPts val="0"/>
              </a:spcAft>
              <a:buSzPts val="2000"/>
              <a:buChar char="●"/>
            </a:pPr>
            <a:r>
              <a:rPr lang="it-IT" sz="2800"/>
              <a:t>Correct causal understanding for accurate decision-making</a:t>
            </a:r>
            <a:endParaRPr sz="2800"/>
          </a:p>
          <a:p>
            <a:pPr marL="457200" marR="0" lvl="0" indent="0" algn="l" rtl="0">
              <a:lnSpc>
                <a:spcPct val="100000"/>
              </a:lnSpc>
              <a:spcBef>
                <a:spcPts val="0"/>
              </a:spcBef>
              <a:spcAft>
                <a:spcPts val="0"/>
              </a:spcAft>
              <a:buNone/>
            </a:pPr>
            <a:endParaRPr sz="1600"/>
          </a:p>
          <a:p>
            <a:pPr marL="457200" marR="0" lvl="0" indent="-355600" algn="l" rtl="0">
              <a:lnSpc>
                <a:spcPct val="100000"/>
              </a:lnSpc>
              <a:spcBef>
                <a:spcPts val="0"/>
              </a:spcBef>
              <a:spcAft>
                <a:spcPts val="0"/>
              </a:spcAft>
              <a:buSzPts val="2000"/>
              <a:buChar char="●"/>
            </a:pPr>
            <a:r>
              <a:rPr lang="it-IT" sz="2800"/>
              <a:t>Need for trustworthy AI systems</a:t>
            </a:r>
            <a:endParaRPr sz="2800"/>
          </a:p>
          <a:p>
            <a:pPr marL="457200" marR="0" lvl="0" indent="0" algn="l" rtl="0">
              <a:lnSpc>
                <a:spcPct val="100000"/>
              </a:lnSpc>
              <a:spcBef>
                <a:spcPts val="0"/>
              </a:spcBef>
              <a:spcAft>
                <a:spcPts val="0"/>
              </a:spcAft>
              <a:buNone/>
            </a:pPr>
            <a:endParaRPr sz="1600"/>
          </a:p>
          <a:p>
            <a:pPr marL="457200" marR="0" lvl="0" indent="-355600" algn="l" rtl="0">
              <a:lnSpc>
                <a:spcPct val="100000"/>
              </a:lnSpc>
              <a:spcBef>
                <a:spcPts val="0"/>
              </a:spcBef>
              <a:spcAft>
                <a:spcPts val="0"/>
              </a:spcAft>
              <a:buSzPts val="2000"/>
              <a:buChar char="●"/>
            </a:pPr>
            <a:r>
              <a:rPr lang="it-IT" sz="2800"/>
              <a:t>Challenges in causal discovery</a:t>
            </a:r>
            <a:endParaRPr sz="2800"/>
          </a:p>
          <a:p>
            <a:pPr marL="457200" marR="0" lvl="0" indent="0" algn="l" rtl="0">
              <a:lnSpc>
                <a:spcPct val="100000"/>
              </a:lnSpc>
              <a:spcBef>
                <a:spcPts val="0"/>
              </a:spcBef>
              <a:spcAft>
                <a:spcPts val="0"/>
              </a:spcAft>
              <a:buNone/>
            </a:pPr>
            <a:endParaRPr sz="1600"/>
          </a:p>
          <a:p>
            <a:pPr marL="457200" marR="0" lvl="0" indent="-355600" algn="l" rtl="0">
              <a:lnSpc>
                <a:spcPct val="100000"/>
              </a:lnSpc>
              <a:spcBef>
                <a:spcPts val="0"/>
              </a:spcBef>
              <a:spcAft>
                <a:spcPts val="0"/>
              </a:spcAft>
              <a:buSzPts val="2000"/>
              <a:buChar char="●"/>
            </a:pPr>
            <a:r>
              <a:rPr lang="it-IT" sz="2800"/>
              <a:t>Many approaches</a:t>
            </a:r>
            <a:endParaRPr sz="2800"/>
          </a:p>
          <a:p>
            <a:pPr marL="0" marR="0" lvl="0" indent="0" algn="l" rtl="0">
              <a:lnSpc>
                <a:spcPct val="100000"/>
              </a:lnSpc>
              <a:spcBef>
                <a:spcPts val="0"/>
              </a:spcBef>
              <a:spcAft>
                <a:spcPts val="0"/>
              </a:spcAft>
              <a:buClr>
                <a:schemeClr val="dk1"/>
              </a:buClr>
              <a:buSzPts val="1400"/>
              <a:buFont typeface="Arial"/>
              <a:buNone/>
            </a:pPr>
            <a:endParaRPr sz="2800"/>
          </a:p>
        </p:txBody>
      </p:sp>
      <p:sp>
        <p:nvSpPr>
          <p:cNvPr id="73" name="Google Shape;73;p8"/>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Context</a:t>
            </a:r>
            <a:endParaRPr sz="4000"/>
          </a:p>
        </p:txBody>
      </p:sp>
      <p:pic>
        <p:nvPicPr>
          <p:cNvPr id="74" name="Google Shape;74;p8"/>
          <p:cNvPicPr preferRelativeResize="0"/>
          <p:nvPr/>
        </p:nvPicPr>
        <p:blipFill>
          <a:blip r:embed="rId3">
            <a:alphaModFix/>
          </a:blip>
          <a:stretch>
            <a:fillRect/>
          </a:stretch>
        </p:blipFill>
        <p:spPr>
          <a:xfrm>
            <a:off x="6094025" y="3735225"/>
            <a:ext cx="2244774" cy="2244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9"/>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a:t>Study of cause-and-effect relationships</a:t>
            </a:r>
            <a:endParaRPr sz="2800"/>
          </a:p>
          <a:p>
            <a:pPr marL="457200" marR="0" lvl="0" indent="-355600" algn="l" rtl="0">
              <a:lnSpc>
                <a:spcPct val="100000"/>
              </a:lnSpc>
              <a:spcBef>
                <a:spcPts val="200"/>
              </a:spcBef>
              <a:spcAft>
                <a:spcPts val="0"/>
              </a:spcAft>
              <a:buSzPts val="2000"/>
              <a:buChar char="●"/>
            </a:pPr>
            <a:r>
              <a:rPr lang="it-IT" sz="2800" i="1"/>
              <a:t>Directed Acyclic Graphs</a:t>
            </a:r>
            <a:r>
              <a:rPr lang="it-IT" sz="2800"/>
              <a:t> (DAGs), graphical description of relationships in systems</a:t>
            </a:r>
            <a:endParaRPr sz="2800"/>
          </a:p>
          <a:p>
            <a:pPr marL="457200" marR="0" lvl="0" indent="-355600" algn="l" rtl="0">
              <a:lnSpc>
                <a:spcPct val="100000"/>
              </a:lnSpc>
              <a:spcBef>
                <a:spcPts val="200"/>
              </a:spcBef>
              <a:spcAft>
                <a:spcPts val="0"/>
              </a:spcAft>
              <a:buSzPts val="2000"/>
              <a:buChar char="●"/>
            </a:pPr>
            <a:r>
              <a:rPr lang="it-IT" sz="2800"/>
              <a:t>Nodes for entities</a:t>
            </a:r>
            <a:endParaRPr sz="2800"/>
          </a:p>
          <a:p>
            <a:pPr marL="457200" marR="0" lvl="0" indent="-355600" algn="l" rtl="0">
              <a:lnSpc>
                <a:spcPct val="100000"/>
              </a:lnSpc>
              <a:spcBef>
                <a:spcPts val="200"/>
              </a:spcBef>
              <a:spcAft>
                <a:spcPts val="0"/>
              </a:spcAft>
              <a:buSzPts val="2000"/>
              <a:buChar char="●"/>
            </a:pPr>
            <a:r>
              <a:rPr lang="it-IT" sz="2800"/>
              <a:t>Edges for direction of causality</a:t>
            </a:r>
            <a:endParaRPr sz="2800"/>
          </a:p>
          <a:p>
            <a:pPr marL="914400" lvl="1" indent="-355600" algn="l" rtl="0">
              <a:spcBef>
                <a:spcPts val="200"/>
              </a:spcBef>
              <a:spcAft>
                <a:spcPts val="0"/>
              </a:spcAft>
              <a:buSzPts val="2000"/>
              <a:buChar char="○"/>
            </a:pPr>
            <a:r>
              <a:rPr lang="it-IT"/>
              <a:t>Directed (A → B  or  A ← B)</a:t>
            </a:r>
            <a:endParaRPr/>
          </a:p>
          <a:p>
            <a:pPr marL="914400" lvl="1" indent="-355600" algn="l" rtl="0">
              <a:spcBef>
                <a:spcPts val="200"/>
              </a:spcBef>
              <a:spcAft>
                <a:spcPts val="0"/>
              </a:spcAft>
              <a:buSzPts val="2000"/>
              <a:buChar char="○"/>
            </a:pPr>
            <a:r>
              <a:rPr lang="it-IT"/>
              <a:t>Bi-directed (A ↔ B)</a:t>
            </a:r>
            <a:endParaRPr/>
          </a:p>
          <a:p>
            <a:pPr marL="914400" lvl="1" indent="-355600" algn="l" rtl="0">
              <a:spcBef>
                <a:spcPts val="200"/>
              </a:spcBef>
              <a:spcAft>
                <a:spcPts val="200"/>
              </a:spcAft>
              <a:buSzPts val="2000"/>
              <a:buChar char="○"/>
            </a:pPr>
            <a:r>
              <a:rPr lang="it-IT"/>
              <a:t>Non-existent</a:t>
            </a:r>
            <a:endParaRPr/>
          </a:p>
        </p:txBody>
      </p:sp>
      <p:sp>
        <p:nvSpPr>
          <p:cNvPr id="80" name="Google Shape;80;p9"/>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Causal Analysis</a:t>
            </a:r>
            <a:endParaRPr sz="4000"/>
          </a:p>
        </p:txBody>
      </p:sp>
      <p:pic>
        <p:nvPicPr>
          <p:cNvPr id="81" name="Google Shape;81;p9"/>
          <p:cNvPicPr preferRelativeResize="0"/>
          <p:nvPr/>
        </p:nvPicPr>
        <p:blipFill>
          <a:blip r:embed="rId3">
            <a:alphaModFix/>
          </a:blip>
          <a:stretch>
            <a:fillRect/>
          </a:stretch>
        </p:blipFill>
        <p:spPr>
          <a:xfrm>
            <a:off x="5692822" y="3964400"/>
            <a:ext cx="3222100" cy="266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0"/>
          <p:cNvSpPr txBox="1">
            <a:spLocks noGrp="1"/>
          </p:cNvSpPr>
          <p:nvPr>
            <p:ph type="body" idx="1"/>
          </p:nvPr>
        </p:nvSpPr>
        <p:spPr>
          <a:xfrm>
            <a:off x="323525" y="2375850"/>
            <a:ext cx="7848900" cy="4187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800" dirty="0"/>
          </a:p>
          <a:p>
            <a:pPr marL="457200" lvl="0" indent="-406400" algn="l" rtl="0">
              <a:spcBef>
                <a:spcPts val="0"/>
              </a:spcBef>
              <a:spcAft>
                <a:spcPts val="0"/>
              </a:spcAft>
              <a:buSzPts val="2800"/>
              <a:buChar char="●"/>
            </a:pPr>
            <a:r>
              <a:rPr lang="it-IT" sz="2800" dirty="0"/>
              <a:t>Statistical learning from data</a:t>
            </a:r>
            <a:endParaRPr sz="2800" dirty="0"/>
          </a:p>
          <a:p>
            <a:pPr marL="457200" lvl="0" indent="0" algn="l" rtl="0">
              <a:spcBef>
                <a:spcPts val="0"/>
              </a:spcBef>
              <a:spcAft>
                <a:spcPts val="0"/>
              </a:spcAft>
              <a:buNone/>
            </a:pPr>
            <a:endParaRPr sz="2800" dirty="0"/>
          </a:p>
          <a:p>
            <a:pPr marL="457200" lvl="0" indent="-406400" algn="l" rtl="0">
              <a:spcBef>
                <a:spcPts val="175"/>
              </a:spcBef>
              <a:spcAft>
                <a:spcPts val="0"/>
              </a:spcAft>
              <a:buSzPts val="2800"/>
              <a:buChar char="●"/>
            </a:pPr>
            <a:r>
              <a:rPr lang="it-IT" sz="2800" dirty="0" err="1"/>
              <a:t>Querying</a:t>
            </a:r>
            <a:r>
              <a:rPr lang="it-IT" sz="2800" dirty="0"/>
              <a:t> </a:t>
            </a:r>
            <a:r>
              <a:rPr lang="it-IT" sz="2800" dirty="0" err="1"/>
              <a:t>expert</a:t>
            </a:r>
            <a:r>
              <a:rPr lang="it-IT" sz="2800" dirty="0"/>
              <a:t> knowledge</a:t>
            </a:r>
            <a:endParaRPr sz="2800" dirty="0"/>
          </a:p>
          <a:p>
            <a:pPr marL="0" lvl="0" indent="0" algn="l" rtl="0">
              <a:spcBef>
                <a:spcPts val="175"/>
              </a:spcBef>
              <a:spcAft>
                <a:spcPts val="0"/>
              </a:spcAft>
              <a:buNone/>
            </a:pPr>
            <a:endParaRPr sz="2800" dirty="0"/>
          </a:p>
          <a:p>
            <a:pPr marL="457200" lvl="0" indent="-406400" algn="l" rtl="0">
              <a:spcBef>
                <a:spcPts val="175"/>
              </a:spcBef>
              <a:spcAft>
                <a:spcPts val="0"/>
              </a:spcAft>
              <a:buSzPts val="2800"/>
              <a:buChar char="●"/>
            </a:pPr>
            <a:r>
              <a:rPr lang="it-IT" sz="2800" dirty="0"/>
              <a:t>Large Language Model (LLM) </a:t>
            </a:r>
            <a:r>
              <a:rPr lang="it-IT" sz="2800" dirty="0" err="1"/>
              <a:t>discovery</a:t>
            </a:r>
            <a:endParaRPr sz="2800" dirty="0"/>
          </a:p>
          <a:p>
            <a:pPr marL="0" marR="0" lvl="0" indent="0" algn="l" rtl="0">
              <a:lnSpc>
                <a:spcPct val="100000"/>
              </a:lnSpc>
              <a:spcBef>
                <a:spcPts val="0"/>
              </a:spcBef>
              <a:spcAft>
                <a:spcPts val="0"/>
              </a:spcAft>
              <a:buClr>
                <a:schemeClr val="dk1"/>
              </a:buClr>
              <a:buSzPts val="1400"/>
              <a:buFont typeface="Arial"/>
              <a:buNone/>
            </a:pPr>
            <a:endParaRPr sz="2800" dirty="0"/>
          </a:p>
        </p:txBody>
      </p:sp>
      <p:sp>
        <p:nvSpPr>
          <p:cNvPr id="87" name="Google Shape;87;p10"/>
          <p:cNvSpPr txBox="1">
            <a:spLocks noGrp="1"/>
          </p:cNvSpPr>
          <p:nvPr>
            <p:ph type="body" idx="2"/>
          </p:nvPr>
        </p:nvSpPr>
        <p:spPr>
          <a:xfrm>
            <a:off x="323528" y="899008"/>
            <a:ext cx="7848900" cy="929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69A425"/>
              </a:buClr>
              <a:buSzPts val="2700"/>
              <a:buFont typeface="Arial"/>
              <a:buNone/>
            </a:pPr>
            <a:r>
              <a:rPr lang="it-IT" sz="4000"/>
              <a:t>Existing Techniques to Learn Causal Graphs</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1"/>
          <p:cNvSpPr txBox="1">
            <a:spLocks noGrp="1"/>
          </p:cNvSpPr>
          <p:nvPr>
            <p:ph type="body" idx="1"/>
          </p:nvPr>
        </p:nvSpPr>
        <p:spPr>
          <a:xfrm>
            <a:off x="323525" y="2375850"/>
            <a:ext cx="7848900" cy="4187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800"/>
          </a:p>
          <a:p>
            <a:pPr marL="457200" lvl="0" indent="-355600" algn="l" rtl="0">
              <a:spcBef>
                <a:spcPts val="0"/>
              </a:spcBef>
              <a:spcAft>
                <a:spcPts val="0"/>
              </a:spcAft>
              <a:buSzPts val="2000"/>
              <a:buChar char="●"/>
            </a:pPr>
            <a:r>
              <a:rPr lang="it-IT" sz="2800"/>
              <a:t>Noise</a:t>
            </a:r>
            <a:endParaRPr sz="2800"/>
          </a:p>
          <a:p>
            <a:pPr marL="457200" lvl="0" indent="-355600" algn="l" rtl="0">
              <a:spcBef>
                <a:spcPts val="0"/>
              </a:spcBef>
              <a:spcAft>
                <a:spcPts val="0"/>
              </a:spcAft>
              <a:buSzPts val="2000"/>
              <a:buChar char="●"/>
            </a:pPr>
            <a:r>
              <a:rPr lang="it-IT" sz="2800"/>
              <a:t>Unobserved confounders</a:t>
            </a:r>
            <a:endParaRPr sz="2800"/>
          </a:p>
          <a:p>
            <a:pPr marL="457200" lvl="0" indent="-355600" algn="l" rtl="0">
              <a:spcBef>
                <a:spcPts val="0"/>
              </a:spcBef>
              <a:spcAft>
                <a:spcPts val="0"/>
              </a:spcAft>
              <a:buSzPts val="2000"/>
              <a:buChar char="●"/>
            </a:pPr>
            <a:r>
              <a:rPr lang="it-IT" sz="2800"/>
              <a:t>Limited/unavailable data</a:t>
            </a:r>
            <a:endParaRPr sz="2800"/>
          </a:p>
          <a:p>
            <a:pPr marL="0" marR="0" lvl="0" indent="0" algn="l" rtl="0">
              <a:lnSpc>
                <a:spcPct val="100000"/>
              </a:lnSpc>
              <a:spcBef>
                <a:spcPts val="0"/>
              </a:spcBef>
              <a:spcAft>
                <a:spcPts val="0"/>
              </a:spcAft>
              <a:buClr>
                <a:schemeClr val="dk1"/>
              </a:buClr>
              <a:buSzPts val="1400"/>
              <a:buFont typeface="Arial"/>
              <a:buNone/>
            </a:pPr>
            <a:endParaRPr sz="2800"/>
          </a:p>
        </p:txBody>
      </p:sp>
      <p:sp>
        <p:nvSpPr>
          <p:cNvPr id="93" name="Google Shape;93;p11"/>
          <p:cNvSpPr txBox="1">
            <a:spLocks noGrp="1"/>
          </p:cNvSpPr>
          <p:nvPr>
            <p:ph type="body" idx="2"/>
          </p:nvPr>
        </p:nvSpPr>
        <p:spPr>
          <a:xfrm>
            <a:off x="323528" y="899008"/>
            <a:ext cx="7848900" cy="929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69A425"/>
              </a:buClr>
              <a:buSzPts val="2700"/>
              <a:buFont typeface="Arial"/>
              <a:buNone/>
            </a:pPr>
            <a:r>
              <a:rPr lang="it-IT" sz="4000"/>
              <a:t>Statistical Learning from Data</a:t>
            </a:r>
            <a:endParaRPr sz="4000"/>
          </a:p>
        </p:txBody>
      </p:sp>
      <p:pic>
        <p:nvPicPr>
          <p:cNvPr id="94" name="Google Shape;94;p11"/>
          <p:cNvPicPr preferRelativeResize="0"/>
          <p:nvPr/>
        </p:nvPicPr>
        <p:blipFill>
          <a:blip r:embed="rId3">
            <a:alphaModFix/>
          </a:blip>
          <a:stretch>
            <a:fillRect/>
          </a:stretch>
        </p:blipFill>
        <p:spPr>
          <a:xfrm>
            <a:off x="1392600" y="4462725"/>
            <a:ext cx="5999524" cy="190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2"/>
          <p:cNvSpPr txBox="1">
            <a:spLocks noGrp="1"/>
          </p:cNvSpPr>
          <p:nvPr>
            <p:ph type="body" idx="1"/>
          </p:nvPr>
        </p:nvSpPr>
        <p:spPr>
          <a:xfrm>
            <a:off x="323525" y="2375850"/>
            <a:ext cx="7848900" cy="4187700"/>
          </a:xfrm>
          <a:prstGeom prst="rect">
            <a:avLst/>
          </a:prstGeom>
          <a:noFill/>
          <a:ln>
            <a:noFill/>
          </a:ln>
        </p:spPr>
        <p:txBody>
          <a:bodyPr spcFirstLastPara="1" wrap="square" lIns="0" tIns="0" rIns="0" bIns="0" anchor="t" anchorCtr="0">
            <a:noAutofit/>
          </a:bodyPr>
          <a:lstStyle/>
          <a:p>
            <a:pPr marL="0" lvl="0" indent="0" algn="l" rtl="0">
              <a:spcBef>
                <a:spcPts val="175"/>
              </a:spcBef>
              <a:spcAft>
                <a:spcPts val="0"/>
              </a:spcAft>
              <a:buClr>
                <a:schemeClr val="dk1"/>
              </a:buClr>
              <a:buSzPts val="1100"/>
              <a:buFont typeface="Arial"/>
              <a:buNone/>
            </a:pPr>
            <a:endParaRPr sz="2800"/>
          </a:p>
          <a:p>
            <a:pPr marL="457200" lvl="0" indent="-355600" algn="l" rtl="0">
              <a:spcBef>
                <a:spcPts val="0"/>
              </a:spcBef>
              <a:spcAft>
                <a:spcPts val="0"/>
              </a:spcAft>
              <a:buSzPts val="2000"/>
              <a:buChar char="●"/>
            </a:pPr>
            <a:r>
              <a:rPr lang="it-IT" sz="2800"/>
              <a:t>Time and resource intensive</a:t>
            </a:r>
            <a:endParaRPr sz="2800"/>
          </a:p>
          <a:p>
            <a:pPr marL="457200" lvl="0" indent="-355600" algn="l" rtl="0">
              <a:spcBef>
                <a:spcPts val="0"/>
              </a:spcBef>
              <a:spcAft>
                <a:spcPts val="0"/>
              </a:spcAft>
              <a:buSzPts val="2000"/>
              <a:buChar char="●"/>
            </a:pPr>
            <a:r>
              <a:rPr lang="it-IT" sz="2800"/>
              <a:t>Error-prone</a:t>
            </a:r>
            <a:endParaRPr sz="2800"/>
          </a:p>
          <a:p>
            <a:pPr marL="0" marR="0" lvl="0" indent="0" algn="l" rtl="0">
              <a:lnSpc>
                <a:spcPct val="100000"/>
              </a:lnSpc>
              <a:spcBef>
                <a:spcPts val="0"/>
              </a:spcBef>
              <a:spcAft>
                <a:spcPts val="0"/>
              </a:spcAft>
              <a:buClr>
                <a:schemeClr val="dk1"/>
              </a:buClr>
              <a:buSzPts val="1400"/>
              <a:buFont typeface="Arial"/>
              <a:buNone/>
            </a:pPr>
            <a:endParaRPr sz="2800"/>
          </a:p>
        </p:txBody>
      </p:sp>
      <p:sp>
        <p:nvSpPr>
          <p:cNvPr id="100" name="Google Shape;100;p12"/>
          <p:cNvSpPr txBox="1">
            <a:spLocks noGrp="1"/>
          </p:cNvSpPr>
          <p:nvPr>
            <p:ph type="body" idx="2"/>
          </p:nvPr>
        </p:nvSpPr>
        <p:spPr>
          <a:xfrm>
            <a:off x="323528" y="899008"/>
            <a:ext cx="7848900" cy="929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69A425"/>
              </a:buClr>
              <a:buSzPts val="2700"/>
              <a:buFont typeface="Arial"/>
              <a:buNone/>
            </a:pPr>
            <a:r>
              <a:rPr lang="it-IT" sz="4000"/>
              <a:t>Querying Expert Knowledge</a:t>
            </a:r>
            <a:endParaRPr sz="4000"/>
          </a:p>
          <a:p>
            <a:pPr marL="0" marR="0" lvl="0" indent="0" algn="l" rtl="0">
              <a:lnSpc>
                <a:spcPct val="100000"/>
              </a:lnSpc>
              <a:spcBef>
                <a:spcPts val="0"/>
              </a:spcBef>
              <a:spcAft>
                <a:spcPts val="0"/>
              </a:spcAft>
              <a:buClr>
                <a:srgbClr val="69A425"/>
              </a:buClr>
              <a:buSzPts val="2700"/>
              <a:buFont typeface="Arial"/>
              <a:buNone/>
            </a:pPr>
            <a:endParaRPr sz="4000"/>
          </a:p>
        </p:txBody>
      </p:sp>
      <p:pic>
        <p:nvPicPr>
          <p:cNvPr id="101" name="Google Shape;101;p12"/>
          <p:cNvPicPr preferRelativeResize="0"/>
          <p:nvPr/>
        </p:nvPicPr>
        <p:blipFill>
          <a:blip r:embed="rId3">
            <a:alphaModFix/>
          </a:blip>
          <a:stretch>
            <a:fillRect/>
          </a:stretch>
        </p:blipFill>
        <p:spPr>
          <a:xfrm>
            <a:off x="999200" y="4088925"/>
            <a:ext cx="6885975" cy="221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body" idx="1"/>
          </p:nvPr>
        </p:nvSpPr>
        <p:spPr>
          <a:xfrm>
            <a:off x="323525" y="2375850"/>
            <a:ext cx="7848900" cy="4187700"/>
          </a:xfrm>
          <a:prstGeom prst="rect">
            <a:avLst/>
          </a:prstGeom>
          <a:noFill/>
          <a:ln>
            <a:noFill/>
          </a:ln>
        </p:spPr>
        <p:txBody>
          <a:bodyPr spcFirstLastPara="1" wrap="square" lIns="0" tIns="0" rIns="0" bIns="0" anchor="t" anchorCtr="0">
            <a:noAutofit/>
          </a:bodyPr>
          <a:lstStyle/>
          <a:p>
            <a:pPr marL="457200" lvl="0" indent="-355600" algn="l" rtl="0">
              <a:spcBef>
                <a:spcPts val="0"/>
              </a:spcBef>
              <a:spcAft>
                <a:spcPts val="0"/>
              </a:spcAft>
              <a:buSzPts val="2000"/>
              <a:buChar char="●"/>
            </a:pPr>
            <a:r>
              <a:rPr lang="it-IT" sz="2800"/>
              <a:t>Alternative approach</a:t>
            </a:r>
            <a:endParaRPr sz="2800"/>
          </a:p>
          <a:p>
            <a:pPr marL="457200" lvl="0" indent="-355600" algn="l" rtl="0">
              <a:spcBef>
                <a:spcPts val="0"/>
              </a:spcBef>
              <a:spcAft>
                <a:spcPts val="0"/>
              </a:spcAft>
              <a:buSzPts val="2000"/>
              <a:buChar char="●"/>
            </a:pPr>
            <a:r>
              <a:rPr lang="it-IT" sz="2800"/>
              <a:t>Unifies Data/Expert-based methods</a:t>
            </a:r>
            <a:endParaRPr sz="2800"/>
          </a:p>
          <a:p>
            <a:pPr marL="457200" lvl="0" indent="-355600" algn="l" rtl="0">
              <a:spcBef>
                <a:spcPts val="0"/>
              </a:spcBef>
              <a:spcAft>
                <a:spcPts val="0"/>
              </a:spcAft>
              <a:buSzPts val="2000"/>
              <a:buChar char="●"/>
            </a:pPr>
            <a:r>
              <a:rPr lang="it-IT" sz="2800"/>
              <a:t>Metadata-based “reasoning”</a:t>
            </a:r>
            <a:endParaRPr sz="2800"/>
          </a:p>
          <a:p>
            <a:pPr marL="457200" lvl="0" indent="-355600" algn="l" rtl="0">
              <a:spcBef>
                <a:spcPts val="0"/>
              </a:spcBef>
              <a:spcAft>
                <a:spcPts val="0"/>
              </a:spcAft>
              <a:buSzPts val="2000"/>
              <a:buChar char="●"/>
            </a:pPr>
            <a:r>
              <a:rPr lang="it-IT" sz="2800"/>
              <a:t>Information expressed in natural language</a:t>
            </a:r>
            <a:endParaRPr sz="2800"/>
          </a:p>
          <a:p>
            <a:pPr marL="0" lvl="0" indent="0" algn="l" rtl="0">
              <a:spcBef>
                <a:spcPts val="0"/>
              </a:spcBef>
              <a:spcAft>
                <a:spcPts val="0"/>
              </a:spcAft>
              <a:buNone/>
            </a:pPr>
            <a:endParaRPr/>
          </a:p>
          <a:p>
            <a:pPr marL="0" lvl="0" indent="0" algn="l" rtl="0">
              <a:spcBef>
                <a:spcPts val="175"/>
              </a:spcBef>
              <a:spcAft>
                <a:spcPts val="0"/>
              </a:spcAft>
              <a:buClr>
                <a:schemeClr val="dk1"/>
              </a:buClr>
              <a:buSzPts val="1100"/>
              <a:buFont typeface="Arial"/>
              <a:buNone/>
            </a:pPr>
            <a:endParaRPr sz="2800"/>
          </a:p>
          <a:p>
            <a:pPr marL="0" marR="0" lvl="0" indent="0" algn="l" rtl="0">
              <a:lnSpc>
                <a:spcPct val="100000"/>
              </a:lnSpc>
              <a:spcBef>
                <a:spcPts val="0"/>
              </a:spcBef>
              <a:spcAft>
                <a:spcPts val="0"/>
              </a:spcAft>
              <a:buClr>
                <a:schemeClr val="dk1"/>
              </a:buClr>
              <a:buSzPts val="1400"/>
              <a:buFont typeface="Arial"/>
              <a:buNone/>
            </a:pPr>
            <a:endParaRPr sz="2800"/>
          </a:p>
        </p:txBody>
      </p:sp>
      <p:sp>
        <p:nvSpPr>
          <p:cNvPr id="107" name="Google Shape;107;p13"/>
          <p:cNvSpPr txBox="1">
            <a:spLocks noGrp="1"/>
          </p:cNvSpPr>
          <p:nvPr>
            <p:ph type="body" idx="2"/>
          </p:nvPr>
        </p:nvSpPr>
        <p:spPr>
          <a:xfrm>
            <a:off x="323528" y="899008"/>
            <a:ext cx="7848900" cy="929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69A425"/>
              </a:buClr>
              <a:buSzPts val="2700"/>
              <a:buFont typeface="Arial"/>
              <a:buNone/>
            </a:pPr>
            <a:r>
              <a:rPr lang="it-IT" sz="4000"/>
              <a:t>Querying Large Language Models</a:t>
            </a:r>
            <a:endParaRPr sz="4000"/>
          </a:p>
        </p:txBody>
      </p:sp>
      <p:pic>
        <p:nvPicPr>
          <p:cNvPr id="108" name="Google Shape;108;p13"/>
          <p:cNvPicPr preferRelativeResize="0"/>
          <p:nvPr/>
        </p:nvPicPr>
        <p:blipFill>
          <a:blip r:embed="rId3">
            <a:alphaModFix/>
          </a:blip>
          <a:stretch>
            <a:fillRect/>
          </a:stretch>
        </p:blipFill>
        <p:spPr>
          <a:xfrm>
            <a:off x="1113782" y="4150222"/>
            <a:ext cx="6916429" cy="223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body" idx="1"/>
          </p:nvPr>
        </p:nvSpPr>
        <p:spPr>
          <a:xfrm>
            <a:off x="323522" y="2314975"/>
            <a:ext cx="7848900" cy="4248600"/>
          </a:xfrm>
          <a:prstGeom prst="rect">
            <a:avLst/>
          </a:prstGeom>
          <a:noFill/>
          <a:ln>
            <a:noFill/>
          </a:ln>
        </p:spPr>
        <p:txBody>
          <a:bodyPr spcFirstLastPara="1" wrap="square" lIns="0" tIns="0" rIns="0" bIns="0" anchor="t" anchorCtr="0">
            <a:noAutofit/>
          </a:bodyPr>
          <a:lstStyle/>
          <a:p>
            <a:pPr marL="457200" marR="0" lvl="0" indent="-355600" algn="l" rtl="0">
              <a:lnSpc>
                <a:spcPct val="100000"/>
              </a:lnSpc>
              <a:spcBef>
                <a:spcPts val="200"/>
              </a:spcBef>
              <a:spcAft>
                <a:spcPts val="0"/>
              </a:spcAft>
              <a:buSzPts val="2000"/>
              <a:buChar char="●"/>
            </a:pPr>
            <a:r>
              <a:rPr lang="it-IT" sz="2800"/>
              <a:t>Assessment of LLM’s causal analysis capabilities</a:t>
            </a:r>
            <a:endParaRPr sz="2800"/>
          </a:p>
          <a:p>
            <a:pPr marL="457200" lvl="0" indent="0" algn="l" rtl="0">
              <a:lnSpc>
                <a:spcPct val="100000"/>
              </a:lnSpc>
              <a:spcBef>
                <a:spcPts val="200"/>
              </a:spcBef>
              <a:spcAft>
                <a:spcPts val="0"/>
              </a:spcAft>
              <a:buNone/>
            </a:pPr>
            <a:endParaRPr sz="2800"/>
          </a:p>
          <a:p>
            <a:pPr marL="457200" lvl="0" indent="-355600" algn="l" rtl="0">
              <a:lnSpc>
                <a:spcPct val="100000"/>
              </a:lnSpc>
              <a:spcBef>
                <a:spcPts val="200"/>
              </a:spcBef>
              <a:spcAft>
                <a:spcPts val="0"/>
              </a:spcAft>
              <a:buSzPts val="2000"/>
              <a:buChar char="●"/>
            </a:pPr>
            <a:r>
              <a:rPr lang="it-IT" sz="2800"/>
              <a:t>Software tool based on GPT API</a:t>
            </a:r>
            <a:endParaRPr sz="2800"/>
          </a:p>
          <a:p>
            <a:pPr marL="914400" lvl="1" indent="-355600" algn="l" rtl="0">
              <a:lnSpc>
                <a:spcPct val="100000"/>
              </a:lnSpc>
              <a:spcBef>
                <a:spcPts val="200"/>
              </a:spcBef>
              <a:spcAft>
                <a:spcPts val="0"/>
              </a:spcAft>
              <a:buSzPts val="2000"/>
              <a:buChar char="○"/>
            </a:pPr>
            <a:r>
              <a:rPr lang="it-IT"/>
              <a:t>T</a:t>
            </a:r>
            <a:r>
              <a:rPr lang="it-IT" sz="2800"/>
              <a:t>extual data c</a:t>
            </a:r>
            <a:r>
              <a:rPr lang="it-IT"/>
              <a:t>ollection</a:t>
            </a:r>
            <a:endParaRPr/>
          </a:p>
          <a:p>
            <a:pPr marL="914400" lvl="1" indent="-355600" algn="l" rtl="0">
              <a:lnSpc>
                <a:spcPct val="100000"/>
              </a:lnSpc>
              <a:spcBef>
                <a:spcPts val="200"/>
              </a:spcBef>
              <a:spcAft>
                <a:spcPts val="0"/>
              </a:spcAft>
              <a:buSzPts val="2000"/>
              <a:buChar char="○"/>
            </a:pPr>
            <a:r>
              <a:rPr lang="it-IT"/>
              <a:t>Pairwise queries to LLM for causal relationship identification</a:t>
            </a:r>
            <a:endParaRPr/>
          </a:p>
          <a:p>
            <a:pPr marL="914400" lvl="1" indent="-355600" algn="l" rtl="0">
              <a:lnSpc>
                <a:spcPct val="100000"/>
              </a:lnSpc>
              <a:spcBef>
                <a:spcPts val="200"/>
              </a:spcBef>
              <a:spcAft>
                <a:spcPts val="0"/>
              </a:spcAft>
              <a:buSzPts val="2000"/>
              <a:buChar char="○"/>
            </a:pPr>
            <a:r>
              <a:rPr lang="it-IT"/>
              <a:t>Answer extraction and processing</a:t>
            </a:r>
            <a:endParaRPr/>
          </a:p>
          <a:p>
            <a:pPr marL="914400" lvl="1" indent="-355600" algn="l" rtl="0">
              <a:lnSpc>
                <a:spcPct val="100000"/>
              </a:lnSpc>
              <a:spcBef>
                <a:spcPts val="200"/>
              </a:spcBef>
              <a:spcAft>
                <a:spcPts val="0"/>
              </a:spcAft>
              <a:buSzPts val="2000"/>
              <a:buChar char="○"/>
            </a:pPr>
            <a:r>
              <a:rPr lang="it-IT"/>
              <a:t>Causal graph analysis</a:t>
            </a:r>
            <a:endParaRPr sz="2800"/>
          </a:p>
          <a:p>
            <a:pPr marL="457200" lvl="0" indent="0" algn="l" rtl="0">
              <a:spcBef>
                <a:spcPts val="200"/>
              </a:spcBef>
              <a:spcAft>
                <a:spcPts val="0"/>
              </a:spcAft>
              <a:buNone/>
            </a:pPr>
            <a:endParaRPr sz="2800"/>
          </a:p>
        </p:txBody>
      </p:sp>
      <p:sp>
        <p:nvSpPr>
          <p:cNvPr id="114" name="Google Shape;114;p14"/>
          <p:cNvSpPr txBox="1">
            <a:spLocks noGrp="1"/>
          </p:cNvSpPr>
          <p:nvPr>
            <p:ph type="body" idx="2"/>
          </p:nvPr>
        </p:nvSpPr>
        <p:spPr>
          <a:xfrm>
            <a:off x="323528" y="1203808"/>
            <a:ext cx="7848900" cy="9291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69A425"/>
              </a:buClr>
              <a:buSzPts val="2700"/>
              <a:buFont typeface="Arial"/>
              <a:buNone/>
            </a:pPr>
            <a:r>
              <a:rPr lang="it-IT" sz="4000"/>
              <a:t>Objective</a:t>
            </a:r>
            <a:endParaRPr sz="4000"/>
          </a:p>
        </p:txBody>
      </p:sp>
      <p:pic>
        <p:nvPicPr>
          <p:cNvPr id="115" name="Google Shape;115;p14"/>
          <p:cNvPicPr preferRelativeResize="0"/>
          <p:nvPr/>
        </p:nvPicPr>
        <p:blipFill>
          <a:blip r:embed="rId3">
            <a:alphaModFix/>
          </a:blip>
          <a:stretch>
            <a:fillRect/>
          </a:stretch>
        </p:blipFill>
        <p:spPr>
          <a:xfrm>
            <a:off x="6717975" y="3316563"/>
            <a:ext cx="2245425" cy="2245425"/>
          </a:xfrm>
          <a:prstGeom prst="rect">
            <a:avLst/>
          </a:prstGeom>
          <a:noFill/>
          <a:ln>
            <a:noFill/>
          </a:ln>
        </p:spPr>
      </p:pic>
    </p:spTree>
  </p:cSld>
  <p:clrMapOvr>
    <a:masterClrMapping/>
  </p:clrMapOvr>
</p:sld>
</file>

<file path=ppt/theme/theme1.xml><?xml version="1.0" encoding="utf-8"?>
<a:theme xmlns:a="http://schemas.openxmlformats.org/drawingml/2006/main" name="PPT_StudentKit_DTI">
  <a:themeElements>
    <a:clrScheme name="SUPSI 1">
      <a:dk1>
        <a:srgbClr val="000000"/>
      </a:dk1>
      <a:lt1>
        <a:srgbClr val="FFFFFF"/>
      </a:lt1>
      <a:dk2>
        <a:srgbClr val="141C64"/>
      </a:dk2>
      <a:lt2>
        <a:srgbClr val="FFFFFF"/>
      </a:lt2>
      <a:accent1>
        <a:srgbClr val="141C78"/>
      </a:accent1>
      <a:accent2>
        <a:srgbClr val="2838C8"/>
      </a:accent2>
      <a:accent3>
        <a:srgbClr val="0063C8"/>
      </a:accent3>
      <a:accent4>
        <a:srgbClr val="0096FF"/>
      </a:accent4>
      <a:accent5>
        <a:srgbClr val="46A01E"/>
      </a:accent5>
      <a:accent6>
        <a:srgbClr val="8CD23C"/>
      </a:accent6>
      <a:hlink>
        <a:srgbClr val="000000"/>
      </a:hlink>
      <a:folHlink>
        <a:srgbClr val="6464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740</Words>
  <Application>Microsoft Office PowerPoint</Application>
  <PresentationFormat>Presentazione su schermo (4:3)</PresentationFormat>
  <Paragraphs>200</Paragraphs>
  <Slides>24</Slides>
  <Notes>24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Cambria Math</vt:lpstr>
      <vt:lpstr>Consolas</vt:lpstr>
      <vt:lpstr>Times New Roman</vt:lpstr>
      <vt:lpstr>PPT_StudentKit_DTI</vt:lpstr>
      <vt:lpstr>Causal Graph Identification by Large Language Models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Graph Identification by Large Language Models</dc:title>
  <cp:lastModifiedBy>Piqué Gregorio</cp:lastModifiedBy>
  <cp:revision>9</cp:revision>
  <dcterms:modified xsi:type="dcterms:W3CDTF">2023-09-06T07:46:57Z</dcterms:modified>
</cp:coreProperties>
</file>