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502D63-24D2-4D33-8ADB-5E4083C67319}">
  <a:tblStyle styleId="{4A502D63-24D2-4D33-8ADB-5E4083C673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8bac7824f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78bac7824f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8bac7824f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78bac7824f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bac7824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78bac7824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bac7824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78bac7824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bac7824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78bac7824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8bac7824f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78bac7824f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8bac7824f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78bac7824f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8bac7824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78bac7824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8bac7824f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78bac7824f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8bac7824f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78bac7824f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8bac7824f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78bac7824f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8bac7824f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78bac7824f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8bac7824f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78bac7824f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1ac529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781ac529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81ac529a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781ac529a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81ac529a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781ac529a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8bac7824f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78bac7824f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81ac529a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781ac529a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8bac782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78bac782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bac7824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78bac7824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ma pagina">
  <p:cSld name="Prima pagin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9A4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323528" y="4012535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3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323528" y="5066218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5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6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7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8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9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323528" y="6115709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26;p2"/>
          <p:cNvSpPr txBox="1">
            <a:spLocks noGrp="1"/>
          </p:cNvSpPr>
          <p:nvPr>
            <p:ph type="body" idx="13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4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5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16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17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Google Shape;31;p2" descr="Modulo_SUPSI_DTI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313" y="179388"/>
            <a:ext cx="4075112" cy="147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>
            <a:spLocks noGrp="1"/>
          </p:cNvSpPr>
          <p:nvPr>
            <p:ph type="body" idx="18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9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; testo e immagine">
  <p:cSld name="Titolo; testo e immagin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69A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e immagine">
  <p:cSld name="Testo e immagin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testo; 2/3 immagine">
  <p:cSld name="1/3 testo; 2/3 immagin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2440" y="4008288"/>
            <a:ext cx="271836" cy="254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logo_SUPSI_acr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6075" y="188640"/>
            <a:ext cx="469900" cy="1317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Causal Graph Identification by Large Language Models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Piqué Gregorio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Studente/i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Ingegneria informatica</a:t>
            </a: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Corso di laurea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5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Modulo / Codice Progetto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6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C10681 </a:t>
            </a: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7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Relatore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8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Antonucci Alessandro</a:t>
            </a: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9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-</a:t>
            </a: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3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Committente</a:t>
            </a: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4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Anno</a:t>
            </a: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5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2023</a:t>
            </a: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6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Correlatore</a:t>
            </a: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7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Zaffalon Marco</a:t>
            </a: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8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06.09.2023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9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Textual data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PubMed articles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Official API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Abstract extraction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Search by terms</a:t>
            </a:r>
            <a:endParaRPr sz="2800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Data Collection Process</a:t>
            </a:r>
            <a:endParaRPr sz="4000"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450" y="2874225"/>
            <a:ext cx="2274450" cy="22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280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Data Collection Flow</a:t>
            </a:r>
            <a:endParaRPr sz="4000"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2314975"/>
            <a:ext cx="8481475" cy="30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64475" y="320452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2225900" y="320452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387325" y="3208538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610750" y="3204513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General Process Flow</a:t>
            </a:r>
            <a:endParaRPr sz="400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5" y="2523650"/>
            <a:ext cx="665875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771375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077600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Named Entity Recognition </a:t>
            </a:r>
            <a:r>
              <a:rPr lang="it-IT" sz="2800"/>
              <a:t>(NER)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Medical entity extraction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GPT causal discovery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Relationship identification questions</a:t>
            </a:r>
            <a:endParaRPr sz="2800"/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Does “X” cause “Y”?</a:t>
            </a:r>
            <a:endParaRPr/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Does “Y” cause “X”?</a:t>
            </a:r>
            <a:endParaRPr/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Are “X” and “Y” not causally related?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Discovery Process</a:t>
            </a:r>
            <a:endParaRPr sz="4000"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450" y="2667650"/>
            <a:ext cx="2051725" cy="20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Discovery Flow</a:t>
            </a:r>
            <a:endParaRPr sz="4000"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5" y="2293549"/>
            <a:ext cx="7308150" cy="350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534875" y="3447075"/>
            <a:ext cx="2046300" cy="11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063700" y="3447075"/>
            <a:ext cx="2046300" cy="11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5592525" y="3447075"/>
            <a:ext cx="2046300" cy="11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General Process Flow</a:t>
            </a:r>
            <a:endParaRPr sz="4000"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5" y="2523650"/>
            <a:ext cx="665875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3077600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383825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Construction of directed causal graph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2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Edge normalization  (A → B)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2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Cycle check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2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Interactive graph construction</a:t>
            </a:r>
            <a:endParaRPr sz="2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NetworkX</a:t>
            </a:r>
            <a:r>
              <a:rPr lang="it-IT" sz="2800"/>
              <a:t>, </a:t>
            </a:r>
            <a:r>
              <a:rPr lang="it-IT" sz="2800" i="1"/>
              <a:t>Pyvis</a:t>
            </a:r>
            <a:r>
              <a:rPr lang="it-IT" sz="2800"/>
              <a:t>, and </a:t>
            </a:r>
            <a:r>
              <a:rPr lang="it-IT" sz="2800" i="1"/>
              <a:t>graph-tool </a:t>
            </a:r>
            <a:r>
              <a:rPr lang="it-IT" sz="2800"/>
              <a:t>packages</a:t>
            </a:r>
            <a:endParaRPr sz="2800"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Graph Plotting Process</a:t>
            </a:r>
            <a:endParaRPr sz="4000"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550" y="3143625"/>
            <a:ext cx="2238875" cy="2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280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Graph Plotting Flow</a:t>
            </a:r>
            <a:endParaRPr sz="40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15" y="2379927"/>
            <a:ext cx="6895836" cy="3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915350" y="3429000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299488" y="3429000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5683650" y="341272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2800"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Process Final Result</a:t>
            </a:r>
            <a:endParaRPr sz="40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74" y="2132899"/>
            <a:ext cx="5934749" cy="44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Full causal graph discovery tests</a:t>
            </a:r>
            <a:endParaRPr sz="2800"/>
          </a:p>
          <a:p>
            <a:pPr marL="9144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Known graphs as ground truth</a:t>
            </a:r>
            <a:endParaRPr sz="2800"/>
          </a:p>
          <a:p>
            <a:pPr marL="9144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Evaluation metrics</a:t>
            </a:r>
            <a:endParaRPr sz="2800"/>
          </a:p>
          <a:p>
            <a:pPr marL="990000" lvl="1" indent="-355599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Precision</a:t>
            </a:r>
            <a:endParaRPr/>
          </a:p>
          <a:p>
            <a:pPr marL="990000" lvl="1" indent="-355599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Recall</a:t>
            </a:r>
            <a:endParaRPr/>
          </a:p>
          <a:p>
            <a:pPr marL="990000" lvl="1" indent="-355599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F1 score</a:t>
            </a:r>
            <a:endParaRPr/>
          </a:p>
          <a:p>
            <a:pPr marL="990000" lvl="1" indent="-355599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Structural Hamming Distance (SHD)</a:t>
            </a:r>
            <a:endParaRPr sz="2800"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Benchmarks</a:t>
            </a:r>
            <a:endParaRPr sz="40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50" y="3196975"/>
            <a:ext cx="2234950" cy="2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Context</a:t>
            </a:r>
            <a:endParaRPr sz="1500"/>
          </a:p>
          <a:p>
            <a:pPr marL="45720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State of the Art</a:t>
            </a:r>
            <a:endParaRPr sz="28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Objective</a:t>
            </a:r>
            <a:endParaRPr sz="15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Implemented Solution</a:t>
            </a:r>
            <a:endParaRPr sz="15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Benchmarks</a:t>
            </a:r>
            <a:endParaRPr sz="28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Discussion</a:t>
            </a:r>
            <a:endParaRPr sz="28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Conclusions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800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Index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Random baseline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GPT-3.5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GPT-4</a:t>
            </a:r>
            <a:endParaRPr sz="2800"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Benchmark Results</a:t>
            </a:r>
            <a:endParaRPr sz="4000"/>
          </a:p>
        </p:txBody>
      </p:sp>
      <p:graphicFrame>
        <p:nvGraphicFramePr>
          <p:cNvPr id="208" name="Google Shape;208;p25"/>
          <p:cNvGraphicFramePr/>
          <p:nvPr/>
        </p:nvGraphicFramePr>
        <p:xfrm>
          <a:off x="628463" y="414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{4A502D63-24D2-4D33-8ADB-5E4083C67319}</a:tableStyleId>
              </a:tblPr>
              <a:tblGrid>
                <a:gridCol w="17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Model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SHD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Precision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Recall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F1 score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Random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8.3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0.33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0.38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0.36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gpt-3.5-turbo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4.17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0.71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0.62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0.66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gpt-4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1.67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0.89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0.98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0.93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Promising approach</a:t>
            </a:r>
            <a:endParaRPr sz="2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Non-trivial contribution to human effort</a:t>
            </a:r>
            <a:endParaRPr sz="2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Powerful tool but not perfect</a:t>
            </a:r>
            <a:endParaRPr sz="2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Biased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Inaccurate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Hallucinate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Slow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Valuable head-start with expert supervision</a:t>
            </a:r>
            <a:endParaRPr sz="28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Discussion</a:t>
            </a:r>
            <a:endParaRPr sz="40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675" y="3756075"/>
            <a:ext cx="1969750" cy="19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LLM causal discovery capabilities </a:t>
            </a:r>
            <a:br>
              <a:rPr lang="it-IT" sz="2800"/>
            </a:br>
            <a:r>
              <a:rPr lang="it-IT" sz="2800"/>
              <a:t>investigation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Not exempt from weaknesses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More research is essential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Significant aid with human judgement</a:t>
            </a:r>
            <a:endParaRPr sz="2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Future work</a:t>
            </a:r>
            <a:endParaRPr sz="2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E</a:t>
            </a:r>
            <a:r>
              <a:rPr lang="it-IT" sz="2800"/>
              <a:t>nsure graph acyclicity</a:t>
            </a:r>
            <a:endParaRPr sz="2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LLM source citing for answer validation</a:t>
            </a:r>
            <a:endParaRPr sz="2800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Conclusions</a:t>
            </a:r>
            <a:endParaRPr sz="4000"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100" y="2132900"/>
            <a:ext cx="2229600" cy="2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Importance of causal inference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Correct causal understanding for accurate decision-making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Need for trustworthy AI systems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Challenges in causal discovery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Many approaches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800"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Context</a:t>
            </a:r>
            <a:endParaRPr sz="4000"/>
          </a:p>
        </p:txBody>
      </p:sp>
      <p:pic>
        <p:nvPicPr>
          <p:cNvPr id="74" name="Google Shape;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025" y="3735225"/>
            <a:ext cx="2244774" cy="22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323525" y="2198100"/>
            <a:ext cx="78489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Discovery from data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N</a:t>
            </a:r>
            <a:r>
              <a:rPr lang="it-IT" sz="2800"/>
              <a:t>oise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U</a:t>
            </a:r>
            <a:r>
              <a:rPr lang="it-IT" sz="2800"/>
              <a:t>nobserved confounders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L</a:t>
            </a:r>
            <a:r>
              <a:rPr lang="it-IT" sz="2800"/>
              <a:t>imited availability of data</a:t>
            </a:r>
            <a:br>
              <a:rPr lang="it-IT" sz="2800"/>
            </a:br>
            <a:endParaRPr sz="800"/>
          </a:p>
          <a:p>
            <a:pPr marL="457200" marR="0" lvl="0" indent="-355600" algn="l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Discovery with expert</a:t>
            </a:r>
            <a:endParaRPr sz="2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Time and resource-intensive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Error-prone</a:t>
            </a:r>
            <a:br>
              <a:rPr lang="it-IT"/>
            </a:br>
            <a:endParaRPr sz="800"/>
          </a:p>
          <a:p>
            <a:pPr marL="457200" marR="0" lvl="0" indent="-355600" algn="l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Large Language Model</a:t>
            </a:r>
            <a:r>
              <a:rPr lang="it-IT" sz="2800"/>
              <a:t> (LLM) discovery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M</a:t>
            </a:r>
            <a:r>
              <a:rPr lang="it-IT" sz="2800"/>
              <a:t>etadata-based “reasoning”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Information</a:t>
            </a:r>
            <a:r>
              <a:rPr lang="it-IT" sz="2800"/>
              <a:t> expressed in natural language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2800"/>
              <a:t>	</a:t>
            </a:r>
            <a:endParaRPr sz="2800"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State of the Art</a:t>
            </a:r>
            <a:endParaRPr sz="4000"/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575" y="2375850"/>
            <a:ext cx="2235700" cy="22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Assessment of LLM’s causal analysis capabilities</a:t>
            </a:r>
            <a:endParaRPr sz="2800"/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/>
              <a:t>Collection of textual data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/>
              <a:t>Data processing for causal 				relationship identification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/>
              <a:t>Plot resulting causal graph</a:t>
            </a:r>
            <a:endParaRPr sz="2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Objective</a:t>
            </a:r>
            <a:endParaRPr sz="4000"/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950" y="3692250"/>
            <a:ext cx="2245425" cy="22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Study of cause-and-effect relationships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Directed Acyclic Graphs</a:t>
            </a:r>
            <a:r>
              <a:rPr lang="it-IT" sz="2800"/>
              <a:t> (DAGs), graphical description of relationships in systems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Nodes for entities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Edges for direction of causality</a:t>
            </a:r>
            <a:endParaRPr sz="2800"/>
          </a:p>
          <a:p>
            <a:pPr marL="914400" lvl="1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Directed (A → B)</a:t>
            </a:r>
            <a:endParaRPr/>
          </a:p>
          <a:p>
            <a:pPr marL="914400" lvl="1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Bi-directed (A ↔ B)</a:t>
            </a:r>
            <a:endParaRPr/>
          </a:p>
          <a:p>
            <a:pPr marL="914400" lvl="1" indent="-355600" algn="l" rtl="0">
              <a:spcBef>
                <a:spcPts val="200"/>
              </a:spcBef>
              <a:spcAft>
                <a:spcPts val="200"/>
              </a:spcAft>
              <a:buSzPts val="2000"/>
              <a:buChar char="○"/>
            </a:pPr>
            <a:r>
              <a:rPr lang="it-IT"/>
              <a:t>Non-existent</a:t>
            </a: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Analysis</a:t>
            </a:r>
            <a:endParaRPr sz="4000"/>
          </a:p>
        </p:txBody>
      </p:sp>
      <p:pic>
        <p:nvPicPr>
          <p:cNvPr id="95" name="Google Shape;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827" y="4049975"/>
            <a:ext cx="2676751" cy="22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Generative Pre-trained Transformer</a:t>
            </a:r>
            <a:r>
              <a:rPr lang="it-IT" sz="2800"/>
              <a:t> (GPT) API 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RESTful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Language translation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Content creation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Conversational agents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System </a:t>
            </a:r>
            <a:r>
              <a:rPr lang="it-IT" sz="2800"/>
              <a:t>and </a:t>
            </a:r>
            <a:r>
              <a:rPr lang="it-IT" sz="2800" i="1"/>
              <a:t>user </a:t>
            </a:r>
            <a:r>
              <a:rPr lang="it-IT" sz="2800"/>
              <a:t>messages</a:t>
            </a:r>
            <a:endParaRPr sz="2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Temperature </a:t>
            </a:r>
            <a:r>
              <a:rPr lang="it-IT" sz="2800"/>
              <a:t>parameter</a:t>
            </a:r>
            <a:endParaRPr sz="2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55600" algn="l" rtl="0">
              <a:spcBef>
                <a:spcPts val="200"/>
              </a:spcBef>
              <a:spcAft>
                <a:spcPts val="200"/>
              </a:spcAft>
              <a:buSzPts val="2000"/>
              <a:buChar char="●"/>
            </a:pPr>
            <a:r>
              <a:rPr lang="it-IT" sz="2800"/>
              <a:t>Prompt engineering</a:t>
            </a:r>
            <a:endParaRPr sz="2800"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Implementation</a:t>
            </a:r>
            <a:endParaRPr sz="4000"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300" y="3316388"/>
            <a:ext cx="2245775" cy="2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Enhance LLM capabilities</a:t>
            </a:r>
            <a:endParaRPr sz="20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Efficient prompt message crafting</a:t>
            </a:r>
            <a:endParaRPr sz="2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Clear and specific instructions</a:t>
            </a:r>
            <a:endParaRPr sz="2800"/>
          </a:p>
          <a:p>
            <a:pPr marL="914400" lvl="1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Delimiters #,“”,&lt;tag&gt;&lt;/tag&gt;,()</a:t>
            </a:r>
            <a:endParaRPr/>
          </a:p>
          <a:p>
            <a:pPr marL="914400" lvl="1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Structured output</a:t>
            </a:r>
            <a:endParaRPr sz="20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Few-shot prompting</a:t>
            </a:r>
            <a:endParaRPr sz="2800" i="1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Time to “think”</a:t>
            </a:r>
            <a:endParaRPr sz="2800"/>
          </a:p>
          <a:p>
            <a:pPr marL="914400" lvl="1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Step-by-step answer</a:t>
            </a:r>
            <a:endParaRPr/>
          </a:p>
          <a:p>
            <a:pPr marL="914400" lvl="1" indent="-355600" algn="l" rtl="0">
              <a:spcBef>
                <a:spcPts val="200"/>
              </a:spcBef>
              <a:spcAft>
                <a:spcPts val="200"/>
              </a:spcAft>
              <a:buSzPts val="2000"/>
              <a:buChar char="○"/>
            </a:pPr>
            <a:r>
              <a:rPr lang="it-IT"/>
              <a:t>Work out own solution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Prompt Engineering</a:t>
            </a:r>
            <a:endParaRPr sz="4000"/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25" y="3939400"/>
            <a:ext cx="2265075" cy="22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General Process Flow</a:t>
            </a:r>
            <a:endParaRPr sz="4000"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5" y="2523650"/>
            <a:ext cx="665875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771375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rgbClr val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Presentazione su schermo (4:3)</PresentationFormat>
  <Paragraphs>178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PPT_StudentKit_DTI</vt:lpstr>
      <vt:lpstr>Causal Graph Identification by Large Language Models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Graph Identification by Large Language Models</dc:title>
  <cp:lastModifiedBy>Piqué Gregorio</cp:lastModifiedBy>
  <cp:revision>1</cp:revision>
  <dcterms:modified xsi:type="dcterms:W3CDTF">2023-08-31T17:23:45Z</dcterms:modified>
</cp:coreProperties>
</file>