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D5C8ED-C934-43E0-AF74-90E9438E108D}">
  <a:tblStyle styleId="{DDD5C8ED-C934-43E0-AF74-90E9438E10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8bac7824f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278bac7824f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8bac7824f_1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78bac7824f_1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8bac7824f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278bac7824f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8bac7824f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278bac7824f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8bac7824f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78bac7824f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8bac7824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278bac7824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78bac7824f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78bac7824f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8bac7824f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278bac7824f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8bac7824f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278bac7824f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78bac7824f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278bac7824f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78bac7824f_1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278bac7824f_1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78bac7824f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278bac7824f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78bac7824f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278bac7824f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78bac7824f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278bac7824f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81ac529a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2781ac529a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81ac529a5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2781ac529a5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81ac529a5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2781ac529a5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81ac529a5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2781ac529a5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81ac529a5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2781ac529a5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81ac529a5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2781ac529a5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8bac7824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278bac7824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ima pagina">
  <p:cSld name="Prima pagina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23850" y="1700808"/>
            <a:ext cx="7848550" cy="194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69A4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323528" y="4278154"/>
            <a:ext cx="252028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323528" y="4012535"/>
            <a:ext cx="784887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6" name="Google Shape;16;p2"/>
          <p:cNvSpPr txBox="1">
            <a:spLocks noGrp="1"/>
          </p:cNvSpPr>
          <p:nvPr>
            <p:ph type="body" idx="2"/>
          </p:nvPr>
        </p:nvSpPr>
        <p:spPr>
          <a:xfrm>
            <a:off x="323528" y="4062130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3"/>
          </p:nvPr>
        </p:nvSpPr>
        <p:spPr>
          <a:xfrm>
            <a:off x="323528" y="5331837"/>
            <a:ext cx="252028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8" name="Google Shape;18;p2"/>
          <p:cNvCxnSpPr/>
          <p:nvPr/>
        </p:nvCxnSpPr>
        <p:spPr>
          <a:xfrm>
            <a:off x="323528" y="5066218"/>
            <a:ext cx="784887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9" name="Google Shape;19;p2"/>
          <p:cNvSpPr txBox="1">
            <a:spLocks noGrp="1"/>
          </p:cNvSpPr>
          <p:nvPr>
            <p:ph type="body" idx="4"/>
          </p:nvPr>
        </p:nvSpPr>
        <p:spPr>
          <a:xfrm>
            <a:off x="323528" y="5115813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5"/>
          </p:nvPr>
        </p:nvSpPr>
        <p:spPr>
          <a:xfrm>
            <a:off x="2987824" y="5115813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6"/>
          </p:nvPr>
        </p:nvSpPr>
        <p:spPr>
          <a:xfrm>
            <a:off x="2987824" y="5331837"/>
            <a:ext cx="252028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7"/>
          </p:nvPr>
        </p:nvSpPr>
        <p:spPr>
          <a:xfrm>
            <a:off x="2987824" y="4062130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8"/>
          </p:nvPr>
        </p:nvSpPr>
        <p:spPr>
          <a:xfrm>
            <a:off x="2987824" y="4278154"/>
            <a:ext cx="252028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body" idx="9"/>
          </p:nvPr>
        </p:nvSpPr>
        <p:spPr>
          <a:xfrm>
            <a:off x="323528" y="6381328"/>
            <a:ext cx="2520280" cy="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5" name="Google Shape;25;p2"/>
          <p:cNvCxnSpPr/>
          <p:nvPr/>
        </p:nvCxnSpPr>
        <p:spPr>
          <a:xfrm>
            <a:off x="323528" y="6115709"/>
            <a:ext cx="784887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6" name="Google Shape;26;p2"/>
          <p:cNvSpPr txBox="1">
            <a:spLocks noGrp="1"/>
          </p:cNvSpPr>
          <p:nvPr>
            <p:ph type="body" idx="13"/>
          </p:nvPr>
        </p:nvSpPr>
        <p:spPr>
          <a:xfrm>
            <a:off x="323528" y="6165304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body" idx="14"/>
          </p:nvPr>
        </p:nvSpPr>
        <p:spPr>
          <a:xfrm>
            <a:off x="5652120" y="5115813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body" idx="15"/>
          </p:nvPr>
        </p:nvSpPr>
        <p:spPr>
          <a:xfrm>
            <a:off x="5652120" y="5331837"/>
            <a:ext cx="2520280" cy="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body" idx="16"/>
          </p:nvPr>
        </p:nvSpPr>
        <p:spPr>
          <a:xfrm>
            <a:off x="5652120" y="4062130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body" idx="17"/>
          </p:nvPr>
        </p:nvSpPr>
        <p:spPr>
          <a:xfrm>
            <a:off x="5652120" y="4278154"/>
            <a:ext cx="252028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1" name="Google Shape;31;p2" descr="Modulo_SUPSI_DTI.gi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1313" y="179388"/>
            <a:ext cx="4075112" cy="147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"/>
          <p:cNvSpPr txBox="1">
            <a:spLocks noGrp="1"/>
          </p:cNvSpPr>
          <p:nvPr>
            <p:ph type="body" idx="18"/>
          </p:nvPr>
        </p:nvSpPr>
        <p:spPr>
          <a:xfrm>
            <a:off x="2987824" y="6381328"/>
            <a:ext cx="2520280" cy="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body" idx="19"/>
          </p:nvPr>
        </p:nvSpPr>
        <p:spPr>
          <a:xfrm>
            <a:off x="2987824" y="6165304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; testo e immagine">
  <p:cSld name="Titolo; testo e immagin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323528" y="2314972"/>
            <a:ext cx="3816424" cy="4248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872" cy="929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69A42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sto e immagine">
  <p:cSld name="Testo e immagin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323528" y="1247552"/>
            <a:ext cx="3816424" cy="5328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/3 testo; 2/3 immagine">
  <p:cSld name="1/3 testo; 2/3 immagin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23528" y="1247592"/>
            <a:ext cx="2520280" cy="5328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32440" y="4008288"/>
            <a:ext cx="271836" cy="2548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 descr="logo_SUPSI_acr.gif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46075" y="188640"/>
            <a:ext cx="469900" cy="13176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ctrTitle"/>
          </p:nvPr>
        </p:nvSpPr>
        <p:spPr>
          <a:xfrm>
            <a:off x="323850" y="1700808"/>
            <a:ext cx="7848550" cy="194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Causal Graph Identification by Large Language Models</a:t>
            </a: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323528" y="4278154"/>
            <a:ext cx="252028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/>
              <a:t>Piqué Gregorio</a:t>
            </a: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323528" y="4062130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it-IT"/>
              <a:t>Studente/i</a:t>
            </a: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3"/>
          </p:nvPr>
        </p:nvSpPr>
        <p:spPr>
          <a:xfrm>
            <a:off x="323528" y="5331837"/>
            <a:ext cx="252028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/>
              <a:t>Ingegneria informatica</a:t>
            </a:r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4"/>
          </p:nvPr>
        </p:nvSpPr>
        <p:spPr>
          <a:xfrm>
            <a:off x="323528" y="5115813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it-IT"/>
              <a:t>Corso di laurea</a:t>
            </a:r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5"/>
          </p:nvPr>
        </p:nvSpPr>
        <p:spPr>
          <a:xfrm>
            <a:off x="2987824" y="5115813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it-IT"/>
              <a:t>Modulo / Codice Progetto</a:t>
            </a:r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6"/>
          </p:nvPr>
        </p:nvSpPr>
        <p:spPr>
          <a:xfrm>
            <a:off x="2987824" y="5331837"/>
            <a:ext cx="252028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t-IT"/>
              <a:t>C10681 </a:t>
            </a:r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7"/>
          </p:nvPr>
        </p:nvSpPr>
        <p:spPr>
          <a:xfrm>
            <a:off x="2987824" y="4062130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it-IT"/>
              <a:t>Relatore</a:t>
            </a:r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8"/>
          </p:nvPr>
        </p:nvSpPr>
        <p:spPr>
          <a:xfrm>
            <a:off x="2987824" y="4278154"/>
            <a:ext cx="252028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t-IT"/>
              <a:t>Antonucci Alessandro</a:t>
            </a:r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9"/>
          </p:nvPr>
        </p:nvSpPr>
        <p:spPr>
          <a:xfrm>
            <a:off x="323528" y="6381328"/>
            <a:ext cx="2520280" cy="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t-IT"/>
              <a:t>-</a:t>
            </a:r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3"/>
          </p:nvPr>
        </p:nvSpPr>
        <p:spPr>
          <a:xfrm>
            <a:off x="323528" y="6165304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it-IT"/>
              <a:t>Committente</a:t>
            </a:r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4"/>
          </p:nvPr>
        </p:nvSpPr>
        <p:spPr>
          <a:xfrm>
            <a:off x="5652120" y="5115813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it-IT"/>
              <a:t>Anno</a:t>
            </a:r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15"/>
          </p:nvPr>
        </p:nvSpPr>
        <p:spPr>
          <a:xfrm>
            <a:off x="5652120" y="5331837"/>
            <a:ext cx="2520280" cy="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t-IT"/>
              <a:t>2023</a:t>
            </a:r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16"/>
          </p:nvPr>
        </p:nvSpPr>
        <p:spPr>
          <a:xfrm>
            <a:off x="5652120" y="4062130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it-IT"/>
              <a:t>Correlatore</a:t>
            </a:r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17"/>
          </p:nvPr>
        </p:nvSpPr>
        <p:spPr>
          <a:xfrm>
            <a:off x="5652120" y="4278154"/>
            <a:ext cx="252028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t-IT"/>
              <a:t>Zaffalon Marco</a:t>
            </a:r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18"/>
          </p:nvPr>
        </p:nvSpPr>
        <p:spPr>
          <a:xfrm>
            <a:off x="2987824" y="6381328"/>
            <a:ext cx="2520280" cy="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t-IT"/>
              <a:t>06.09.2023</a:t>
            </a:r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9"/>
          </p:nvPr>
        </p:nvSpPr>
        <p:spPr>
          <a:xfrm>
            <a:off x="2987824" y="6165304"/>
            <a:ext cx="2520280" cy="14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it-IT"/>
              <a:t>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4000"/>
              <a:t>General Process Flow</a:t>
            </a:r>
            <a:endParaRPr sz="4000"/>
          </a:p>
        </p:txBody>
      </p:sp>
      <p:pic>
        <p:nvPicPr>
          <p:cNvPr id="123" name="Google Shape;12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375" y="2523650"/>
            <a:ext cx="6658751" cy="319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/>
          <p:nvPr/>
        </p:nvSpPr>
        <p:spPr>
          <a:xfrm>
            <a:off x="771375" y="3503375"/>
            <a:ext cx="2046300" cy="1240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textual data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PubMed articles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official API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abstract extraction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search by terms</a:t>
            </a:r>
            <a:endParaRPr sz="2800"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4000"/>
              <a:t>Data Collection Process</a:t>
            </a:r>
            <a:endParaRPr sz="4000"/>
          </a:p>
        </p:txBody>
      </p:sp>
      <p:pic>
        <p:nvPicPr>
          <p:cNvPr id="131" name="Google Shape;13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4450" y="2874225"/>
            <a:ext cx="2274450" cy="227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sz="2800"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4000"/>
              <a:t>Data Collection Flow</a:t>
            </a:r>
            <a:endParaRPr sz="4000"/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00" y="2314975"/>
            <a:ext cx="8481475" cy="302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/>
          <p:nvPr/>
        </p:nvSpPr>
        <p:spPr>
          <a:xfrm>
            <a:off x="64475" y="3204525"/>
            <a:ext cx="2046300" cy="1240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2225900" y="3204525"/>
            <a:ext cx="2046300" cy="1240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4387325" y="3208538"/>
            <a:ext cx="2046300" cy="1240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6610750" y="3204513"/>
            <a:ext cx="2046300" cy="1240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4000"/>
              <a:t>General Process Flow</a:t>
            </a:r>
            <a:endParaRPr sz="4000"/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375" y="2523650"/>
            <a:ext cx="6658751" cy="319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/>
          <p:nvPr/>
        </p:nvSpPr>
        <p:spPr>
          <a:xfrm>
            <a:off x="771375" y="3503375"/>
            <a:ext cx="2046300" cy="1240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3077600" y="3503375"/>
            <a:ext cx="2046300" cy="1240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 i="1"/>
              <a:t>Named Entity Recognition </a:t>
            </a:r>
            <a:r>
              <a:rPr lang="it-IT" sz="2800"/>
              <a:t>(NER)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medical entity extraction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GPT causal discovery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relationship identification questions</a:t>
            </a:r>
            <a:endParaRPr sz="2800"/>
          </a:p>
          <a:p>
            <a:pPr marL="13716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does “X” cause “Y”?</a:t>
            </a:r>
            <a:endParaRPr/>
          </a:p>
          <a:p>
            <a:pPr marL="13716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does “Y” cause “X”?</a:t>
            </a:r>
            <a:endParaRPr/>
          </a:p>
          <a:p>
            <a:pPr marL="13716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are “X” and “Y” not causally related?</a:t>
            </a:r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4000"/>
              <a:t>Causal Discovery Process</a:t>
            </a:r>
            <a:endParaRPr sz="4000"/>
          </a:p>
        </p:txBody>
      </p:sp>
      <p:pic>
        <p:nvPicPr>
          <p:cNvPr id="158" name="Google Shape;15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2450" y="2667650"/>
            <a:ext cx="2051725" cy="205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4000"/>
              <a:t>Causal Discovery Flow</a:t>
            </a:r>
            <a:endParaRPr sz="4000"/>
          </a:p>
        </p:txBody>
      </p:sp>
      <p:pic>
        <p:nvPicPr>
          <p:cNvPr id="165" name="Google Shape;1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75" y="2293549"/>
            <a:ext cx="7308150" cy="350344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/>
          <p:nvPr/>
        </p:nvSpPr>
        <p:spPr>
          <a:xfrm>
            <a:off x="534875" y="3447075"/>
            <a:ext cx="2046300" cy="1196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3063700" y="3447075"/>
            <a:ext cx="2046300" cy="1196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5592525" y="3447075"/>
            <a:ext cx="2046300" cy="1196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4000"/>
              <a:t>General Process Flow</a:t>
            </a:r>
            <a:endParaRPr sz="4000"/>
          </a:p>
        </p:txBody>
      </p:sp>
      <p:pic>
        <p:nvPicPr>
          <p:cNvPr id="175" name="Google Shape;1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375" y="2523650"/>
            <a:ext cx="6658751" cy="319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1"/>
          <p:cNvSpPr/>
          <p:nvPr/>
        </p:nvSpPr>
        <p:spPr>
          <a:xfrm>
            <a:off x="3077600" y="3503375"/>
            <a:ext cx="2046300" cy="1240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5383825" y="3503375"/>
            <a:ext cx="2046300" cy="1240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construction of directed acyclic causal graph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 i="1"/>
              <a:t>NetworkX</a:t>
            </a:r>
            <a:r>
              <a:rPr lang="it-IT" sz="2800"/>
              <a:t>, </a:t>
            </a:r>
            <a:r>
              <a:rPr lang="it-IT" sz="2800" i="1"/>
              <a:t>Pyvis</a:t>
            </a:r>
            <a:r>
              <a:rPr lang="it-IT" sz="2800"/>
              <a:t>, and </a:t>
            </a:r>
            <a:r>
              <a:rPr lang="it-IT" sz="2800" i="1"/>
              <a:t>graph-tool </a:t>
            </a:r>
            <a:r>
              <a:rPr lang="it-IT" sz="2800"/>
              <a:t>packages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edge normalization  (A → B)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cycle check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interactive graph construction</a:t>
            </a:r>
            <a:endParaRPr sz="2800"/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4000"/>
              <a:t>Graph Plotting Process</a:t>
            </a:r>
            <a:endParaRPr sz="4000"/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9250" y="3988125"/>
            <a:ext cx="2238875" cy="22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sz="2800"/>
          </a:p>
        </p:txBody>
      </p:sp>
      <p:sp>
        <p:nvSpPr>
          <p:cNvPr id="190" name="Google Shape;190;p23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4000"/>
              <a:t>Graph Plotting Flow</a:t>
            </a:r>
            <a:endParaRPr sz="4000"/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715" y="2379927"/>
            <a:ext cx="6895836" cy="33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/>
          <p:nvPr/>
        </p:nvSpPr>
        <p:spPr>
          <a:xfrm>
            <a:off x="915350" y="3429000"/>
            <a:ext cx="2046300" cy="1240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3299488" y="3429000"/>
            <a:ext cx="2046300" cy="1240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5683650" y="3412725"/>
            <a:ext cx="2046300" cy="1240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sz="2800"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4000"/>
              <a:t>Process Final Result</a:t>
            </a:r>
            <a:endParaRPr sz="4000"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674" y="2132899"/>
            <a:ext cx="5934749" cy="44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Context</a:t>
            </a:r>
            <a:endParaRPr sz="1500"/>
          </a:p>
          <a:p>
            <a:pPr marL="457200" lvl="0" indent="-3556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State of the Art</a:t>
            </a:r>
            <a:endParaRPr sz="2800"/>
          </a:p>
          <a:p>
            <a:pPr marL="457200" marR="0" lvl="0" indent="-3556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Objective</a:t>
            </a:r>
            <a:endParaRPr sz="1500"/>
          </a:p>
          <a:p>
            <a:pPr marL="457200" marR="0" lvl="0" indent="-3556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Implemented Solution</a:t>
            </a:r>
            <a:endParaRPr sz="1500"/>
          </a:p>
          <a:p>
            <a:pPr marL="457200" marR="0" lvl="0" indent="-3556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Benchmarks</a:t>
            </a:r>
            <a:endParaRPr sz="2800"/>
          </a:p>
          <a:p>
            <a:pPr marL="457200" marR="0" lvl="0" indent="-3556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Discussion</a:t>
            </a:r>
            <a:endParaRPr sz="2800"/>
          </a:p>
          <a:p>
            <a:pPr marL="457200" marR="0" lvl="0" indent="-3556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Conclusions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2800"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872" cy="929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4000"/>
              <a:t>Index</a:t>
            </a:r>
            <a:endParaRPr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full causal graph discovery tests</a:t>
            </a:r>
            <a:endParaRPr sz="2800"/>
          </a:p>
          <a:p>
            <a:pPr marL="91440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2800"/>
          </a:p>
          <a:p>
            <a:pPr marL="457200" lvl="0" indent="-355600" algn="l" rtl="0"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known graphs as ground truth</a:t>
            </a:r>
            <a:endParaRPr sz="2800"/>
          </a:p>
          <a:p>
            <a:pPr marL="91440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2800"/>
          </a:p>
          <a:p>
            <a:pPr marL="457200" lvl="0" indent="-355600" algn="l" rtl="0"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evaluation metrics</a:t>
            </a:r>
            <a:endParaRPr sz="2800"/>
          </a:p>
          <a:p>
            <a:pPr marL="990000" lvl="1" indent="-355599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precision</a:t>
            </a:r>
            <a:endParaRPr/>
          </a:p>
          <a:p>
            <a:pPr marL="990000" lvl="1" indent="-355599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recall</a:t>
            </a:r>
            <a:endParaRPr/>
          </a:p>
          <a:p>
            <a:pPr marL="990000" lvl="1" indent="-355599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F1 score</a:t>
            </a:r>
            <a:endParaRPr/>
          </a:p>
          <a:p>
            <a:pPr marL="990000" lvl="1" indent="-355599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Structural Hamming Distance (SHD)</a:t>
            </a:r>
            <a:endParaRPr sz="2800"/>
          </a:p>
        </p:txBody>
      </p:sp>
      <p:sp>
        <p:nvSpPr>
          <p:cNvPr id="207" name="Google Shape;207;p25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4000"/>
              <a:t>Benchmarks</a:t>
            </a:r>
            <a:endParaRPr sz="4000"/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1550" y="3196975"/>
            <a:ext cx="2234950" cy="22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Random baseline</a:t>
            </a:r>
            <a:endParaRPr sz="28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GPT-3.5</a:t>
            </a:r>
            <a:endParaRPr sz="28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GPT-4</a:t>
            </a:r>
            <a:endParaRPr sz="2800"/>
          </a:p>
        </p:txBody>
      </p:sp>
      <p:sp>
        <p:nvSpPr>
          <p:cNvPr id="214" name="Google Shape;214;p26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4000"/>
              <a:t>Benchmarks</a:t>
            </a:r>
            <a:endParaRPr sz="4000"/>
          </a:p>
        </p:txBody>
      </p:sp>
      <p:graphicFrame>
        <p:nvGraphicFramePr>
          <p:cNvPr id="215" name="Google Shape;215;p26"/>
          <p:cNvGraphicFramePr/>
          <p:nvPr/>
        </p:nvGraphicFramePr>
        <p:xfrm>
          <a:off x="628463" y="414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{DDD5C8ED-C934-43E0-AF74-90E9438E108D}</a:tableStyleId>
              </a:tblPr>
              <a:tblGrid>
                <a:gridCol w="179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1"/>
                        <a:t>Model</a:t>
                      </a:r>
                      <a:endParaRPr sz="2000" b="1"/>
                    </a:p>
                  </a:txBody>
                  <a:tcPr marL="91425" marR="91425" marT="91425" marB="914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1"/>
                        <a:t>SHD</a:t>
                      </a:r>
                      <a:endParaRPr sz="2000" b="1"/>
                    </a:p>
                  </a:txBody>
                  <a:tcPr marL="91425" marR="91425" marT="91425" marB="914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1"/>
                        <a:t>Precision</a:t>
                      </a:r>
                      <a:endParaRPr sz="2000" b="1"/>
                    </a:p>
                  </a:txBody>
                  <a:tcPr marL="91425" marR="91425" marT="91425" marB="914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1"/>
                        <a:t>Recall</a:t>
                      </a:r>
                      <a:endParaRPr sz="2000" b="1"/>
                    </a:p>
                  </a:txBody>
                  <a:tcPr marL="91425" marR="91425" marT="91425" marB="914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1"/>
                        <a:t>F1 score</a:t>
                      </a:r>
                      <a:endParaRPr sz="2000" b="1"/>
                    </a:p>
                  </a:txBody>
                  <a:tcPr marL="91425" marR="91425" marT="91425" marB="914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/>
                        <a:t>Random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/>
                        <a:t>8.3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/>
                        <a:t>0.334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/>
                        <a:t>0.379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/>
                        <a:t>0.355</a:t>
                      </a:r>
                      <a:endParaRPr sz="2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/>
                        <a:t>gpt-3.5-turbo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/>
                        <a:t>4.166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/>
                        <a:t>0.710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/>
                        <a:t>0.622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/>
                        <a:t>0.663</a:t>
                      </a:r>
                      <a:endParaRPr sz="2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1"/>
                        <a:t>gpt-4</a:t>
                      </a:r>
                      <a:endParaRPr sz="2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1"/>
                        <a:t>1.666</a:t>
                      </a:r>
                      <a:endParaRPr sz="2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1"/>
                        <a:t>0.888</a:t>
                      </a:r>
                      <a:endParaRPr sz="2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1"/>
                        <a:t>0.976</a:t>
                      </a:r>
                      <a:endParaRPr sz="2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1"/>
                        <a:t>0.930</a:t>
                      </a:r>
                      <a:endParaRPr sz="2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promising approach</a:t>
            </a:r>
            <a:endParaRPr sz="2800"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55600" algn="l" rtl="0"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non-trivial contribution to human effort</a:t>
            </a:r>
            <a:endParaRPr sz="2800"/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55600" algn="l" rtl="0"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powerful tool but not perfect</a:t>
            </a:r>
            <a:endParaRPr sz="28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biased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inaccurate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hallucinate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slow</a:t>
            </a:r>
            <a:endParaRPr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55600" algn="l" rtl="0"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valuable head-start with expert supervision</a:t>
            </a:r>
            <a:endParaRPr sz="2800"/>
          </a:p>
        </p:txBody>
      </p:sp>
      <p:sp>
        <p:nvSpPr>
          <p:cNvPr id="221" name="Google Shape;221;p27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4000"/>
              <a:t>Discussion</a:t>
            </a:r>
            <a:endParaRPr sz="4000"/>
          </a:p>
        </p:txBody>
      </p:sp>
      <p:pic>
        <p:nvPicPr>
          <p:cNvPr id="222" name="Google Shape;2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2675" y="3756075"/>
            <a:ext cx="1969750" cy="196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LLM causal discovery capabilities </a:t>
            </a:r>
            <a:br>
              <a:rPr lang="it-IT" sz="2800"/>
            </a:br>
            <a:r>
              <a:rPr lang="it-IT" sz="2800"/>
              <a:t>investigation</a:t>
            </a:r>
            <a:endParaRPr sz="28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not exempt from weaknesses</a:t>
            </a:r>
            <a:endParaRPr sz="28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more research is essential</a:t>
            </a:r>
            <a:endParaRPr sz="28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significant aid with human judgement</a:t>
            </a:r>
            <a:endParaRPr sz="2800"/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2800"/>
          </a:p>
          <a:p>
            <a:pPr marL="457200" lvl="0" indent="-355600" algn="l" rtl="0"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future work</a:t>
            </a:r>
            <a:endParaRPr sz="28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-IT" sz="2800"/>
              <a:t>ensure graph acyclicity</a:t>
            </a:r>
            <a:endParaRPr sz="28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-IT" sz="2800"/>
              <a:t>LLM source citing for answer validation</a:t>
            </a:r>
            <a:endParaRPr sz="2800"/>
          </a:p>
        </p:txBody>
      </p:sp>
      <p:sp>
        <p:nvSpPr>
          <p:cNvPr id="228" name="Google Shape;228;p28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4000"/>
              <a:t>Conclusions</a:t>
            </a:r>
            <a:endParaRPr sz="4000"/>
          </a:p>
        </p:txBody>
      </p:sp>
      <p:pic>
        <p:nvPicPr>
          <p:cNvPr id="229" name="Google Shape;2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5100" y="2132900"/>
            <a:ext cx="2229600" cy="2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Importance of causal inference</a:t>
            </a:r>
            <a:endParaRPr sz="28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Correct causal understanding for accurate decision-making</a:t>
            </a:r>
            <a:endParaRPr sz="28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Need for trustworthy AI systems</a:t>
            </a:r>
            <a:endParaRPr sz="28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Challenges in causal discovery</a:t>
            </a:r>
            <a:endParaRPr sz="28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Many approaches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2800"/>
          </a:p>
        </p:txBody>
      </p:sp>
      <p:sp>
        <p:nvSpPr>
          <p:cNvPr id="73" name="Google Shape;73;p8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4000"/>
              <a:t>Context</a:t>
            </a:r>
            <a:endParaRPr sz="4000"/>
          </a:p>
        </p:txBody>
      </p:sp>
      <p:pic>
        <p:nvPicPr>
          <p:cNvPr id="74" name="Google Shape;7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4025" y="3735225"/>
            <a:ext cx="2244774" cy="224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body" idx="1"/>
          </p:nvPr>
        </p:nvSpPr>
        <p:spPr>
          <a:xfrm>
            <a:off x="323525" y="2198100"/>
            <a:ext cx="7848900" cy="4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Discovery from data</a:t>
            </a:r>
            <a:endParaRPr sz="2800"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-IT" sz="2800"/>
              <a:t>noise</a:t>
            </a:r>
            <a:endParaRPr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-IT" sz="2800"/>
              <a:t>unobserved confounders</a:t>
            </a:r>
            <a:endParaRPr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-IT" sz="2800"/>
              <a:t>limited availability of data</a:t>
            </a:r>
            <a:br>
              <a:rPr lang="it-IT" sz="2800"/>
            </a:br>
            <a:endParaRPr sz="800"/>
          </a:p>
          <a:p>
            <a:pPr marL="457200" marR="0" lvl="0" indent="-355600" algn="l" rtl="0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Discovery with expert</a:t>
            </a:r>
            <a:endParaRPr sz="28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time and resource-intensive</a:t>
            </a:r>
            <a:endParaRPr sz="2800"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error-prone</a:t>
            </a:r>
            <a:br>
              <a:rPr lang="it-IT"/>
            </a:br>
            <a:endParaRPr sz="800"/>
          </a:p>
          <a:p>
            <a:pPr marL="457200" marR="0" lvl="0" indent="-355600" algn="l" rtl="0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SzPts val="2000"/>
              <a:buChar char="●"/>
            </a:pPr>
            <a:r>
              <a:rPr lang="it-IT" sz="2800" i="1"/>
              <a:t>Large Language Model</a:t>
            </a:r>
            <a:r>
              <a:rPr lang="it-IT" sz="2800"/>
              <a:t> (LLM) discovery</a:t>
            </a:r>
            <a:endParaRPr sz="2800"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-IT" sz="2800"/>
              <a:t>metadata-based “reasoning”</a:t>
            </a:r>
            <a:endParaRPr sz="2800"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information</a:t>
            </a:r>
            <a:r>
              <a:rPr lang="it-IT" sz="2800"/>
              <a:t> expressed in natural language</a:t>
            </a: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2800"/>
              <a:t>	</a:t>
            </a:r>
            <a:endParaRPr sz="2800"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4000"/>
              <a:t>State of the Art</a:t>
            </a:r>
            <a:endParaRPr sz="4000"/>
          </a:p>
        </p:txBody>
      </p:sp>
      <p:pic>
        <p:nvPicPr>
          <p:cNvPr id="81" name="Google Shape;8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575" y="2375850"/>
            <a:ext cx="2235700" cy="22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 dirty="0" err="1"/>
              <a:t>Assessment</a:t>
            </a:r>
            <a:r>
              <a:rPr lang="it-IT" sz="2800" dirty="0"/>
              <a:t> of </a:t>
            </a:r>
            <a:r>
              <a:rPr lang="it-IT" sz="2800" dirty="0" err="1"/>
              <a:t>LLM’s</a:t>
            </a:r>
            <a:r>
              <a:rPr lang="it-IT" sz="2800" dirty="0"/>
              <a:t> </a:t>
            </a:r>
            <a:r>
              <a:rPr lang="it-IT" sz="2800" dirty="0" err="1"/>
              <a:t>causal</a:t>
            </a:r>
            <a:r>
              <a:rPr lang="it-IT" sz="2800" dirty="0"/>
              <a:t> </a:t>
            </a:r>
            <a:r>
              <a:rPr lang="it-IT" sz="2800" dirty="0" err="1"/>
              <a:t>analysis</a:t>
            </a:r>
            <a:r>
              <a:rPr lang="it-IT" sz="2800" dirty="0"/>
              <a:t> capabilities</a:t>
            </a:r>
            <a:endParaRPr sz="2800" dirty="0"/>
          </a:p>
          <a:p>
            <a:pPr marL="45720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2800" dirty="0"/>
          </a:p>
          <a:p>
            <a:pPr marL="457200" lvl="0" indent="-406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Char char="●"/>
            </a:pPr>
            <a:r>
              <a:rPr lang="it-IT" sz="2800" dirty="0"/>
              <a:t>Collection of </a:t>
            </a:r>
            <a:r>
              <a:rPr lang="it-IT" sz="2800" dirty="0" err="1"/>
              <a:t>textual</a:t>
            </a:r>
            <a:r>
              <a:rPr lang="it-IT" sz="2800" dirty="0"/>
              <a:t> data</a:t>
            </a:r>
            <a:endParaRPr sz="2800" dirty="0"/>
          </a:p>
          <a:p>
            <a:pPr marL="4572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2800" dirty="0"/>
          </a:p>
          <a:p>
            <a:pPr marL="457200" marR="0" lvl="0" indent="-406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Char char="●"/>
            </a:pPr>
            <a:r>
              <a:rPr lang="it-IT" sz="2800" dirty="0"/>
              <a:t>Data processing for </a:t>
            </a:r>
            <a:r>
              <a:rPr lang="it-IT" sz="2800" dirty="0" err="1"/>
              <a:t>causal</a:t>
            </a:r>
            <a:r>
              <a:rPr lang="it-IT" sz="2800" dirty="0"/>
              <a:t> </a:t>
            </a:r>
            <a:br>
              <a:rPr lang="it-IT" sz="2800" dirty="0"/>
            </a:br>
            <a:r>
              <a:rPr lang="it-IT" sz="2800" dirty="0" err="1"/>
              <a:t>relationship</a:t>
            </a:r>
            <a:r>
              <a:rPr lang="it-IT" sz="2800" dirty="0"/>
              <a:t> </a:t>
            </a:r>
            <a:r>
              <a:rPr lang="it-IT" sz="2800" dirty="0" err="1"/>
              <a:t>identification</a:t>
            </a:r>
            <a:endParaRPr sz="2800" dirty="0"/>
          </a:p>
          <a:p>
            <a:pPr marL="4572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2800" dirty="0"/>
          </a:p>
          <a:p>
            <a:pPr marL="457200" marR="0" lvl="0" indent="-406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Char char="●"/>
            </a:pPr>
            <a:r>
              <a:rPr lang="it-IT" sz="2800" dirty="0"/>
              <a:t>Plot </a:t>
            </a:r>
            <a:r>
              <a:rPr lang="it-IT" sz="2800" dirty="0" err="1"/>
              <a:t>resulting</a:t>
            </a:r>
            <a:r>
              <a:rPr lang="it-IT" sz="2800" dirty="0"/>
              <a:t> </a:t>
            </a:r>
            <a:r>
              <a:rPr lang="it-IT" sz="2800" dirty="0" err="1"/>
              <a:t>causal</a:t>
            </a:r>
            <a:r>
              <a:rPr lang="it-IT" sz="2800" dirty="0"/>
              <a:t> graph</a:t>
            </a:r>
            <a:endParaRPr sz="2800" dirty="0"/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2800" dirty="0"/>
          </a:p>
        </p:txBody>
      </p:sp>
      <p:sp>
        <p:nvSpPr>
          <p:cNvPr id="87" name="Google Shape;87;p10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4000" dirty="0" err="1"/>
              <a:t>Objective</a:t>
            </a:r>
            <a:endParaRPr sz="4000" dirty="0"/>
          </a:p>
        </p:txBody>
      </p:sp>
      <p:pic>
        <p:nvPicPr>
          <p:cNvPr id="88" name="Google Shape;8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950" y="3692250"/>
            <a:ext cx="2245425" cy="22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Study of cause-and-effect relationships</a:t>
            </a:r>
            <a:endParaRPr sz="2800"/>
          </a:p>
          <a:p>
            <a: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Causality studied using mathematical objects</a:t>
            </a:r>
            <a:endParaRPr sz="2800"/>
          </a:p>
          <a:p>
            <a: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 i="1"/>
              <a:t>Directed Acyclic Graphs</a:t>
            </a:r>
            <a:r>
              <a:rPr lang="it-IT" sz="2800"/>
              <a:t> (DAGs), graphical description of relationships in systems</a:t>
            </a:r>
            <a:endParaRPr sz="2800"/>
          </a:p>
          <a:p>
            <a: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Nodes for entities</a:t>
            </a:r>
            <a:endParaRPr sz="2800"/>
          </a:p>
          <a:p>
            <a: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Edges for direction of causality</a:t>
            </a:r>
            <a:endParaRPr sz="2800"/>
          </a:p>
          <a:p>
            <a:pPr marL="914400" marR="0" lvl="1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directed (A → B)</a:t>
            </a:r>
            <a:endParaRPr/>
          </a:p>
          <a:p>
            <a:pPr marL="914400" marR="0" lvl="1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bi-directed (A ↔ B)</a:t>
            </a:r>
            <a:endParaRPr/>
          </a:p>
          <a:p>
            <a:pPr marL="914400" marR="0" lvl="1" indent="-355600" algn="l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2000"/>
              <a:buChar char="○"/>
            </a:pPr>
            <a:r>
              <a:rPr lang="it-IT"/>
              <a:t>non-existent</a:t>
            </a:r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4000"/>
              <a:t>Causal Analysis</a:t>
            </a:r>
            <a:endParaRPr sz="4000"/>
          </a:p>
        </p:txBody>
      </p:sp>
      <p:pic>
        <p:nvPicPr>
          <p:cNvPr id="95" name="Google Shape;9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300" y="4087673"/>
            <a:ext cx="2894425" cy="222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Study of cause-and-effect relationships</a:t>
            </a:r>
            <a:endParaRPr sz="2800"/>
          </a:p>
          <a:p>
            <a: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Causality studied using mathematical objects</a:t>
            </a:r>
            <a:endParaRPr sz="2800"/>
          </a:p>
          <a:p>
            <a: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 i="1"/>
              <a:t>Directed Acyclic Graphs</a:t>
            </a:r>
            <a:r>
              <a:rPr lang="it-IT" sz="2800"/>
              <a:t> (DAGs), graphical description of relationships in systems</a:t>
            </a:r>
            <a:endParaRPr sz="2800"/>
          </a:p>
          <a:p>
            <a: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Nodes for entities</a:t>
            </a:r>
            <a:endParaRPr sz="2800"/>
          </a:p>
          <a:p>
            <a: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Edges for direction of causality</a:t>
            </a:r>
            <a:endParaRPr sz="2800"/>
          </a:p>
          <a:p>
            <a:pPr marL="914400" marR="0" lvl="1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directed (A → B)</a:t>
            </a:r>
            <a:endParaRPr/>
          </a:p>
          <a:p>
            <a:pPr marL="914400" marR="0" lvl="1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bi-directed (A ↔ B)</a:t>
            </a:r>
            <a:endParaRPr/>
          </a:p>
          <a:p>
            <a:pPr marL="914400" marR="0" lvl="1" indent="-355600" algn="l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2000"/>
              <a:buChar char="○"/>
            </a:pPr>
            <a:r>
              <a:rPr lang="it-IT"/>
              <a:t>non-existent</a:t>
            </a:r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4000"/>
              <a:t>Causal Analysis</a:t>
            </a:r>
            <a:endParaRPr sz="4000"/>
          </a:p>
        </p:txBody>
      </p:sp>
      <p:pic>
        <p:nvPicPr>
          <p:cNvPr id="102" name="Google Shape;10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4827" y="4049975"/>
            <a:ext cx="2676751" cy="22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 i="1"/>
              <a:t>Generative Pre-trained Transformer</a:t>
            </a:r>
            <a:r>
              <a:rPr lang="it-IT" sz="2800"/>
              <a:t> (GPT) API </a:t>
            </a:r>
            <a:endParaRPr sz="2800"/>
          </a:p>
          <a:p>
            <a:pPr marL="914400" marR="0" lvl="1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○"/>
            </a:pPr>
            <a:r>
              <a:rPr lang="it-IT" sz="2800"/>
              <a:t>RESTful</a:t>
            </a:r>
            <a:endParaRPr sz="2800"/>
          </a:p>
          <a:p>
            <a:pPr marL="914400" marR="0" lvl="1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language translation</a:t>
            </a:r>
            <a:endParaRPr/>
          </a:p>
          <a:p>
            <a:pPr marL="914400" marR="0" lvl="1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content creation</a:t>
            </a:r>
            <a:endParaRPr/>
          </a:p>
          <a:p>
            <a:pPr marL="914400" marR="0" lvl="1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conversational agents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55600" algn="l" rtl="0"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 i="1"/>
              <a:t>system </a:t>
            </a:r>
            <a:r>
              <a:rPr lang="it-IT" sz="2800"/>
              <a:t>and </a:t>
            </a:r>
            <a:r>
              <a:rPr lang="it-IT" sz="2800" i="1"/>
              <a:t>user </a:t>
            </a:r>
            <a:r>
              <a:rPr lang="it-IT" sz="2800"/>
              <a:t>messages</a:t>
            </a:r>
            <a:endParaRPr sz="2800"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55600" algn="l" rtl="0"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 i="1"/>
              <a:t>temperature </a:t>
            </a:r>
            <a:r>
              <a:rPr lang="it-IT" sz="2800"/>
              <a:t>parameter</a:t>
            </a:r>
            <a:endParaRPr sz="2800"/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55600" algn="l" rtl="0">
              <a:spcBef>
                <a:spcPts val="200"/>
              </a:spcBef>
              <a:spcAft>
                <a:spcPts val="200"/>
              </a:spcAft>
              <a:buSzPts val="2000"/>
              <a:buChar char="●"/>
            </a:pPr>
            <a:r>
              <a:rPr lang="it-IT" sz="2800"/>
              <a:t>Prompt engineering</a:t>
            </a:r>
            <a:endParaRPr sz="2800"/>
          </a:p>
        </p:txBody>
      </p:sp>
      <p:sp>
        <p:nvSpPr>
          <p:cNvPr id="108" name="Google Shape;108;p13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4000"/>
              <a:t>Implementation</a:t>
            </a:r>
            <a:endParaRPr sz="4000"/>
          </a:p>
        </p:txBody>
      </p:sp>
      <p:pic>
        <p:nvPicPr>
          <p:cNvPr id="109" name="Google Shape;10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4300" y="3316388"/>
            <a:ext cx="2245775" cy="224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body" idx="1"/>
          </p:nvPr>
        </p:nvSpPr>
        <p:spPr>
          <a:xfrm>
            <a:off x="323522" y="2314975"/>
            <a:ext cx="7848900" cy="4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enhance LLM capabilities</a:t>
            </a:r>
            <a:endParaRPr sz="2000"/>
          </a:p>
          <a:p>
            <a:pPr marL="457200" lvl="0" indent="-355600" algn="l" rtl="0"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efficient prompt message crafting</a:t>
            </a:r>
            <a:endParaRPr sz="2800"/>
          </a:p>
          <a:p>
            <a:pPr marL="457200" lvl="0" indent="-355600" algn="l" rtl="0"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clear and specific instructions</a:t>
            </a:r>
            <a:endParaRPr sz="2800"/>
          </a:p>
          <a:p>
            <a:pPr marL="914400" lvl="1" indent="-355600" algn="l" rtl="0">
              <a:spcBef>
                <a:spcPts val="20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delimiters #,“”,&lt;tag&gt;&lt;/tag&gt;,()</a:t>
            </a:r>
            <a:endParaRPr/>
          </a:p>
          <a:p>
            <a:pPr marL="914400" lvl="1" indent="-355600" algn="l" rtl="0">
              <a:spcBef>
                <a:spcPts val="20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structured output</a:t>
            </a:r>
            <a:endParaRPr sz="2000"/>
          </a:p>
          <a:p>
            <a:pPr marL="457200" lvl="0" indent="-355600" algn="l" rtl="0"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 i="1"/>
              <a:t>few-shot prompting</a:t>
            </a:r>
            <a:endParaRPr sz="2800" i="1"/>
          </a:p>
          <a:p>
            <a:pPr marL="457200" lvl="0" indent="-355600" algn="l" rtl="0"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it-IT" sz="2800"/>
              <a:t>time to “think”</a:t>
            </a:r>
            <a:endParaRPr sz="2800"/>
          </a:p>
          <a:p>
            <a:pPr marL="914400" lvl="1" indent="-355600" algn="l" rtl="0">
              <a:spcBef>
                <a:spcPts val="200"/>
              </a:spcBef>
              <a:spcAft>
                <a:spcPts val="0"/>
              </a:spcAft>
              <a:buSzPts val="2000"/>
              <a:buChar char="○"/>
            </a:pPr>
            <a:r>
              <a:rPr lang="it-IT"/>
              <a:t>step-by-step answer</a:t>
            </a:r>
            <a:endParaRPr/>
          </a:p>
          <a:p>
            <a:pPr marL="914400" lvl="1" indent="-355600" algn="l" rtl="0">
              <a:spcBef>
                <a:spcPts val="200"/>
              </a:spcBef>
              <a:spcAft>
                <a:spcPts val="200"/>
              </a:spcAft>
              <a:buSzPts val="2000"/>
              <a:buChar char="○"/>
            </a:pPr>
            <a:r>
              <a:rPr lang="it-IT"/>
              <a:t>work out own solution</a:t>
            </a:r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2"/>
          </p:nvPr>
        </p:nvSpPr>
        <p:spPr>
          <a:xfrm>
            <a:off x="323528" y="1203808"/>
            <a:ext cx="78489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A425"/>
              </a:buClr>
              <a:buSzPts val="2700"/>
              <a:buFont typeface="Arial"/>
              <a:buNone/>
            </a:pPr>
            <a:r>
              <a:rPr lang="it-IT" sz="4000"/>
              <a:t>Prompt Engineering</a:t>
            </a:r>
            <a:endParaRPr sz="4000"/>
          </a:p>
        </p:txBody>
      </p:sp>
      <p:pic>
        <p:nvPicPr>
          <p:cNvPr id="116" name="Google Shape;11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0025" y="3939400"/>
            <a:ext cx="2265075" cy="226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PT_StudentKit_DTI">
  <a:themeElements>
    <a:clrScheme name="SUPSI 1">
      <a:dk1>
        <a:srgbClr val="000000"/>
      </a:dk1>
      <a:lt1>
        <a:srgbClr val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Application>Microsoft Office PowerPoint</Application>
  <PresentationFormat>Presentazione su schermo (4:3)</PresentationFormat>
  <Paragraphs>188</Paragraphs>
  <Slides>23</Slides>
  <Notes>23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6" baseType="lpstr">
      <vt:lpstr>Arial</vt:lpstr>
      <vt:lpstr>Times New Roman</vt:lpstr>
      <vt:lpstr>PPT_StudentKit_DTI</vt:lpstr>
      <vt:lpstr>Causal Graph Identification by Large Language Models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 Graph Identification by Large Language Models</dc:title>
  <cp:lastModifiedBy>Piqué Gregorio</cp:lastModifiedBy>
  <cp:revision>1</cp:revision>
  <dcterms:modified xsi:type="dcterms:W3CDTF">2023-08-28T15:47:11Z</dcterms:modified>
</cp:coreProperties>
</file>