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21388375" cx="151241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gTzbXf/H97q+6rUu28IFJ6OFCx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36" orient="horz"/>
        <p:guide pos="476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082800" y="744538"/>
            <a:ext cx="263207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4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84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84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84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84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2082800" y="744538"/>
            <a:ext cx="263207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ina 1">
  <p:cSld name="Pagina 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"/>
          <p:cNvCxnSpPr/>
          <p:nvPr/>
        </p:nvCxnSpPr>
        <p:spPr>
          <a:xfrm>
            <a:off x="715963" y="4705350"/>
            <a:ext cx="136572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" name="Google Shape;12;p3"/>
          <p:cNvCxnSpPr/>
          <p:nvPr/>
        </p:nvCxnSpPr>
        <p:spPr>
          <a:xfrm>
            <a:off x="715963" y="6069013"/>
            <a:ext cx="136572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" name="Google Shape;13;p3"/>
          <p:cNvCxnSpPr/>
          <p:nvPr/>
        </p:nvCxnSpPr>
        <p:spPr>
          <a:xfrm>
            <a:off x="715963" y="15544800"/>
            <a:ext cx="1371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16584" y="5094128"/>
            <a:ext cx="3090992" cy="798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0" lvl="1" marL="9144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785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0700" lvl="3" marL="1828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20700" lvl="4" marL="22860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0700" lvl="5" marL="2743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20700" lvl="6" marL="3200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20700" lvl="7" marL="36576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20700" lvl="8" marL="4114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716580" y="4795752"/>
            <a:ext cx="3096619" cy="273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0" lvl="1" marL="9144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785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0700" lvl="3" marL="1828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20700" lvl="4" marL="22860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0700" lvl="5" marL="2743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20700" lvl="6" marL="3200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20700" lvl="7" marL="36576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20700" lvl="8" marL="4114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body"/>
          </p:nvPr>
        </p:nvSpPr>
        <p:spPr>
          <a:xfrm>
            <a:off x="4228232" y="4795752"/>
            <a:ext cx="3096622" cy="273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0" lvl="1" marL="9144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785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0700" lvl="3" marL="1828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20700" lvl="4" marL="22860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0700" lvl="5" marL="2743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20700" lvl="6" marL="3200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20700" lvl="7" marL="36576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20700" lvl="8" marL="4114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body"/>
          </p:nvPr>
        </p:nvSpPr>
        <p:spPr>
          <a:xfrm>
            <a:off x="4228232" y="5094128"/>
            <a:ext cx="3096622" cy="798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0" lvl="1" marL="9144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785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0700" lvl="3" marL="1828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20700" lvl="4" marL="22860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0700" lvl="5" marL="2743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20700" lvl="6" marL="3200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20700" lvl="7" marL="36576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20700" lvl="8" marL="4114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5" type="body"/>
          </p:nvPr>
        </p:nvSpPr>
        <p:spPr>
          <a:xfrm>
            <a:off x="716580" y="6159396"/>
            <a:ext cx="3096619" cy="279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0" lvl="1" marL="9144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785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0700" lvl="3" marL="1828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20700" lvl="4" marL="22860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0700" lvl="5" marL="2743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20700" lvl="6" marL="3200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20700" lvl="7" marL="36576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20700" lvl="8" marL="4114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6" type="body"/>
          </p:nvPr>
        </p:nvSpPr>
        <p:spPr>
          <a:xfrm>
            <a:off x="4228232" y="6159396"/>
            <a:ext cx="3096622" cy="279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0" lvl="1" marL="9144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785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0700" lvl="3" marL="1828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20700" lvl="4" marL="22860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0700" lvl="5" marL="2743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20700" lvl="6" marL="3200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20700" lvl="7" marL="36576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20700" lvl="8" marL="4114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7" type="body"/>
          </p:nvPr>
        </p:nvSpPr>
        <p:spPr>
          <a:xfrm>
            <a:off x="7734254" y="6463373"/>
            <a:ext cx="3090992" cy="800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0" lvl="1" marL="9144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785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0700" lvl="3" marL="1828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20700" lvl="4" marL="22860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0700" lvl="5" marL="2743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20700" lvl="6" marL="3200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20700" lvl="7" marL="36576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20700" lvl="8" marL="4114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8" type="body"/>
          </p:nvPr>
        </p:nvSpPr>
        <p:spPr>
          <a:xfrm>
            <a:off x="7734251" y="6164998"/>
            <a:ext cx="3096619" cy="273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0" lvl="1" marL="9144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785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0700" lvl="3" marL="1828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20700" lvl="4" marL="22860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0700" lvl="5" marL="2743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20700" lvl="6" marL="3200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20700" lvl="7" marL="36576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20700" lvl="8" marL="4114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9" type="body"/>
          </p:nvPr>
        </p:nvSpPr>
        <p:spPr>
          <a:xfrm>
            <a:off x="716581" y="6463373"/>
            <a:ext cx="3090992" cy="800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0" lvl="1" marL="9144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785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0700" lvl="3" marL="1828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20700" lvl="4" marL="22860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0700" lvl="5" marL="2743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20700" lvl="6" marL="3200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20700" lvl="7" marL="36576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20700" lvl="8" marL="4114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3" type="body"/>
          </p:nvPr>
        </p:nvSpPr>
        <p:spPr>
          <a:xfrm>
            <a:off x="4228232" y="6463373"/>
            <a:ext cx="3096622" cy="800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0" lvl="1" marL="9144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785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0700" lvl="3" marL="1828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20700" lvl="4" marL="22860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0700" lvl="5" marL="2743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20700" lvl="6" marL="3200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20700" lvl="7" marL="36576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20700" lvl="8" marL="4114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4" type="body"/>
          </p:nvPr>
        </p:nvSpPr>
        <p:spPr>
          <a:xfrm>
            <a:off x="11251526" y="6463373"/>
            <a:ext cx="3121702" cy="800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0" lvl="1" marL="9144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785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0700" lvl="3" marL="1828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20700" lvl="4" marL="22860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0700" lvl="5" marL="2743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20700" lvl="6" marL="3200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20700" lvl="7" marL="36576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20700" lvl="8" marL="4114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5" type="body"/>
          </p:nvPr>
        </p:nvSpPr>
        <p:spPr>
          <a:xfrm>
            <a:off x="11251524" y="6159398"/>
            <a:ext cx="3121707" cy="279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0" lvl="1" marL="9144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785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0700" lvl="3" marL="1828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20700" lvl="4" marL="22860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0700" lvl="5" marL="2743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20700" lvl="6" marL="3200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20700" lvl="7" marL="36576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20700" lvl="8" marL="4114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6" type="body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0" lvl="1" marL="9144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785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0700" lvl="3" marL="1828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20700" lvl="4" marL="22860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0700" lvl="5" marL="2743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20700" lvl="6" marL="3200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20700" lvl="7" marL="36576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20700" lvl="8" marL="4114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734049" y="1948864"/>
            <a:ext cx="13608468" cy="22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rgbClr val="69A4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7" type="body"/>
          </p:nvPr>
        </p:nvSpPr>
        <p:spPr>
          <a:xfrm>
            <a:off x="7734254" y="4795752"/>
            <a:ext cx="3096622" cy="273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0" lvl="1" marL="9144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785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0700" lvl="3" marL="1828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20700" lvl="4" marL="22860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0700" lvl="5" marL="2743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20700" lvl="6" marL="3200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20700" lvl="7" marL="36576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20700" lvl="8" marL="4114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8" type="body"/>
          </p:nvPr>
        </p:nvSpPr>
        <p:spPr>
          <a:xfrm>
            <a:off x="7734254" y="5094128"/>
            <a:ext cx="3096622" cy="798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0" lvl="1" marL="9144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785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0700" lvl="3" marL="1828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20700" lvl="4" marL="22860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0700" lvl="5" marL="2743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20700" lvl="6" marL="3200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20700" lvl="7" marL="36576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20700" lvl="8" marL="4114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Modulo_SUPSI_DTI.gif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425" y="368300"/>
            <a:ext cx="4075113" cy="147161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>
            <p:ph idx="19" type="body"/>
          </p:nvPr>
        </p:nvSpPr>
        <p:spPr>
          <a:xfrm>
            <a:off x="11251526" y="4795752"/>
            <a:ext cx="3096622" cy="273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0" lvl="1" marL="9144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785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0700" lvl="3" marL="1828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20700" lvl="4" marL="22860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0700" lvl="5" marL="2743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20700" lvl="6" marL="3200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20700" lvl="7" marL="36576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20700" lvl="8" marL="4114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20" type="body"/>
          </p:nvPr>
        </p:nvSpPr>
        <p:spPr>
          <a:xfrm>
            <a:off x="11251526" y="5094128"/>
            <a:ext cx="3096622" cy="798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0" lvl="1" marL="9144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785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0700" lvl="3" marL="1828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20700" lvl="4" marL="22860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0700" lvl="5" marL="2743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20700" lvl="6" marL="3200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20700" lvl="7" marL="36576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20700" lvl="8" marL="4114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ina 2 - Testo e immagini">
  <p:cSld name="Pagina 2 - Testo e immagini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ulo_SUPSI_DACD.gif" id="35" name="Google Shape;35;p4"/>
          <p:cNvPicPr preferRelativeResize="0"/>
          <p:nvPr/>
        </p:nvPicPr>
        <p:blipFill rotWithShape="1">
          <a:blip r:embed="rId2">
            <a:alphaModFix/>
          </a:blip>
          <a:srcRect b="86284" l="0" r="0" t="-86285"/>
          <a:stretch/>
        </p:blipFill>
        <p:spPr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4"/>
          <p:cNvCxnSpPr/>
          <p:nvPr/>
        </p:nvCxnSpPr>
        <p:spPr>
          <a:xfrm>
            <a:off x="715963" y="15544800"/>
            <a:ext cx="1371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7" name="Google Shape;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0" lvl="1" marL="914400" marR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785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0700" lvl="3" marL="1828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–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20700" lvl="4" marL="22860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»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0700" lvl="5" marL="2743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20700" lvl="6" marL="32004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20700" lvl="7" marL="36576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20700" lvl="8" marL="41148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ina 2 - Immagini">
  <p:cSld name="Pagina 2 - Immagini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ulo_SUPSI_DACD.gif" id="40" name="Google Shape;40;p5"/>
          <p:cNvPicPr preferRelativeResize="0"/>
          <p:nvPr/>
        </p:nvPicPr>
        <p:blipFill rotWithShape="1">
          <a:blip r:embed="rId2">
            <a:alphaModFix/>
          </a:blip>
          <a:srcRect b="86284" l="0" r="0" t="-86285"/>
          <a:stretch/>
        </p:blipFill>
        <p:spPr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idx="1" type="body"/>
          </p:nvPr>
        </p:nvSpPr>
        <p:spPr>
          <a:xfrm>
            <a:off x="715963" y="5094288"/>
            <a:ext cx="3090862" cy="798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Piqué Gregorio</a:t>
            </a:r>
            <a:endParaRPr/>
          </a:p>
        </p:txBody>
      </p:sp>
      <p:sp>
        <p:nvSpPr>
          <p:cNvPr id="47" name="Google Shape;47;p1"/>
          <p:cNvSpPr txBox="1"/>
          <p:nvPr>
            <p:ph idx="2" type="body"/>
          </p:nvPr>
        </p:nvSpPr>
        <p:spPr>
          <a:xfrm>
            <a:off x="715963" y="4795838"/>
            <a:ext cx="3097212" cy="27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Studente/i</a:t>
            </a:r>
            <a:endParaRPr/>
          </a:p>
        </p:txBody>
      </p:sp>
      <p:sp>
        <p:nvSpPr>
          <p:cNvPr id="48" name="Google Shape;48;p1"/>
          <p:cNvSpPr txBox="1"/>
          <p:nvPr>
            <p:ph idx="3" type="body"/>
          </p:nvPr>
        </p:nvSpPr>
        <p:spPr>
          <a:xfrm>
            <a:off x="4227513" y="4795838"/>
            <a:ext cx="3097212" cy="27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Relatore</a:t>
            </a:r>
            <a:endParaRPr/>
          </a:p>
        </p:txBody>
      </p:sp>
      <p:sp>
        <p:nvSpPr>
          <p:cNvPr id="49" name="Google Shape;49;p1"/>
          <p:cNvSpPr txBox="1"/>
          <p:nvPr>
            <p:ph idx="4" type="body"/>
          </p:nvPr>
        </p:nvSpPr>
        <p:spPr>
          <a:xfrm>
            <a:off x="4227513" y="5094288"/>
            <a:ext cx="3097212" cy="798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Antonucci Alessandro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>
            <p:ph idx="5" type="body"/>
          </p:nvPr>
        </p:nvSpPr>
        <p:spPr>
          <a:xfrm>
            <a:off x="715963" y="6159500"/>
            <a:ext cx="3097212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Corso di laurea</a:t>
            </a:r>
            <a:endParaRPr/>
          </a:p>
        </p:txBody>
      </p:sp>
      <p:sp>
        <p:nvSpPr>
          <p:cNvPr id="51" name="Google Shape;51;p1"/>
          <p:cNvSpPr txBox="1"/>
          <p:nvPr>
            <p:ph idx="6" type="body"/>
          </p:nvPr>
        </p:nvSpPr>
        <p:spPr>
          <a:xfrm>
            <a:off x="4227513" y="6159500"/>
            <a:ext cx="3097212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N° Progetto</a:t>
            </a:r>
            <a:endParaRPr/>
          </a:p>
        </p:txBody>
      </p:sp>
      <p:sp>
        <p:nvSpPr>
          <p:cNvPr id="52" name="Google Shape;52;p1"/>
          <p:cNvSpPr txBox="1"/>
          <p:nvPr>
            <p:ph idx="7" type="body"/>
          </p:nvPr>
        </p:nvSpPr>
        <p:spPr>
          <a:xfrm>
            <a:off x="7734300" y="6462713"/>
            <a:ext cx="3090863" cy="801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2023</a:t>
            </a:r>
            <a:endParaRPr/>
          </a:p>
        </p:txBody>
      </p:sp>
      <p:sp>
        <p:nvSpPr>
          <p:cNvPr id="53" name="Google Shape;53;p1"/>
          <p:cNvSpPr txBox="1"/>
          <p:nvPr>
            <p:ph idx="8" type="body"/>
          </p:nvPr>
        </p:nvSpPr>
        <p:spPr>
          <a:xfrm>
            <a:off x="7734300" y="6164263"/>
            <a:ext cx="30972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Anno</a:t>
            </a:r>
            <a:endParaRPr/>
          </a:p>
        </p:txBody>
      </p:sp>
      <p:sp>
        <p:nvSpPr>
          <p:cNvPr id="54" name="Google Shape;54;p1"/>
          <p:cNvSpPr txBox="1"/>
          <p:nvPr>
            <p:ph idx="9" type="body"/>
          </p:nvPr>
        </p:nvSpPr>
        <p:spPr>
          <a:xfrm>
            <a:off x="715963" y="6462713"/>
            <a:ext cx="3090862" cy="801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Ingegneria informatica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>
            <p:ph idx="13" type="body"/>
          </p:nvPr>
        </p:nvSpPr>
        <p:spPr>
          <a:xfrm>
            <a:off x="4227513" y="6462713"/>
            <a:ext cx="3097212" cy="801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C10681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>
            <p:ph idx="14" type="body"/>
          </p:nvPr>
        </p:nvSpPr>
        <p:spPr>
          <a:xfrm>
            <a:off x="11252200" y="6462713"/>
            <a:ext cx="3121025" cy="801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01.09.2023</a:t>
            </a:r>
            <a:endParaRPr/>
          </a:p>
        </p:txBody>
      </p:sp>
      <p:sp>
        <p:nvSpPr>
          <p:cNvPr id="57" name="Google Shape;57;p1"/>
          <p:cNvSpPr txBox="1"/>
          <p:nvPr>
            <p:ph idx="15" type="body"/>
          </p:nvPr>
        </p:nvSpPr>
        <p:spPr>
          <a:xfrm>
            <a:off x="11252200" y="6159500"/>
            <a:ext cx="312102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58" name="Google Shape;58;p1"/>
          <p:cNvSpPr txBox="1"/>
          <p:nvPr>
            <p:ph type="title"/>
          </p:nvPr>
        </p:nvSpPr>
        <p:spPr>
          <a:xfrm>
            <a:off x="733425" y="1949450"/>
            <a:ext cx="13609638" cy="226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Causal Graph Identification by Large Language Models</a:t>
            </a:r>
            <a:br>
              <a:rPr lang="it-IT"/>
            </a:br>
            <a:endParaRPr sz="2600"/>
          </a:p>
        </p:txBody>
      </p:sp>
      <p:sp>
        <p:nvSpPr>
          <p:cNvPr id="59" name="Google Shape;59;p1"/>
          <p:cNvSpPr txBox="1"/>
          <p:nvPr>
            <p:ph idx="17" type="body"/>
          </p:nvPr>
        </p:nvSpPr>
        <p:spPr>
          <a:xfrm>
            <a:off x="7734300" y="4795838"/>
            <a:ext cx="30972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Correlatore</a:t>
            </a:r>
            <a:endParaRPr/>
          </a:p>
        </p:txBody>
      </p:sp>
      <p:sp>
        <p:nvSpPr>
          <p:cNvPr id="60" name="Google Shape;60;p1"/>
          <p:cNvSpPr txBox="1"/>
          <p:nvPr>
            <p:ph idx="18" type="body"/>
          </p:nvPr>
        </p:nvSpPr>
        <p:spPr>
          <a:xfrm>
            <a:off x="7734300" y="5094288"/>
            <a:ext cx="3097213" cy="798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Zaffalon Marco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715963" y="7586663"/>
            <a:ext cx="12865100" cy="73136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>
            <p:ph idx="17" type="body"/>
          </p:nvPr>
        </p:nvSpPr>
        <p:spPr>
          <a:xfrm>
            <a:off x="11252200" y="4795838"/>
            <a:ext cx="30972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Committente</a:t>
            </a:r>
            <a:endParaRPr/>
          </a:p>
        </p:txBody>
      </p:sp>
      <p:sp>
        <p:nvSpPr>
          <p:cNvPr id="63" name="Google Shape;63;p1"/>
          <p:cNvSpPr txBox="1"/>
          <p:nvPr>
            <p:ph idx="18" type="body"/>
          </p:nvPr>
        </p:nvSpPr>
        <p:spPr>
          <a:xfrm>
            <a:off x="11252200" y="5094288"/>
            <a:ext cx="3097213" cy="798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64" name="Google Shape;64;p1"/>
          <p:cNvSpPr txBox="1"/>
          <p:nvPr/>
        </p:nvSpPr>
        <p:spPr>
          <a:xfrm>
            <a:off x="5388883" y="15654363"/>
            <a:ext cx="45576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Conduct an empirical study to assess the possibility of performing causal analysis using LLMs.</a:t>
            </a:r>
            <a:endParaRPr sz="1200"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textual data from the web with a data-collection process.</a:t>
            </a:r>
            <a:endParaRPr sz="1200"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named entities from text.</a:t>
            </a:r>
            <a:endParaRPr sz="1200"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the operation of causal discovery, which is the task of learning the structure of causal relationships between variables and entities.</a:t>
            </a:r>
            <a:endParaRPr sz="1200"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Analyse results with benchmark tests and evaluate effectiveness with appropriate metrics.</a:t>
            </a:r>
            <a:endParaRPr sz="1200"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 with LLM usage techniques by using different models and applying prompt-engineering.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10004425" y="15684097"/>
            <a:ext cx="4557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language models (LLMs) are very powerful tools and have the potential to assist human efforts in causal discovery and the identification of causal relationships. 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showed that LLMs can achieve an average F1 score of 0.93 on benchmark</a:t>
            </a:r>
            <a:r>
              <a:rPr lang="it-IT" sz="1200">
                <a:solidFill>
                  <a:schemeClr val="dk1"/>
                </a:solidFill>
              </a:rPr>
              <a:t> tests</a:t>
            </a: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suggesting that they can be a valuable tool for these tasks. 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LLMs are not without flaws, and their output should be verified by experts.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LLMs can be useful in extracting common knowledge from medical text, and when combined with expert insights, they offer the potential to efficiently generate more comprehensive causal graphs.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application of LLMs to tasks of this nature is still in its early stages and has some limitations, but it has achieved some promising results and revealed new opportunities.</a:t>
            </a:r>
            <a:endParaRPr sz="1200"/>
          </a:p>
        </p:txBody>
      </p:sp>
      <p:sp>
        <p:nvSpPr>
          <p:cNvPr id="66" name="Google Shape;66;p1"/>
          <p:cNvSpPr txBox="1"/>
          <p:nvPr/>
        </p:nvSpPr>
        <p:spPr>
          <a:xfrm>
            <a:off x="715963" y="15654363"/>
            <a:ext cx="45576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Advances in causal inference is vital across multiple fields and contexts. A correct and complete understanding of the causal relationships behind the system of interest is a fundamental requirement for making accurate decisions.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methods and techniques can be used to identify causal relationships with the task called causal discovery, but many of these approaches present different flaws and weaknesses. </a:t>
            </a:r>
            <a:r>
              <a:rPr i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Language Models</a:t>
            </a: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(LLMs) can be used as a new assistant to aid human efforts and contributing to the task of causal analysis. 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aims to evaluate the ability of LLMs in identifying causal relationships and causal graphs from natural language texts, using also a set of techniques that can be used to improve the accuracy of LLM results. The project required the implementation of a software infrastructure to collect textual data and interact with the GPT API to process it to conduct causal discovery.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229" y="7983073"/>
            <a:ext cx="12639265" cy="6529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TI_Poster">
  <a:themeElements>
    <a:clrScheme name="SUPSI 1">
      <a:dk1>
        <a:srgbClr val="000000"/>
      </a:dk1>
      <a:lt1>
        <a:srgbClr val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2019-02-05T13:30:43Z</dcterms:created>
  <dc:creator>Amaro Walter</dc:creator>
</cp:coreProperties>
</file>