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23"/>
  </p:notesMasterIdLst>
  <p:handoutMasterIdLst>
    <p:handoutMasterId r:id="rId24"/>
  </p:handoutMasterIdLst>
  <p:sldIdLst>
    <p:sldId id="268" r:id="rId2"/>
    <p:sldId id="266" r:id="rId3"/>
    <p:sldId id="274" r:id="rId4"/>
    <p:sldId id="295" r:id="rId5"/>
    <p:sldId id="299" r:id="rId6"/>
    <p:sldId id="301" r:id="rId7"/>
    <p:sldId id="302" r:id="rId8"/>
    <p:sldId id="309" r:id="rId9"/>
    <p:sldId id="310" r:id="rId10"/>
    <p:sldId id="296" r:id="rId11"/>
    <p:sldId id="300" r:id="rId12"/>
    <p:sldId id="308" r:id="rId13"/>
    <p:sldId id="307" r:id="rId14"/>
    <p:sldId id="312" r:id="rId15"/>
    <p:sldId id="289" r:id="rId16"/>
    <p:sldId id="297" r:id="rId17"/>
    <p:sldId id="313" r:id="rId18"/>
    <p:sldId id="298" r:id="rId19"/>
    <p:sldId id="305" r:id="rId20"/>
    <p:sldId id="311" r:id="rId21"/>
    <p:sldId id="306" r:id="rId22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46" autoAdjust="0"/>
  </p:normalViewPr>
  <p:slideViewPr>
    <p:cSldViewPr>
      <p:cViewPr varScale="1">
        <p:scale>
          <a:sx n="81" d="100"/>
          <a:sy n="81" d="100"/>
        </p:scale>
        <p:origin x="176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07/05/2023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6:58:21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 2,'312'23,"-251"-16,15-3,89-5,-53-1,950 2,-982-5,-48 1,-26 3,-11 0,-600-9,333 4,129 2,-469 2,311 4,287-2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6:58:25.6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34,'582'0,"-453"-11,-128 11,243-9,-145 6,19-3,-60 1,91 6,-60 1,-89-2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6:58:29.3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0,'1'1,"1"0,-1 0,1 0,0 0,-1 0,1-1,0 1,0-1,-1 1,1-1,0 0,0 1,0-1,0 0,3-1,0 2,1023 33,-947-29,-54-2,0-2,34-2,9-7,-35 3,56-1,-229 5,-161-6,-93 2,215 7,-232-2,390-2,12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6:58:45.61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6:58:56.63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27,'55'-2,"59"4,-113-2,0 0,0 1,-1-1,1 1,0-1,0 1,-1-1,1 1,-1-1,1 1,0 0,-1-1,1 1,-1 0,0 0,1-1,-1 1,0 0,1 0,-1 0,0-1,0 1,1 0,-1 0,0 0,0 0,0-1,0 1,0 1,-1 34,0-23,1 6,1 1,0 0,2 0,6 21,-8-30,1-1,-1 1,0 16,-2-16,2 1,0-1,2 13,3 12,-1 0,-3 1,-1 45,4 24,6 52,-1 75,-10-14,0-200,0-16,1-1,-1 1,0-1,-1 1,1-1,0 1,-1 0,1-1,-1 1,-2 4,2-6,0 0,-1 0,1 0,0 0,-1 0,1 0,-1-1,1 1,-1-1,0 1,1-1,-1 1,1-1,-1 0,0 1,1-1,-1 0,0 0,0-1,1 1,-3 0,-84-10,59 6,1 1,-46 1,73 2,0 0,0 0,1 0,-1 0,0-1,0 1,0 0,1 0,-1 0,0-1,1 1,-1 0,0-1,0 1,1-1,-1 1,1-1,-1 1,0-1,1 1,-1-1,1 1,0-1,-1 0,1 1,-1-1,1 0,0 1,-1-1,1 0,0 0,0 1,0-1,0 0,-1 0,1 0,0 1,0-1,0 0,1 0,-1 1,0-1,0 0,0 0,1 1,-1-1,0 0,1 0,16-47,-12 37,3-12,-1 0,-1 0,5-48,-3-73,-6 85,9-64,4 46,6-56,-14 51,-10 117,3-28,0 1,0-1,-1 0,0 0,-2 9,-9 16,-30 59,28-65,2-5,1 0,-10 29,17-35,0 0,1 0,-3 29,6-722,0 670,0 0,0 0,1 1,0-1,0 0,1 1,3-12,-4 18,0 0,1 1,-1-1,1 0,-1 0,1 0,-1 1,1-1,-1 1,1-1,0 1,-1 0,1 0,0 0,3 0,32 1,-21 0,13 0,13 0,1-2,70-10,-112 10,1 0,0 0,0 0,-1 0,1-1,-1 1,1-1,-1 1,0-1,1 1,-1-1,0 0,0 0,0 1,0-1,-1 0,1 0,0 0,-1 0,1-4,0 4,-1 4,2 67,12 73,2 18,-12-46,-19 218,5-216,10 192,2-268,9 56,-11-95,0 0,0-1,0 1,0 0,0-1,0 1,0-1,-1 1,1-1,0 1,-1 0,1-1,0 1,-1-1,1 1,0-1,-1 0,1 1,-1-1,1 1,-1-1,1 0,-1 1,1-1,-1 0,0 0,1 1,-1-1,1 0,-1 0,1 0,-1 0,0 0,1 0,-1 0,-1 0,-28 2,24-2,-305-12,310 12,0-1,0 1,0 0,0-1,0 1,0-1,0 1,1-1,-1 0,0 1,0-1,0 0,1 0,-1 1,0-1,1 0,-1 0,1 0,-1 0,1 0,0 0,-1 0,1 0,0 0,0 0,-1 0,1 0,0 0,0 0,0 0,0-2,1-44,-1 34,-14-388,8 312,3-1,5 0,17-119,19 22,-33 167,0-11,-2 0,0-1,-3 1,-3-44,2 70,0 1,0-1,0 0,-1 1,1-1,-1 1,0 0,-4-6,1-1,3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800" dirty="0"/>
              <a:t>Analisi costi sanitari </a:t>
            </a:r>
            <a:br>
              <a:rPr lang="it-IT" sz="4800" dirty="0"/>
            </a:br>
            <a:r>
              <a:rPr lang="it-IT" sz="4800" dirty="0"/>
              <a:t>negli USA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Gregorio Piqué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Ing.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Machine Learning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Cannelli Loris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2022/2023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05/05/2023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844824"/>
            <a:ext cx="7848872" cy="4718620"/>
          </a:xfrm>
        </p:spPr>
        <p:txBody>
          <a:bodyPr/>
          <a:lstStyle/>
          <a:p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2800" dirty="0"/>
              <a:t>Distribuzione costi per BMI, per fumatori e non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08B53FB-0692-CCA4-AC75-74D7D17D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6672" y="1844824"/>
            <a:ext cx="8930656" cy="4292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05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2996952"/>
            <a:ext cx="7848872" cy="720080"/>
          </a:xfrm>
        </p:spPr>
        <p:txBody>
          <a:bodyPr/>
          <a:lstStyle/>
          <a:p>
            <a:pPr algn="ctr"/>
            <a:r>
              <a:rPr lang="it-IT" dirty="0"/>
              <a:t>Risultati regressione</a:t>
            </a:r>
          </a:p>
        </p:txBody>
      </p:sp>
    </p:spTree>
    <p:extLst>
      <p:ext uri="{BB962C8B-B14F-4D97-AF65-F5344CB8AC3E}">
        <p14:creationId xmlns:p14="http://schemas.microsoft.com/office/powerpoint/2010/main" val="425423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844824"/>
            <a:ext cx="7848872" cy="4718620"/>
          </a:xfrm>
        </p:spPr>
        <p:txBody>
          <a:bodyPr/>
          <a:lstStyle/>
          <a:p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2800" dirty="0"/>
              <a:t>RMSE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67FB5B3-5642-E72D-3CB2-52B69A5D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8574" y="1916832"/>
            <a:ext cx="8632680" cy="4011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66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844824"/>
            <a:ext cx="7848872" cy="4718620"/>
          </a:xfrm>
        </p:spPr>
        <p:txBody>
          <a:bodyPr/>
          <a:lstStyle/>
          <a:p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2800" dirty="0"/>
              <a:t>R2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67FB5B3-5642-E72D-3CB2-52B69A5D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423" y="1916832"/>
            <a:ext cx="8855154" cy="4022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88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2996952"/>
            <a:ext cx="7848872" cy="720080"/>
          </a:xfrm>
        </p:spPr>
        <p:txBody>
          <a:bodyPr/>
          <a:lstStyle/>
          <a:p>
            <a:pPr algn="ctr"/>
            <a:r>
              <a:rPr lang="it-IT" dirty="0"/>
              <a:t>Classificazione: Fumatori</a:t>
            </a:r>
          </a:p>
        </p:txBody>
      </p:sp>
    </p:spTree>
    <p:extLst>
      <p:ext uri="{BB962C8B-B14F-4D97-AF65-F5344CB8AC3E}">
        <p14:creationId xmlns:p14="http://schemas.microsoft.com/office/powerpoint/2010/main" val="373203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132856"/>
            <a:ext cx="7848872" cy="4430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980728"/>
            <a:ext cx="8352928" cy="1152128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22DB97-2C11-9377-F8E6-C1382CB4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250" y="1196752"/>
            <a:ext cx="8953500" cy="3035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0B60C67-2FE9-390E-D4D5-2FD4D9E09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653136"/>
            <a:ext cx="4572396" cy="1714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2996952"/>
            <a:ext cx="7848872" cy="720080"/>
          </a:xfrm>
        </p:spPr>
        <p:txBody>
          <a:bodyPr/>
          <a:lstStyle/>
          <a:p>
            <a:pPr algn="ctr"/>
            <a:r>
              <a:rPr lang="it-IT" dirty="0"/>
              <a:t>Classificazione: Sesso</a:t>
            </a:r>
          </a:p>
        </p:txBody>
      </p:sp>
    </p:spTree>
    <p:extLst>
      <p:ext uri="{BB962C8B-B14F-4D97-AF65-F5344CB8AC3E}">
        <p14:creationId xmlns:p14="http://schemas.microsoft.com/office/powerpoint/2010/main" val="24135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844824"/>
            <a:ext cx="7848872" cy="4718620"/>
          </a:xfrm>
        </p:spPr>
        <p:txBody>
          <a:bodyPr/>
          <a:lstStyle/>
          <a:p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2800" dirty="0"/>
              <a:t>Distribuzione costi per BMI e sesso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08B53FB-0692-CCA4-AC75-74D7D17D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1211" y="1981969"/>
            <a:ext cx="8461577" cy="4018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87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132856"/>
            <a:ext cx="7848872" cy="4430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980728"/>
            <a:ext cx="8352928" cy="864096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A48764A-D5DE-B6AC-17E4-4BC69B0B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9" y="1412776"/>
            <a:ext cx="9032062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272BC18-9BA9-44DA-2370-5478624B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4825933"/>
            <a:ext cx="4519052" cy="1737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7693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2996952"/>
            <a:ext cx="7848872" cy="720080"/>
          </a:xfrm>
        </p:spPr>
        <p:txBody>
          <a:bodyPr/>
          <a:lstStyle/>
          <a:p>
            <a:pPr algn="ctr"/>
            <a:r>
              <a:rPr lang="it-IT" dirty="0"/>
              <a:t>Classificazione: Regione</a:t>
            </a:r>
          </a:p>
        </p:txBody>
      </p:sp>
    </p:spTree>
    <p:extLst>
      <p:ext uri="{BB962C8B-B14F-4D97-AF65-F5344CB8AC3E}">
        <p14:creationId xmlns:p14="http://schemas.microsoft.com/office/powerpoint/2010/main" val="404328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Dataset su cittadini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Una persona per osservazione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1338 righe</a:t>
            </a:r>
            <a:r>
              <a:rPr lang="it-IT" sz="1600" dirty="0"/>
              <a:t>× </a:t>
            </a:r>
            <a:r>
              <a:rPr lang="it-IT" sz="1600" b="1" dirty="0"/>
              <a:t>7 colonne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Dati di vario tipo:</a:t>
            </a:r>
          </a:p>
          <a:p>
            <a:pPr lvl="1" indent="0">
              <a:buNone/>
            </a:pPr>
            <a:r>
              <a:rPr lang="it-IT" sz="1600" dirty="0"/>
              <a:t>- demografici/geografici</a:t>
            </a:r>
          </a:p>
          <a:p>
            <a:pPr lvl="1" indent="0">
              <a:buNone/>
            </a:pPr>
            <a:r>
              <a:rPr lang="it-IT" sz="1600" dirty="0"/>
              <a:t>- fisici</a:t>
            </a:r>
          </a:p>
          <a:p>
            <a:pPr lvl="1" indent="0">
              <a:buNone/>
            </a:pPr>
            <a:r>
              <a:rPr lang="it-IT" sz="1600" dirty="0"/>
              <a:t>- familiari</a:t>
            </a:r>
          </a:p>
          <a:p>
            <a:pPr lvl="1" indent="0">
              <a:buNone/>
            </a:pPr>
            <a:r>
              <a:rPr lang="it-IT" sz="1600" dirty="0"/>
              <a:t>- comportamentali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DA67DF-6CE1-C56A-C31C-74AFDC9A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63888" y="3084144"/>
            <a:ext cx="4451888" cy="3373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844824"/>
            <a:ext cx="7848872" cy="4718620"/>
          </a:xfrm>
        </p:spPr>
        <p:txBody>
          <a:bodyPr/>
          <a:lstStyle/>
          <a:p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2800" dirty="0"/>
              <a:t>Distribuzione costi per regione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08B53FB-0692-CCA4-AC75-74D7D17D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002" y="1916832"/>
            <a:ext cx="8841996" cy="4227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997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132856"/>
            <a:ext cx="7848872" cy="4430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980728"/>
            <a:ext cx="8352928" cy="864096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A48764A-D5DE-B6AC-17E4-4BC69B0B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3195" y="260648"/>
            <a:ext cx="8717609" cy="3960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3D0D56D-2CA6-3FC0-D7B4-F4E85626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47864" y="4473998"/>
            <a:ext cx="4549534" cy="2067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50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844824"/>
            <a:ext cx="7848872" cy="4718620"/>
          </a:xfrm>
        </p:spPr>
        <p:txBody>
          <a:bodyPr/>
          <a:lstStyle/>
          <a:p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2800" dirty="0"/>
              <a:t>Distribuzione per età e sesso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08B53FB-0692-CCA4-AC75-74D7D17D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512" y="1988840"/>
            <a:ext cx="8406038" cy="4195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10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2996952"/>
            <a:ext cx="7848872" cy="720080"/>
          </a:xfrm>
        </p:spPr>
        <p:txBody>
          <a:bodyPr/>
          <a:lstStyle/>
          <a:p>
            <a:pPr algn="ctr"/>
            <a:r>
              <a:rPr lang="it-IT" dirty="0"/>
              <a:t>Predizione Costi Assicurativi</a:t>
            </a:r>
          </a:p>
        </p:txBody>
      </p:sp>
    </p:spTree>
    <p:extLst>
      <p:ext uri="{BB962C8B-B14F-4D97-AF65-F5344CB8AC3E}">
        <p14:creationId xmlns:p14="http://schemas.microsoft.com/office/powerpoint/2010/main" val="391386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844824"/>
            <a:ext cx="7848872" cy="4718620"/>
          </a:xfrm>
        </p:spPr>
        <p:txBody>
          <a:bodyPr/>
          <a:lstStyle/>
          <a:p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2800" dirty="0"/>
              <a:t>Correlazione</a:t>
            </a:r>
          </a:p>
        </p:txBody>
      </p:sp>
      <p:pic>
        <p:nvPicPr>
          <p:cNvPr id="5" name="Immagine 4" descr="Immagine che contiene quadrato&#10;&#10;Descrizione generata automaticamente">
            <a:extLst>
              <a:ext uri="{FF2B5EF4-FFF2-40B4-BE49-F238E27FC236}">
                <a16:creationId xmlns:a16="http://schemas.microsoft.com/office/drawing/2014/main" id="{7DC6E7E3-ABB6-3AEB-06F8-E04F4C73D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" t="1674" r="1287"/>
          <a:stretch/>
        </p:blipFill>
        <p:spPr>
          <a:xfrm>
            <a:off x="1916338" y="1668332"/>
            <a:ext cx="6264696" cy="5157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23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844824"/>
            <a:ext cx="7848872" cy="4718620"/>
          </a:xfrm>
        </p:spPr>
        <p:txBody>
          <a:bodyPr/>
          <a:lstStyle/>
          <a:p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2800" dirty="0"/>
              <a:t>Correlazione</a:t>
            </a:r>
          </a:p>
        </p:txBody>
      </p:sp>
      <p:pic>
        <p:nvPicPr>
          <p:cNvPr id="5" name="Immagine 4" descr="Immagine che contiene quadrato&#10;&#10;Descrizione generata automaticamente">
            <a:extLst>
              <a:ext uri="{FF2B5EF4-FFF2-40B4-BE49-F238E27FC236}">
                <a16:creationId xmlns:a16="http://schemas.microsoft.com/office/drawing/2014/main" id="{7DC6E7E3-ABB6-3AEB-06F8-E04F4C73D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" t="1674" r="1287"/>
          <a:stretch/>
        </p:blipFill>
        <p:spPr>
          <a:xfrm>
            <a:off x="1916338" y="1668332"/>
            <a:ext cx="6264696" cy="5157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D1096BE2-1213-F0E1-EC8D-35EF72258C0B}"/>
                  </a:ext>
                </a:extLst>
              </p14:cNvPr>
              <p14:cNvContentPartPr/>
              <p14:nvPr/>
            </p14:nvContentPartPr>
            <p14:xfrm>
              <a:off x="2063490" y="4240050"/>
              <a:ext cx="703080" cy="13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D1096BE2-1213-F0E1-EC8D-35EF72258C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9850" y="4132050"/>
                <a:ext cx="8107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D908BC13-8587-A935-FEF0-3E015EBF2DA5}"/>
                  </a:ext>
                </a:extLst>
              </p14:cNvPr>
              <p14:cNvContentPartPr/>
              <p14:nvPr/>
            </p14:nvContentPartPr>
            <p14:xfrm>
              <a:off x="2243850" y="2022270"/>
              <a:ext cx="529560" cy="126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D908BC13-8587-A935-FEF0-3E015EBF2D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0210" y="1914270"/>
                <a:ext cx="6372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6C200B28-9E41-F5DD-8085-F407BF21AE76}"/>
                  </a:ext>
                </a:extLst>
              </p14:cNvPr>
              <p14:cNvContentPartPr/>
              <p14:nvPr/>
            </p14:nvContentPartPr>
            <p14:xfrm>
              <a:off x="2255370" y="2445990"/>
              <a:ext cx="524520" cy="190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6C200B28-9E41-F5DD-8085-F407BF21AE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01730" y="2337990"/>
                <a:ext cx="6321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2101B4D9-C4CE-95C0-0DC9-4DEFA44C4112}"/>
                  </a:ext>
                </a:extLst>
              </p14:cNvPr>
              <p14:cNvContentPartPr/>
              <p14:nvPr/>
            </p14:nvContentPartPr>
            <p14:xfrm>
              <a:off x="4461210" y="6069090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2101B4D9-C4CE-95C0-0DC9-4DEFA44C41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7570" y="596145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B5746F32-5C1B-1D57-91D6-3F556419840F}"/>
                  </a:ext>
                </a:extLst>
              </p14:cNvPr>
              <p14:cNvContentPartPr/>
              <p14:nvPr/>
            </p14:nvContentPartPr>
            <p14:xfrm>
              <a:off x="4429890" y="5974050"/>
              <a:ext cx="149760" cy="5205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B5746F32-5C1B-1D57-91D6-3F55641984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75890" y="5866410"/>
                <a:ext cx="257400" cy="736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0ED234E3-E186-CBC4-7C2F-9053B1657477}"/>
              </a:ext>
            </a:extLst>
          </p:cNvPr>
          <p:cNvSpPr/>
          <p:nvPr/>
        </p:nvSpPr>
        <p:spPr>
          <a:xfrm>
            <a:off x="4139952" y="1668332"/>
            <a:ext cx="703080" cy="42358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844824"/>
            <a:ext cx="7848872" cy="4718620"/>
          </a:xfrm>
        </p:spPr>
        <p:txBody>
          <a:bodyPr/>
          <a:lstStyle/>
          <a:p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2800" dirty="0"/>
              <a:t>Lasso per trovare attributi rilevanti</a:t>
            </a:r>
          </a:p>
        </p:txBody>
      </p:sp>
      <p:pic>
        <p:nvPicPr>
          <p:cNvPr id="12" name="Immagine 11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67FB5B3-5642-E72D-3CB2-52B69A5D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6859371" cy="49933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18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844824"/>
            <a:ext cx="7848872" cy="4718620"/>
          </a:xfrm>
        </p:spPr>
        <p:txBody>
          <a:bodyPr/>
          <a:lstStyle/>
          <a:p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2800" dirty="0"/>
              <a:t>Costi per fumatori e non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08B53FB-0692-CCA4-AC75-74D7D17D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3568" y="1749239"/>
            <a:ext cx="7410308" cy="4918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554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844824"/>
            <a:ext cx="7848872" cy="4718620"/>
          </a:xfrm>
        </p:spPr>
        <p:txBody>
          <a:bodyPr/>
          <a:lstStyle/>
          <a:p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2800" dirty="0"/>
              <a:t>Distribuzione costi per età, per fumatori e non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08B53FB-0692-CCA4-AC75-74D7D17D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6672" y="1981969"/>
            <a:ext cx="8930656" cy="4018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558012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1808</TotalTime>
  <Words>122</Words>
  <Application>Microsoft Office PowerPoint</Application>
  <PresentationFormat>Presentazione su schermo (4:3)</PresentationFormat>
  <Paragraphs>43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PPT_StudentKit_DTI</vt:lpstr>
      <vt:lpstr>Analisi costi sanitari  negli USA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Piqué Gregorio</cp:lastModifiedBy>
  <cp:revision>33</cp:revision>
  <cp:lastPrinted>2012-05-23T12:47:14Z</cp:lastPrinted>
  <dcterms:created xsi:type="dcterms:W3CDTF">2012-06-06T06:29:02Z</dcterms:created>
  <dcterms:modified xsi:type="dcterms:W3CDTF">2023-05-07T18:09:55Z</dcterms:modified>
</cp:coreProperties>
</file>