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2" r:id="rId4"/>
    <p:sldId id="301" r:id="rId5"/>
    <p:sldId id="302" r:id="rId6"/>
    <p:sldId id="263" r:id="rId7"/>
    <p:sldId id="304" r:id="rId8"/>
    <p:sldId id="270" r:id="rId9"/>
    <p:sldId id="271" r:id="rId10"/>
    <p:sldId id="272" r:id="rId11"/>
    <p:sldId id="273" r:id="rId12"/>
    <p:sldId id="274" r:id="rId13"/>
    <p:sldId id="278" r:id="rId14"/>
    <p:sldId id="280" r:id="rId15"/>
    <p:sldId id="309" r:id="rId16"/>
    <p:sldId id="310" r:id="rId17"/>
    <p:sldId id="311" r:id="rId18"/>
    <p:sldId id="312" r:id="rId19"/>
    <p:sldId id="313" r:id="rId20"/>
    <p:sldId id="286" r:id="rId21"/>
    <p:sldId id="314" r:id="rId22"/>
    <p:sldId id="293" r:id="rId23"/>
    <p:sldId id="316" r:id="rId24"/>
    <p:sldId id="317" r:id="rId25"/>
    <p:sldId id="318" r:id="rId26"/>
    <p:sldId id="300" r:id="rId2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1876" autoAdjust="0"/>
  </p:normalViewPr>
  <p:slideViewPr>
    <p:cSldViewPr snapToGrid="0" snapToObjects="1">
      <p:cViewPr varScale="1">
        <p:scale>
          <a:sx n="143" d="100"/>
          <a:sy n="143" d="100"/>
        </p:scale>
        <p:origin x="2592" y="10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3E002-954B-1AC2-7E9E-1449BEB0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ABFC21-AA7B-CB2F-0391-52E9FE5A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D465BCC-14F2-2CFB-639A-8AFAD5E07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DC3B15-73C7-AC92-DF9C-70D641FE17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33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E91-DB14-4F44-662E-D95C4597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6CE1B2-6823-9DE5-3B48-2AC0C485B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ABC0C1-5983-DB90-2050-2ADB3EDA1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AF63A2-B556-F3E8-8009-26AED78D1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141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6EB1-7820-DC22-13EB-5946B888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310584-869B-9205-32DC-34FD483B9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4D7513-6092-5AE4-1138-D9A8A6C4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D6B41-BE97-ECDE-06F1-405836655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508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C422-0A0B-4F6D-0DDB-9C6F102B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6814ACD-53E3-156D-1118-5D5254E45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4BA1592-1094-9620-535C-3E4B4E9D7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08420-090C-81FF-30A4-041B6E4CB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226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4CE0E-2AC9-AE56-D1C4-31314BD9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324573-A4FC-7A60-D146-47FB156D0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9F28C10-F326-A71D-43E8-54D48332F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93EE3-52BE-94A6-FD8C-E9ADFFE84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403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65A5E-EC23-C7B5-0936-E1E9E7AF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D91E28-A0C0-D7CE-B42B-355EE5897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CB6A6-A054-F974-EE76-59E480F7D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624A6-1DE7-3754-3169-B1BA6BA09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7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450C-02F2-DD93-040B-3B202F33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55E513-C823-980A-4066-EF69CA3D5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E23A9B-3F53-2035-0D6B-81CB4D521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332E31-764C-280A-5EED-AE7B5065F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70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B8028-210D-3E4B-110F-E796CEC2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3BFA-1F7F-7DE3-8113-A8D66F365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F3A3B90-EBB6-1DEE-6B3F-FA5162619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20866-E0D1-3AB2-1EE9-5450F4FF0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54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5C40F-4C54-1DEB-5A99-14A50A17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CC13F4-ECEE-D878-9657-14E0DC565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1B6A3D-5650-1ADB-8B6B-CEAF6EA77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CD9A2C-7280-758A-B6AE-7B09BDC342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7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AE28-0D5D-9FA9-4828-39799718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1AF6BC-6FC6-1896-B65C-CA743D7DD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C11C9EF-A302-92C1-6A09-C9A7DA3D1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B3E1C8-A658-0F2C-07F2-048453C72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6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851B6-00CB-01AB-CD3F-47A8CE9E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5A47E1-B26B-5398-3E17-882F0B478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2FB143-11DE-369B-7243-C96955276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E28900-FFCB-01B3-074D-0C0DF8283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679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A3E5D-871C-A1D6-B160-BCE775BE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23C33B-C93B-DFC3-F938-32056DED2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C6FCC8-E341-FA85-36FC-A9CEB6C74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441D26-854D-9382-D8B9-792B89319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07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2E01-3C9E-7D20-F8B6-F3A400469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EF2FE0-4CF7-77CB-4046-12CD2A14C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0DFB254-A894-62B3-81DD-AB839E989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F79266-4009-0070-90AD-A8DB61435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012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3F09B-CFD5-1DFA-867E-0D64EC91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550D7A0-85CA-A699-9A7D-0BE2F939C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A97E49-A73F-B115-F51C-4E7B39436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8A7BAD-1008-8868-777B-5A6B1F727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197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5083-ECC5-CDA3-382E-837BC1A0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DF2531-CA02-F745-CE45-1EA7EF737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5AEE5-9B24-EBF6-1B40-5FAB64BF5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BBC3E5-2F44-31FC-CE62-FB657A6C2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629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5F8B1-1D28-0501-BFB5-2AFDBD51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27E388-3ACC-5657-8894-5AD5FD977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2B0412-B5EE-8487-5442-267DD0678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A0BE9B-38D9-DDFC-5099-216928693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828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2EE2B-05A4-8CD5-2702-3909DFF2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F8916D-2F15-3D63-ABD8-D98A52DE9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47F09C-AE81-4A00-C2DE-B55D8BA31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07F6C3-A36D-E1CE-77D2-6B9AFAE99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05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8023-41A5-690F-D994-291C87A4C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345237-BD5A-6FFD-C444-3207E5B68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E7EE61E-37EA-5B60-0FA8-0DC7E2E8B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D7532-ADB4-E3D1-DBEA-E65266B98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71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DAB66-BD71-581A-F518-6FB54165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EBACE0-6AEF-AD65-BD9C-895E2C6DA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5ED024-816B-C44F-58DC-0A55DEB01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1F3B9A-82A6-F7EC-4429-91BEDE398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44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407D-EE77-97BC-A981-13BDE8FD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4CEFB2-CE65-5A91-79A8-FD3F226E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B816EA-9732-6C11-6BEC-97A0E35B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430D95-2AE3-576C-A509-9CF6CA36B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16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31BE2-5025-D0D9-32A7-56A563734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A79356-3988-9B30-8637-C5B6412F8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B9A0D-CDD3-4CFD-2C9E-23B7F806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999957-E6BC-DF52-CF08-F94CBBBAF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60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0CAB-9247-708A-8CBF-873EFD42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3A44D9-5933-54DF-0BB4-FFDA90A15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B1F8CB-8756-EA63-0306-417F47558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E4D9A9-55E5-4BB9-1ABC-3359E834A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62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DEA78-7A26-DF19-D5A1-6CDB5CD1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F58EE0-8EF9-A130-5032-A28C1BC4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230955-745B-21E5-0BB7-FEB1C938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0C9D60-6762-0C88-51ED-103103875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10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2824A-36B0-AD0D-5C56-580927E6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B0148E-2B59-123E-2EB5-C2684F5E5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0B802E-72BC-EFED-1EEB-769C678DD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0D229F-E9BE-B722-B69C-67E48C66B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97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260502" y="2932536"/>
            <a:ext cx="428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Parallel Programming for Machine Learning</a:t>
            </a:r>
          </a:p>
          <a:p>
            <a:pPr algn="r"/>
            <a:r>
              <a:rPr lang="it-IT" dirty="0"/>
              <a:t>LM Intelligenza Artificiale</a:t>
            </a:r>
          </a:p>
          <a:p>
            <a:pPr algn="r"/>
            <a:r>
              <a:rPr lang="it-IT" dirty="0"/>
              <a:t>A.A. 2023/2024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877073" y="4590468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Piqué Gregorio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348704" y="647436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24/02/2024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315956" y="2339173"/>
            <a:ext cx="5228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con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OpenMP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8747D-3EA7-7758-8EC8-9AD8CB4F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4971FB-1248-A932-A156-088ED09B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0358A5-4132-F621-4913-D9AE91F19BAE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Centroids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5408B8C-8D56-7F86-0284-8CDB1B73B25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512E27D-C844-38BF-DACA-064E397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6EBAD1-177F-47A0-E4CF-9CAAA11CCB37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6675F5-0D35-C19A-2914-C10FED876DBD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4622C9-7182-D296-2FC3-1C462AB7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383915" y="1931817"/>
            <a:ext cx="4376168" cy="407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5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B413-03DE-8305-0C2D-33655DFB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A8E74F-1020-7E5B-94A3-63487260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152398-2B5B-D028-1DE0-2CF62E762660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Solution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937C2FB-6D0A-8822-3EFD-023F8F3273EC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A8D3086-EB2D-DD4C-3FDD-1441C863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22EC9C5-C9E5-1BEA-54FA-E814570B98D1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F09AE86-594C-DBF0-25F4-265FD063DD9A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86CA6F-3C2B-5000-0C79-E0EC69F1F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36622" y="2106828"/>
            <a:ext cx="4670756" cy="344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2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5BAA-537D-8503-1E68-DE05142E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E61D680-FB95-6420-C74B-5731DEC3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7B26D6-2000-F028-59E5-800D68B84C6B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Kmeans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D7F5645-1FAF-4A0D-8A5C-70BF506CD18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696756A-E994-6227-65DE-C08F028E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5941D8-4E7C-D6A8-1DA6-AF547A6C4801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1A9421-D487-B133-E22F-95798104B26C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66B3C5-321E-E6FB-CF73-F981D4869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239912" y="1875091"/>
            <a:ext cx="2664176" cy="42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6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6AD40-2CEE-CCD4-3F4E-3E3B19BC9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53C5D99-6204-9B5E-497B-6FB58CB3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5F2F4B-4A9D-680B-8F8A-AB846F91E2CF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Codice Sorgente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661E87-91A2-7CC6-4DD0-6F4FAD43CFD6}"/>
              </a:ext>
            </a:extLst>
          </p:cNvPr>
          <p:cNvSpPr txBox="1"/>
          <p:nvPr/>
        </p:nvSpPr>
        <p:spPr>
          <a:xfrm>
            <a:off x="435973" y="2176973"/>
            <a:ext cx="781902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Versione sequenziale</a:t>
            </a:r>
          </a:p>
          <a:p>
            <a:pPr algn="just"/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Versione parallela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D4D912-71F9-FE06-1C5B-1D3D8191D639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CD6960-AD20-0B85-AFAF-04B8B825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2BAD2A-9B94-6010-2BE9-46F7C14ACEC4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0DC401-D131-6055-9926-309841141CA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3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B9D4-7F86-F7E8-D360-CD9B01225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517D7F9-40BB-CC71-9989-3E1B218A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0577C-88CE-7D45-A398-A8B5645333AB}"/>
              </a:ext>
            </a:extLst>
          </p:cNvPr>
          <p:cNvSpPr txBox="1"/>
          <p:nvPr/>
        </p:nvSpPr>
        <p:spPr>
          <a:xfrm>
            <a:off x="0" y="989482"/>
            <a:ext cx="92708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runParallel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current centroids and points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centroids{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vector of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solutions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solutions(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variables for convergence check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it = 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centroidThresholdSquared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vectors to store centroid positions and counts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fr-FR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initialize centroids with random points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mt19937_64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gen(seed);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indices{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1"/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run = 0; run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++run){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shuffle(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indices.begin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indices.end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gen);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 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indices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A0DB4FD-E773-7439-6A78-5794BFE0292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40923A8-0B46-6CCD-4097-5C6E88A0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3182C4-7F0C-621C-9420-76C961FB421F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1318F0-F790-4877-4D04-67DCB54FB9B1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771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E29B7-F3DD-4781-433D-A1AEF61F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94DA7A2-F6B9-095F-3A25-8F9E7A91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75CA4D-5786-6FA0-22E6-82D92805372B}"/>
              </a:ext>
            </a:extLst>
          </p:cNvPr>
          <p:cNvSpPr txBox="1"/>
          <p:nvPr/>
        </p:nvSpPr>
        <p:spPr>
          <a:xfrm>
            <a:off x="0" y="750344"/>
            <a:ext cx="92708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start of parallel section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parallel shared(centroids, points, solutions,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it,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(none)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num_threads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omp_get_thread_num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assignToCentroid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index;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x, y, count;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run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for each set of initial centroids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run = 0; run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kmeansExecutions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++run){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reset convergence variables for current run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single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nowait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it = 0;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1. Set initial centroids for current run 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executionInitCentroids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DE83918-4BFB-CAFD-0B00-D8A054F9548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5C78F07-CDB7-C971-8D56-049834C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D534FB-B05E-3827-EB31-7B89937AFC73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08248E9-6D81-7582-7DDA-7F6DF2B0B8D7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377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F8A2-0B3A-FA68-0453-9142BA7F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16F542D-6CF9-70F1-83E8-7E6BC658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00CEBDB-6270-15BB-8D1A-452B05D7A039}"/>
              </a:ext>
            </a:extLst>
          </p:cNvPr>
          <p:cNvSpPr txBox="1"/>
          <p:nvPr/>
        </p:nvSpPr>
        <p:spPr>
          <a:xfrm>
            <a:off x="0" y="750344"/>
            <a:ext cx="927081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run start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2. Assign points to closest centroid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-1;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closest centroid to point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closest centroid if distance is smaller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(distance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||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 {</a:t>
            </a: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closestCentroidDist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distance;</a:t>
            </a: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j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5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sum the position of current point associated to its centroid,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0B8AB80-820F-F37A-6A9D-011E886AC7A7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80B90AB-D596-162B-A5B9-AB6243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A9953E-7EB7-3DEC-BA63-85AE49311AA0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488B63-404E-03BD-00C3-C50602C863F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91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D100-6851-6DD3-05B0-92B992C0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77BC678-4CE5-EFE6-DF67-47D64050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4B872DC-A0A6-AAFF-48A5-CAE0AF7881CC}"/>
              </a:ext>
            </a:extLst>
          </p:cNvPr>
          <p:cNvSpPr txBox="1"/>
          <p:nvPr/>
        </p:nvSpPr>
        <p:spPr>
          <a:xfrm>
            <a:off x="0" y="750344"/>
            <a:ext cx="9270815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3. Update centroid positions, reduction on total moved centroids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reduction(+: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x = 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y = 0;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count = 0;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 sum the coordinates of points associated to a centroid, for each thread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US" sz="11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numThreads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){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 = j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totalCentroids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x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y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count +=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index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 update centroid position if there are points associated to it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&gt; 0) {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x / count;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y / count;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(distance 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centroidThresholdSquared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6F2BDF-C099-0BDE-8113-E56C9AEBD2D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E93AD08-E294-5665-429A-EB18600F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0045E9F-557F-B1B9-25A9-9A0678F38133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C3D7BB-8DBD-3BBA-1C26-5EE5F99F8A31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71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72349-202C-FC06-1C7B-85C128A8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7F82250-C685-D57B-C299-68EEF0D4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7A9C3A-1E4C-5AED-C181-E036D917B848}"/>
              </a:ext>
            </a:extLst>
          </p:cNvPr>
          <p:cNvSpPr txBox="1"/>
          <p:nvPr/>
        </p:nvSpPr>
        <p:spPr>
          <a:xfrm>
            <a:off x="0" y="750344"/>
            <a:ext cx="92708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SSE of current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reduction(+: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3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totalPoints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++){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points.posX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points.posY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sqrt(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4. Check stop conditions: no centroids moved or max iterations reached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3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single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4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if no centroids moved or max iterations reached, save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stopAtMaxIterations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it ==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maxIterations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)) {</a:t>
            </a:r>
          </a:p>
          <a:p>
            <a:pPr lvl="5"/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solutions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[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run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]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points.centroidIds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pPr lvl="5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notConverged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 iteration counter, reset solution results and helper variables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totCentroidsMoved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currSse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it++;</a:t>
            </a:r>
          </a:p>
          <a:p>
            <a:pPr lvl="3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reset helper vectors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centroidPositionsX.end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centroidPositionsY.end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4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std::fill(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centroidCounts.begin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centroidCounts.end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0);</a:t>
            </a:r>
          </a:p>
          <a:p>
            <a:pPr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904875" lvl="3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904875" lvl="3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kmeans</a:t>
            </a:r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 run end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#pragma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omp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barrier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end of parallel section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6057502-4650-3981-FBD5-DAC2060FAD10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70C865F-AB39-51A5-5E5B-FB2C7D5E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48F3DE8-9B81-BD6D-367B-BE7268EE1FA0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8B3F88-0937-53B8-133C-774634C20DCC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183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A4658-1A7E-6425-49C0-CE60E217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54B8C48-3E9D-10A8-F957-D50D0DBE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2C07223-B952-2E60-14E3-BCCC59A1542A}"/>
              </a:ext>
            </a:extLst>
          </p:cNvPr>
          <p:cNvSpPr txBox="1"/>
          <p:nvPr/>
        </p:nvSpPr>
        <p:spPr>
          <a:xfrm>
            <a:off x="0" y="1020701"/>
            <a:ext cx="927081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find and return best solution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fr-FR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min_element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solutions.begin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solutions.end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(), </a:t>
            </a:r>
          </a:p>
          <a:p>
            <a:pPr lvl="1"/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[](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sol1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Solution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sol2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lvl="1"/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sol1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.sse &lt; </a:t>
            </a:r>
            <a:r>
              <a:rPr lang="en-US" sz="1100" dirty="0">
                <a:solidFill>
                  <a:srgbClr val="808080"/>
                </a:solidFill>
                <a:latin typeface="Cascadia Mono" panose="020B0609020000020004" pitchFamily="49" charset="0"/>
              </a:rPr>
              <a:t>sol2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.sse;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centroids;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p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centroidIds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bestSolution</a:t>
            </a:r>
            <a:r>
              <a:rPr lang="en-US" sz="1100" dirty="0">
                <a:solidFill>
                  <a:srgbClr val="008080"/>
                </a:solidFill>
                <a:latin typeface="Cascadia Mono" panose="020B06090200000200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clusterIds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B50C4-628C-B3E1-0327-2ABF24ECA29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E3E6C05-44D3-93F4-7E43-8C718402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3AF851-D242-F635-A023-705370E48058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5B7B15-07F0-0229-BF3B-4AF2B2DD1BE5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7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Indice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Introduzione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Metodologia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Risultati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Conclusioni       </a:t>
            </a:r>
          </a:p>
          <a:p>
            <a:pPr algn="just"/>
            <a:r>
              <a:rPr lang="it-IT" sz="32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9861-E699-ECCF-6041-46CF0FEC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D0DA3E-86D9-63D2-B752-191279BC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2EC42-7E4B-67B7-FC6D-C038149DB525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A3DCC3-9619-4A01-E9F6-F91411BC4E19}"/>
              </a:ext>
            </a:extLst>
          </p:cNvPr>
          <p:cNvSpPr txBox="1"/>
          <p:nvPr/>
        </p:nvSpPr>
        <p:spPr>
          <a:xfrm>
            <a:off x="435973" y="2176973"/>
            <a:ext cx="79805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Clustering su dati generati in modo flessibile</a:t>
            </a: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Risultati salvati su file </a:t>
            </a:r>
            <a:r>
              <a:rPr lang="pt-BR" sz="3200" i="1" dirty="0"/>
              <a:t>.csv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Soluzione come coordinate dei centroidi</a:t>
            </a:r>
            <a:endParaRPr lang="pt-BR" sz="28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Performance test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BDB9FBD-5A12-8E41-28D7-B562637289B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55B01FF-B224-F159-4635-3A511F29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5F8984-DB07-7CB3-D740-29E867E535A4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1F50B-C12A-4D7D-6F7A-CFFE075F6C4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18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A446-D35A-71FB-70B2-18762C1F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A1D3830-26B6-F15B-DF3F-04A7F01F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DD5B1DB-2C85-BD46-8ED2-3ED80D8AC65F}"/>
              </a:ext>
            </a:extLst>
          </p:cNvPr>
          <p:cNvSpPr txBox="1"/>
          <p:nvPr/>
        </p:nvSpPr>
        <p:spPr>
          <a:xfrm>
            <a:off x="648252" y="1305402"/>
            <a:ext cx="70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 - Esempio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sklearn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vs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AE4C64-4199-8B9E-523A-8B7C716CB07E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76FB070-E286-D164-9656-D1CCD1A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E9BCF3-B73C-C867-D432-A26D6144569B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A390CA-1790-2F6B-4204-120150157C54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EA6212-5E65-2EE1-EF7F-2F1513B9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4940" y="2122476"/>
            <a:ext cx="8090823" cy="37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BB6F-724F-626D-3393-6A19EA8A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4C28A56-233E-C067-7537-78850959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74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908A39-1996-030B-F244-E0055DF04C39}"/>
              </a:ext>
            </a:extLst>
          </p:cNvPr>
          <p:cNvSpPr txBox="1"/>
          <p:nvPr/>
        </p:nvSpPr>
        <p:spPr>
          <a:xfrm>
            <a:off x="648252" y="1305402"/>
            <a:ext cx="642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 per Numero di Punti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919D3E8-32D7-DBEE-D0EC-F5E8E96E7A82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18FDA81-7F8C-419D-935B-B885C113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65F685-3CA2-1DC4-B212-E68496E7778E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907E132-D218-233C-B8DB-9FF8B03DA88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4B962C-A316-870B-E5AF-6D888B229E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88019" y="1954644"/>
            <a:ext cx="4370125" cy="4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0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48508-A4E9-43B8-8579-16D06413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CE6BBCC-63F9-C1F6-26CC-19ED968D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B29709-F6B3-663C-98A6-8CD8FB370EDD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Performance per Numero di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Centroidi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899F2E5-5661-237E-F2BF-CD85064681D3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B41E2D0-3E46-C7D7-097F-C2D88901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886C6C-991C-F03D-9F34-2513D4B84043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C2EB91-798B-C2AE-3D03-28450B1CDEC7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1C961FD-D4A6-1C7A-DE83-85BC09BE75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88019" y="1954644"/>
            <a:ext cx="4370125" cy="4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8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7705-37D6-5F5B-A0F2-7C700343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6F7CC62-2FAD-CB1D-EA5C-81F2214A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EC0C3D-B0F1-0CC5-6294-043DF3743DAA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984AC6-D426-4CBD-54B5-CDCE46CF1CE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F75A32-FB56-3A55-73B2-7307067A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8B54D7-EACF-6CA7-C362-AD4D45A157A9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850A4D0-A095-1AA1-F6CC-64A6744CEB1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587223-E837-809B-AD88-695CB36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29655" y="1929712"/>
            <a:ext cx="4484689" cy="44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23CCE-84B8-678E-9A4C-F8B29A48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C641FB9-3ACA-D7F0-AA2D-9AFF8C9B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D474F8-B15F-D819-6B4E-D986C261DCCC}"/>
              </a:ext>
            </a:extLst>
          </p:cNvPr>
          <p:cNvSpPr txBox="1"/>
          <p:nvPr/>
        </p:nvSpPr>
        <p:spPr>
          <a:xfrm>
            <a:off x="648252" y="1305402"/>
            <a:ext cx="587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Efficiency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EAC5F50-A5E1-AC8B-2514-F18FEBDBF31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2145F7D-C91F-D650-A51F-69353276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46BF2F-09A4-18E5-0BB4-FB9BC23A32DC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486F29-443A-97A6-B58F-B50804994F13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ECC1DF7-A2F5-3580-0748-3A973B5F03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29655" y="1947015"/>
            <a:ext cx="4484689" cy="44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0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7A29-B00E-AAB0-7C38-51633764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45FE41A-BEEB-4294-7105-3D68888A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76B431-F393-EED0-7863-84B622CD94D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A46828-12FE-7A3C-E979-C3ABF8C8863D}"/>
              </a:ext>
            </a:extLst>
          </p:cNvPr>
          <p:cNvSpPr txBox="1"/>
          <p:nvPr/>
        </p:nvSpPr>
        <p:spPr>
          <a:xfrm>
            <a:off x="435973" y="2176973"/>
            <a:ext cx="83476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K-Means con OpenMP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Parallelizzazione su core CPU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Implementazione sequenziale e parallela</a:t>
            </a:r>
          </a:p>
          <a:p>
            <a:pPr algn="just"/>
            <a:endParaRPr lang="pt-BR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Speedup sublineare, ottimale con 2-14 thread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Efficiency &gt;1 con 2-10 thread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4B3F365-6D94-09C0-86EF-95463AE8270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2E1A78F-1993-A762-DEED-7EE79013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F1D965-9FDF-2F7F-F5AD-EEFB9287FAFA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39915D-6E8A-25F0-A668-34917E34E7CF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9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B215-D65D-D668-33AD-566E66B4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0A479BF-C2C4-4A9A-E445-F225375A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716500B-7A2F-17FC-C559-2D0A5D0A0830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530A938-17F5-4A2F-6813-19D2AD01C57B}"/>
              </a:ext>
            </a:extLst>
          </p:cNvPr>
          <p:cNvSpPr txBox="1"/>
          <p:nvPr/>
        </p:nvSpPr>
        <p:spPr>
          <a:xfrm>
            <a:off x="435973" y="2176973"/>
            <a:ext cx="78190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Mid-Term Project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Programmazione parallela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clustering K-Means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Sviluppo con API </a:t>
            </a:r>
            <a:r>
              <a:rPr lang="it-IT" sz="3200" dirty="0" err="1"/>
              <a:t>OpenMP</a:t>
            </a:r>
            <a:endParaRPr lang="it-IT" sz="3200" dirty="0"/>
          </a:p>
          <a:p>
            <a:pPr algn="just"/>
            <a:endParaRPr lang="it-IT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81F79F5-2C29-0868-C464-91137309F1A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708E9F8-0BF0-DBA8-5684-6B9049D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C46C05-AD4B-7FA1-063F-AF54C5B8B76A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27499F-678F-9F7C-2F5D-6FCC6EA02C9A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03A2332-51B2-34AE-8A8F-E92A978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41838" y="4347915"/>
            <a:ext cx="5718743" cy="1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9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AD12-4BEA-2ED0-3DB3-C3326C43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027E54-7040-8316-F747-8E4E3E04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907993-5F34-FFB1-6AA3-FB2D2C1AA12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0EBB82-B577-A75D-1AEF-6135FDEB3711}"/>
              </a:ext>
            </a:extLst>
          </p:cNvPr>
          <p:cNvSpPr txBox="1"/>
          <p:nvPr/>
        </p:nvSpPr>
        <p:spPr>
          <a:xfrm>
            <a:off x="435973" y="2176973"/>
            <a:ext cx="8257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di </a:t>
            </a:r>
            <a:r>
              <a:rPr lang="it-IT" sz="3200" i="1" dirty="0" err="1"/>
              <a:t>Unsupervised</a:t>
            </a:r>
            <a:r>
              <a:rPr lang="it-IT" sz="3200" i="1" dirty="0"/>
              <a:t> 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Raggruppamento di punti in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Quattro fasi: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Inizializzazione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Assegnamento punti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Aggiornamento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Ripetizione step 2-3 fino a convergenza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298980-F409-AB2A-B0B5-956BB90DEDCF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B518EED-08C7-8B82-D442-96CC7FA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016EB7-AA6B-56EA-B3F8-95F556C06571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F08621-A2FA-95DD-76F7-4BBF9C0956E3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91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16226-13BF-52B9-A43D-D89214573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FEA8A0F-E9AD-18C3-EF08-34ABEB3C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C75441-FC54-C68E-95ED-515A87D45D35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K-Means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6267B-FF9E-E33E-97B8-5984F4C8FAFB}"/>
              </a:ext>
            </a:extLst>
          </p:cNvPr>
          <p:cNvSpPr txBox="1"/>
          <p:nvPr/>
        </p:nvSpPr>
        <p:spPr>
          <a:xfrm>
            <a:off x="435973" y="2176973"/>
            <a:ext cx="8257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Algoritmo di </a:t>
            </a:r>
            <a:r>
              <a:rPr lang="it-IT" sz="3200" i="1" dirty="0" err="1"/>
              <a:t>Unsupervised</a:t>
            </a:r>
            <a:r>
              <a:rPr lang="it-IT" sz="3200" i="1" dirty="0"/>
              <a:t>  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Raggruppamento di punti in cluster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Quattro fasi: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Inizializzazione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Assegnamento punti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Aggiornamento </a:t>
            </a:r>
            <a:r>
              <a:rPr lang="it-IT" sz="3200" dirty="0" err="1"/>
              <a:t>centroidi</a:t>
            </a:r>
            <a:endParaRPr lang="it-IT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it-IT" sz="3200" dirty="0"/>
              <a:t>Ripetizione step 2-3 fino a convergenza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6FDF767-D077-9ADB-FB0E-BB2976F71CF0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DE68F91-CF71-CFDB-4779-B02A676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C0B29A-83BF-1B2D-95BE-EBB2CB56242C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CEA0DC-1076-CCC0-0775-2E3C102C1C96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B55E99-35E7-0730-9FF1-0D4B03027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86" y="769015"/>
            <a:ext cx="5616780" cy="5710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51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F84D-3FA8-0CC5-D7B0-037878E8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33A45D-235C-A0DA-D33B-D7142B34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87D5F9-F76E-30A0-E950-153B6F462752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Metodologia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A8F86F-4C2B-CF5E-787E-460429156738}"/>
              </a:ext>
            </a:extLst>
          </p:cNvPr>
          <p:cNvSpPr txBox="1"/>
          <p:nvPr/>
        </p:nvSpPr>
        <p:spPr>
          <a:xfrm>
            <a:off x="435973" y="2176973"/>
            <a:ext cx="8481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/>
              <a:t>Centroidi</a:t>
            </a:r>
            <a:r>
              <a:rPr lang="it-IT" sz="3200" dirty="0"/>
              <a:t> inizializzabili con coordinate casuali, punti del dataset, </a:t>
            </a:r>
            <a:r>
              <a:rPr lang="it-IT" sz="3200" dirty="0" err="1"/>
              <a:t>etc</a:t>
            </a:r>
            <a:r>
              <a:rPr lang="it-IT" sz="3200" dirty="0"/>
              <a:t>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Possibili minimi locali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Più esecuzioni, salvando soluzioni intermedie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Soluzione migliore con SSE minore</a:t>
            </a:r>
            <a:endParaRPr lang="pt-BR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A08C94-06B4-41E3-4A9A-BFED510D9C85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4A4C344-CCE6-BD39-661C-5EC8527A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080667D-2B6B-6C97-1A74-A15C9E679430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B447E5-FECC-FC1D-E463-3CF4420AC6DF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2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02733-0D97-97C9-2297-1CA5219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A3770BA-CC54-BCFA-9CDC-0356E175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F176D2-877E-9221-B18A-C65AED317821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Metodologia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97ECB4-B0DD-0A94-DE06-6B5224C0F5B4}"/>
              </a:ext>
            </a:extLst>
          </p:cNvPr>
          <p:cNvSpPr txBox="1"/>
          <p:nvPr/>
        </p:nvSpPr>
        <p:spPr>
          <a:xfrm>
            <a:off x="435973" y="2176973"/>
            <a:ext cx="848109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 err="1"/>
              <a:t>Centroidi</a:t>
            </a:r>
            <a:r>
              <a:rPr lang="it-IT" sz="3200" dirty="0"/>
              <a:t> inizializzabili con coordinate casuali, punti del dataset, </a:t>
            </a:r>
            <a:r>
              <a:rPr lang="it-IT" sz="3200" dirty="0" err="1"/>
              <a:t>etc</a:t>
            </a:r>
            <a:r>
              <a:rPr lang="it-IT" sz="3200" dirty="0"/>
              <a:t>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Possibili minimi locali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Più esecuzioni, salvando soluzioni intermedie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Soluzione migliore con SSE minore</a:t>
            </a:r>
            <a:endParaRPr lang="pt-BR" sz="32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81629DB-B4BA-69AB-9C14-91180016F9B8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55F7AC7-1894-81D8-D405-88DCB718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459AD2-91A5-4E0A-4AD1-4A45D1190A8A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7A761E-93D7-2690-5B5C-993F77ABC614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192379A-8E3B-FD10-5AE6-A72F7F346F9E}"/>
              </a:ext>
            </a:extLst>
          </p:cNvPr>
          <p:cNvSpPr/>
          <p:nvPr/>
        </p:nvSpPr>
        <p:spPr>
          <a:xfrm>
            <a:off x="3252867" y="-33386"/>
            <a:ext cx="2388190" cy="695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7C11FB-0275-BFE5-E238-6F121B0CA7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14789" y="24970"/>
            <a:ext cx="224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E77A-2648-E105-1AC4-869C68F4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B5F4987-432C-B18C-5CD2-726376E6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D9F226-4E66-A245-A542-474060DED226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563995-3C18-9BAE-A9B1-3BF549FE4AD9}"/>
              </a:ext>
            </a:extLst>
          </p:cNvPr>
          <p:cNvSpPr txBox="1"/>
          <p:nvPr/>
        </p:nvSpPr>
        <p:spPr>
          <a:xfrm>
            <a:off x="435973" y="2176973"/>
            <a:ext cx="7819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3200" dirty="0"/>
              <a:t>Classi: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Points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Centroids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 err="1"/>
              <a:t>Kmeans</a:t>
            </a:r>
            <a:endParaRPr lang="it-IT" sz="3200" i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3200" i="1" dirty="0"/>
              <a:t>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3200" dirty="0"/>
              <a:t>Implementazione con API OpenMP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DE5CC19-C9CA-A4E5-0F30-85B1EE5FACDA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852A467-5DA6-476F-8F9C-E97FE1F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95235E-81C4-4902-99FF-17E8B5590CE5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328AF0-6B95-CE80-1860-D67D44C18390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597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D1F1-5724-B0F7-0A41-E4E2F35F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8B93DF5-28B3-A251-18A2-164DDAEB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7BDA207-E4C3-8A6D-BC52-298598FEBA4B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Points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790E663-68F7-0E58-8174-6FA2C33918F7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9CE9C12-C0E8-6CF1-FE49-DFBFF153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5C3387A-F778-7FA3-D1E3-8D4B5E61728A}"/>
              </a:ext>
            </a:extLst>
          </p:cNvPr>
          <p:cNvSpPr txBox="1"/>
          <p:nvPr/>
        </p:nvSpPr>
        <p:spPr>
          <a:xfrm>
            <a:off x="7423914" y="51433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con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OpenMP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0E19B8-4C14-2C67-ECEF-3242542D3F72}"/>
              </a:ext>
            </a:extLst>
          </p:cNvPr>
          <p:cNvSpPr txBox="1"/>
          <p:nvPr/>
        </p:nvSpPr>
        <p:spPr>
          <a:xfrm>
            <a:off x="7999822" y="403482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24/02/2024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45337-F976-7AC1-02EB-300A4476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190197" y="2202664"/>
            <a:ext cx="4589768" cy="355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942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1477</Words>
  <Application>Microsoft Office PowerPoint</Application>
  <PresentationFormat>Presentazione su schermo (4:3)</PresentationFormat>
  <Paragraphs>366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Cascadia Mono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Gregorio Pique</cp:lastModifiedBy>
  <cp:revision>76</cp:revision>
  <dcterms:created xsi:type="dcterms:W3CDTF">2012-12-06T09:21:12Z</dcterms:created>
  <dcterms:modified xsi:type="dcterms:W3CDTF">2024-02-26T21:21:16Z</dcterms:modified>
</cp:coreProperties>
</file>