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360" r:id="rId3"/>
    <p:sldId id="362" r:id="rId4"/>
    <p:sldId id="363" r:id="rId5"/>
    <p:sldId id="401" r:id="rId6"/>
    <p:sldId id="359" r:id="rId7"/>
    <p:sldId id="412" r:id="rId8"/>
    <p:sldId id="405" r:id="rId9"/>
    <p:sldId id="403" r:id="rId10"/>
    <p:sldId id="404" r:id="rId11"/>
    <p:sldId id="406" r:id="rId12"/>
    <p:sldId id="408" r:id="rId13"/>
    <p:sldId id="409" r:id="rId14"/>
    <p:sldId id="397" r:id="rId15"/>
    <p:sldId id="410" r:id="rId16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6">
          <p15:clr>
            <a:srgbClr val="A4A3A4"/>
          </p15:clr>
        </p15:guide>
        <p15:guide id="2" pos="45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4979"/>
    <a:srgbClr val="003257"/>
    <a:srgbClr val="0030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58" autoAdjust="0"/>
    <p:restoredTop sz="94221" autoAdjust="0"/>
  </p:normalViewPr>
  <p:slideViewPr>
    <p:cSldViewPr snapToGrid="0" snapToObjects="1">
      <p:cViewPr varScale="1">
        <p:scale>
          <a:sx n="147" d="100"/>
          <a:sy n="147" d="100"/>
        </p:scale>
        <p:origin x="2472" y="108"/>
      </p:cViewPr>
      <p:guideLst>
        <p:guide orient="horz" pos="1806"/>
        <p:guide pos="4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BF3CCC-77DD-F84F-A249-CA3C5045A043}" type="datetime1">
              <a:rPr lang="it-IT" smtClean="0"/>
              <a:pPr/>
              <a:t>14/02/2025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FBF69-E6D8-384B-B1CC-31CC9EB4A4AC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1485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692227-D6DC-FD45-9507-DB2BAD58473C}" type="datetime1">
              <a:rPr lang="it-IT" smtClean="0"/>
              <a:pPr/>
              <a:t>14/02/2025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986711-015B-0142-88C4-65D50E44FA77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20962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AA38D1-961D-8676-5FCA-B8711C8E70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B88F7312-59CA-F6FD-B03A-C04A9AD087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39BBD30B-6C47-1DB7-94D6-8BE9F58003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E4B7616-6039-1651-105C-0014BA2163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595933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851435-FEAF-BC5D-7012-6A158BBE82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71016AE-FB28-0C0C-B62C-62BC1C10B0D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A20C1FEA-4D77-1DA7-802E-3781330451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EC83F32-84C5-51F9-47D1-5E08714E49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011327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3A55AB-AA3D-98FE-DDAA-2E935EEA8E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91956251-700B-200A-6DCB-42DC7369A8E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E8A550BC-A192-3FD7-FB37-0C6FF8B453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D3D73B7-1383-47B9-041C-64E3244288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9392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B9876C-DFFD-A9B9-CAAF-9E2D73A06D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75AB6FD7-D16C-E203-E547-0B42CD0411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0546A441-6FD0-FE84-02A7-C62A276044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86E6678-0849-1E77-4313-7636E7A837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98724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9E1730-83F1-8E0C-F5C8-2D81181E14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C0E07A74-CC7F-BA81-0AB2-5102083E50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9A16A7E9-7ABE-980E-FB6F-7D32235E24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9910E09-124C-CA81-2F87-81AD2BFCEC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21176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C431B6-F21C-5B4D-B2FF-0FDF8E2C06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C30CBE95-C0D7-96E3-DF34-0CF2679E60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DF5C162F-AA03-46D5-4EFE-6E0E13746B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C312416-A4F3-D940-F5BA-C3B92B226DD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8485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63D337-91AE-497A-EC7E-4CF9760397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575F75CF-1D8C-C479-EDA8-70DB19BC18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A2B01463-EE4C-FBF9-A59D-034879F16E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FF909DC-0F3E-9ED4-CABD-2ED49317D6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50663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05735F-15A4-D1EE-E54B-14B5ED7208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B2526D0F-ED0C-10E4-BD4F-7D657AC1558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607DC9AA-DC8D-B350-596F-C316908E34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555058C-27C6-C188-FCF9-CAA67D5F6A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29407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3B62BB-F073-D586-BA7A-386A8059E9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35541BD2-5B15-6F9F-E716-65058D461F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77F97082-3DCA-0C51-AE8F-3B9076AD6C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FB861C1-9B95-7BEC-A5BC-EB1E56B272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976685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38E07A-0B46-B354-5F98-6AA7C84211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EA746D7F-97BD-A98B-601C-5CE3DB7DF0B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6256A668-5F45-DEC7-1939-009CAFA5EE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D1ED400-D836-BA9E-8C3A-DB9D165E2F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81885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ABFA32-F45D-2E04-86B0-D248A0A6AD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514441D1-0586-6CE1-BC65-838DF60062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0699BB2C-7942-8563-C03F-73A4DD69BB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71D80E3-7EAB-4500-3115-1E978C3216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678528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435648-49E8-E6E9-3237-C1FABB7427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F83034A-081D-4E62-4EFE-EE416185B0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DE56A8D6-138A-2C5D-593C-FF0A3B0F99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3C5F50A-D6EA-A34C-F217-8AACA60A47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77211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93741A-1D35-9470-09A3-740B1C2963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EE9CEB19-C3EE-67A3-245A-DAF45DAC71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3524135B-13E5-95EE-564B-B8B484DBF1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52A7B5B-1AF3-1AF3-B380-D0F5A0C8F3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246580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D6305A-813E-4B6F-F2CC-DDA44ACD34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7D27AD61-CC3E-F3F0-2B34-5A6618965F7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2A56C99F-E741-2657-D528-08ABB03C2C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AB90114-1DE9-FCA2-1BB8-5FB883FD13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18028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14/02/2025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7240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14/02/2025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8563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14/02/2025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1774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14/02/2025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5808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14/02/2025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8374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14/02/2025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3381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14/02/2025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9635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14/02/2025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6006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14/02/2025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6321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14/02/2025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890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14/02/2025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9643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BF249-6BAC-CD40-AAE9-334F110649E5}" type="datetimeFigureOut">
              <a:rPr lang="it-IT" smtClean="0"/>
              <a:pPr/>
              <a:t>14/02/2025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7915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930" y="6367171"/>
            <a:ext cx="2545261" cy="522390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6485"/>
            <a:ext cx="9144000" cy="6864485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2581073" y="2932536"/>
            <a:ext cx="5963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A Hybrid Quantum-Classical GAN with Autoencoders</a:t>
            </a:r>
          </a:p>
        </p:txBody>
      </p:sp>
      <p:sp>
        <p:nvSpPr>
          <p:cNvPr id="11" name="CasellaDiTesto 10"/>
          <p:cNvSpPr txBox="1"/>
          <p:nvPr/>
        </p:nvSpPr>
        <p:spPr>
          <a:xfrm>
            <a:off x="6877073" y="4590468"/>
            <a:ext cx="16674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600" b="1" dirty="0">
                <a:latin typeface=""/>
              </a:rPr>
              <a:t>Gregorio Piqué</a:t>
            </a:r>
          </a:p>
        </p:txBody>
      </p:sp>
      <p:sp>
        <p:nvSpPr>
          <p:cNvPr id="15" name="CasellaDiTesto 14"/>
          <p:cNvSpPr txBox="1"/>
          <p:nvPr/>
        </p:nvSpPr>
        <p:spPr>
          <a:xfrm>
            <a:off x="2962141" y="2339173"/>
            <a:ext cx="5582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"/>
              </a:rPr>
              <a:t>Analyzing </a:t>
            </a:r>
            <a:r>
              <a:rPr lang="en-US" sz="3200" b="1" dirty="0" err="1">
                <a:solidFill>
                  <a:schemeClr val="accent1">
                    <a:lumMod val="75000"/>
                  </a:schemeClr>
                </a:solidFill>
                <a:latin typeface=""/>
              </a:rPr>
              <a:t>LatentQGAN</a:t>
            </a:r>
            <a:endParaRPr lang="it-IT" sz="3200" b="1" dirty="0">
              <a:solidFill>
                <a:schemeClr val="accent1">
                  <a:lumMod val="75000"/>
                </a:schemeClr>
              </a:solidFill>
              <a:latin typeface="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BFF07AC6-227F-A94F-1302-0A3387656F5E}"/>
              </a:ext>
            </a:extLst>
          </p:cNvPr>
          <p:cNvSpPr txBox="1"/>
          <p:nvPr/>
        </p:nvSpPr>
        <p:spPr>
          <a:xfrm>
            <a:off x="6677695" y="6490952"/>
            <a:ext cx="1500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18/02/2025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7D2943A9-1C51-98A8-8CC5-7C97E3A25EE8}"/>
              </a:ext>
            </a:extLst>
          </p:cNvPr>
          <p:cNvSpPr txBox="1"/>
          <p:nvPr/>
        </p:nvSpPr>
        <p:spPr>
          <a:xfrm>
            <a:off x="3430621" y="3543690"/>
            <a:ext cx="51535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400" dirty="0" err="1"/>
              <a:t>Vieloszynski</a:t>
            </a:r>
            <a:r>
              <a:rPr lang="it-IT" sz="1400" dirty="0"/>
              <a:t>, et al. </a:t>
            </a:r>
            <a:r>
              <a:rPr lang="it-IT" sz="1400" i="1" dirty="0" err="1"/>
              <a:t>LatentQGAN</a:t>
            </a:r>
            <a:r>
              <a:rPr lang="it-IT" sz="1400" i="1" dirty="0"/>
              <a:t>: A </a:t>
            </a:r>
            <a:r>
              <a:rPr lang="it-IT" sz="1400" i="1" dirty="0" err="1"/>
              <a:t>Hybrid</a:t>
            </a:r>
            <a:r>
              <a:rPr lang="it-IT" sz="1400" i="1" dirty="0"/>
              <a:t> QGAN with </a:t>
            </a:r>
            <a:r>
              <a:rPr lang="it-IT" sz="1400" i="1" dirty="0" err="1"/>
              <a:t>Classical</a:t>
            </a:r>
            <a:r>
              <a:rPr lang="it-IT" sz="1400" i="1" dirty="0"/>
              <a:t> </a:t>
            </a:r>
            <a:r>
              <a:rPr lang="it-IT" sz="1400" i="1" dirty="0" err="1"/>
              <a:t>Convolutional</a:t>
            </a:r>
            <a:r>
              <a:rPr lang="it-IT" sz="1400" i="1" dirty="0"/>
              <a:t> </a:t>
            </a:r>
            <a:r>
              <a:rPr lang="it-IT" sz="1400" i="1" dirty="0" err="1"/>
              <a:t>Autoencoder</a:t>
            </a:r>
            <a:r>
              <a:rPr lang="it-IT" sz="1400" dirty="0"/>
              <a:t>, 2024.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11714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4A7BA4-7BB1-EC25-664D-536B20657C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7889E850-AC68-E885-498D-844E17EEDA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44000" cy="6856293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75817B29-DCF6-44CC-DDDC-B774F0718E17}"/>
              </a:ext>
            </a:extLst>
          </p:cNvPr>
          <p:cNvSpPr txBox="1"/>
          <p:nvPr/>
        </p:nvSpPr>
        <p:spPr>
          <a:xfrm>
            <a:off x="648252" y="831991"/>
            <a:ext cx="5434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Autoencoder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216574E9-03F9-4C6A-C0D2-D2D03681CAC7}"/>
              </a:ext>
            </a:extLst>
          </p:cNvPr>
          <p:cNvSpPr txBox="1"/>
          <p:nvPr/>
        </p:nvSpPr>
        <p:spPr>
          <a:xfrm>
            <a:off x="648253" y="1231702"/>
            <a:ext cx="25008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err="1">
                <a:latin typeface="Arial"/>
                <a:cs typeface="Arial"/>
              </a:rPr>
              <a:t>LatentQGAN</a:t>
            </a:r>
            <a:r>
              <a:rPr lang="it-IT" sz="1600" dirty="0">
                <a:latin typeface="Arial"/>
                <a:cs typeface="Arial"/>
              </a:rPr>
              <a:t> Architecture</a:t>
            </a:r>
            <a:endParaRPr lang="it-IT" dirty="0">
              <a:latin typeface="Arial"/>
              <a:cs typeface="Arial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F4E9FEE-2D8C-D1D3-3073-3FD5F691B3FD}"/>
              </a:ext>
            </a:extLst>
          </p:cNvPr>
          <p:cNvSpPr txBox="1"/>
          <p:nvPr/>
        </p:nvSpPr>
        <p:spPr>
          <a:xfrm>
            <a:off x="648254" y="1661195"/>
            <a:ext cx="788751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CNN-based encoder </a:t>
            </a:r>
            <a:r>
              <a:rPr lang="en-US" dirty="0"/>
              <a:t>and</a:t>
            </a:r>
            <a:r>
              <a:rPr lang="en-US" b="1" dirty="0"/>
              <a:t> decoder</a:t>
            </a:r>
            <a:r>
              <a:rPr lang="en-US" dirty="0"/>
              <a:t>, extracts latent representation and reconstructs input images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3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encoder applies per-line </a:t>
            </a:r>
            <a:r>
              <a:rPr lang="en-US" b="1" dirty="0"/>
              <a:t>normalization</a:t>
            </a:r>
            <a:r>
              <a:rPr lang="en-US" dirty="0"/>
              <a:t>, to be compatible with generator output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21E93297-7747-375E-7E11-4909ADA1EDC6}"/>
              </a:ext>
            </a:extLst>
          </p:cNvPr>
          <p:cNvSpPr/>
          <p:nvPr/>
        </p:nvSpPr>
        <p:spPr>
          <a:xfrm>
            <a:off x="8255000" y="6360027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A041AC48-A87F-A503-3518-6D2BB750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10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E2CCA0EC-C3B3-2481-36B4-C29F8563A5D2}"/>
              </a:ext>
            </a:extLst>
          </p:cNvPr>
          <p:cNvSpPr txBox="1"/>
          <p:nvPr/>
        </p:nvSpPr>
        <p:spPr>
          <a:xfrm>
            <a:off x="7661158" y="51433"/>
            <a:ext cx="1032655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9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LatentQGAN</a:t>
            </a:r>
            <a:endParaRPr kumimoji="0" lang="it-IT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Vieloszynski</a:t>
            </a:r>
            <a:r>
              <a:rPr kumimoji="0" lang="it-IT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, et al.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62522555-1E21-64B1-6D92-D0A29013BAE9}"/>
              </a:ext>
            </a:extLst>
          </p:cNvPr>
          <p:cNvSpPr txBox="1"/>
          <p:nvPr/>
        </p:nvSpPr>
        <p:spPr>
          <a:xfrm>
            <a:off x="7999822" y="403482"/>
            <a:ext cx="7040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18/02/2025</a:t>
            </a:r>
          </a:p>
        </p:txBody>
      </p:sp>
      <p:pic>
        <p:nvPicPr>
          <p:cNvPr id="5" name="Immagine 4" descr="Immagine che contiene schizzo, testo, diagramma, design&#10;&#10;Il contenuto generato dall'IA potrebbe non essere corretto.">
            <a:extLst>
              <a:ext uri="{FF2B5EF4-FFF2-40B4-BE49-F238E27FC236}">
                <a16:creationId xmlns:a16="http://schemas.microsoft.com/office/drawing/2014/main" id="{549F58DA-D720-4BDA-0DF3-D6F9B68623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0647" y="2916803"/>
            <a:ext cx="7002724" cy="379240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71527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EE591A-11F6-9F2B-6C9C-D719B3F117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7F866CBC-3B07-DE99-E880-3D529AAB87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44000" cy="6856293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8A96A833-BB06-75B3-4C8F-BFB6F613589E}"/>
              </a:ext>
            </a:extLst>
          </p:cNvPr>
          <p:cNvSpPr txBox="1"/>
          <p:nvPr/>
        </p:nvSpPr>
        <p:spPr>
          <a:xfrm>
            <a:off x="648252" y="831991"/>
            <a:ext cx="5434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Experiment Settings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AD27A506-1FF2-69C0-8814-737CD07EB970}"/>
              </a:ext>
            </a:extLst>
          </p:cNvPr>
          <p:cNvSpPr txBox="1"/>
          <p:nvPr/>
        </p:nvSpPr>
        <p:spPr>
          <a:xfrm>
            <a:off x="648253" y="1231702"/>
            <a:ext cx="6636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err="1">
                <a:latin typeface="Arial"/>
                <a:cs typeface="Arial"/>
              </a:rPr>
              <a:t>Tests</a:t>
            </a:r>
            <a:endParaRPr lang="it-IT" dirty="0">
              <a:latin typeface="Arial"/>
              <a:cs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22A64778-13C2-6DFD-9705-305E16AA4921}"/>
                  </a:ext>
                </a:extLst>
              </p:cNvPr>
              <p:cNvSpPr txBox="1"/>
              <p:nvPr/>
            </p:nvSpPr>
            <p:spPr>
              <a:xfrm>
                <a:off x="648254" y="1706590"/>
                <a:ext cx="7887510" cy="5078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dirty="0"/>
                  <a:t>tests on </a:t>
                </a:r>
                <a:r>
                  <a:rPr lang="en-US" b="1" dirty="0"/>
                  <a:t>simulators and real quantum computers</a:t>
                </a:r>
                <a:r>
                  <a:rPr lang="en-US" dirty="0"/>
                  <a:t>, 2048-shot experiments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b="1" dirty="0"/>
                  <a:t>MNIST dataset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28×28</m:t>
                    </m:r>
                  </m:oMath>
                </a14:m>
                <a:r>
                  <a:rPr lang="en-US" dirty="0"/>
                  <a:t> grey-scale handwritten digits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b="1" dirty="0"/>
                  <a:t>autoencoder</a:t>
                </a:r>
                <a:r>
                  <a:rPr lang="en-US" dirty="0"/>
                  <a:t> compresses images into a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(5×8)</m:t>
                    </m:r>
                  </m:oMath>
                </a14:m>
                <a:r>
                  <a:rPr lang="en-US" dirty="0"/>
                  <a:t> latent space 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en-US" b="1" dirty="0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b="1" dirty="0"/>
                  <a:t>q-generator </a:t>
                </a:r>
                <a:r>
                  <a:rPr lang="en-US" dirty="0"/>
                  <a:t>with 5 sub-circuits, 4 qubits each, and 140 trainable parameters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b="1" dirty="0"/>
                  <a:t>autoencoder trained first</a:t>
                </a:r>
                <a:r>
                  <a:rPr lang="en-US" dirty="0"/>
                  <a:t>, minimizing </a:t>
                </a:r>
                <a:r>
                  <a:rPr lang="en-US" i="1" dirty="0"/>
                  <a:t>MSE</a:t>
                </a:r>
                <a:r>
                  <a:rPr lang="en-US" dirty="0"/>
                  <a:t> as reconstruction loss 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dirty="0"/>
                  <a:t>q-GAN trained using the </a:t>
                </a:r>
                <a:r>
                  <a:rPr lang="en-US" i="1" dirty="0"/>
                  <a:t>SGD </a:t>
                </a:r>
                <a:r>
                  <a:rPr lang="en-US" dirty="0"/>
                  <a:t>optimizer and </a:t>
                </a:r>
                <a:r>
                  <a:rPr lang="en-US" i="1" dirty="0"/>
                  <a:t>BCE </a:t>
                </a:r>
                <a:r>
                  <a:rPr lang="en-US" dirty="0"/>
                  <a:t>loss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dirty="0"/>
                  <a:t>evaluation with </a:t>
                </a:r>
                <a:r>
                  <a:rPr lang="fr-FR" b="1" dirty="0"/>
                  <a:t>Fréchet Inception Distance </a:t>
                </a:r>
                <a:r>
                  <a:rPr lang="fr-FR" dirty="0"/>
                  <a:t>(FID): high-</a:t>
                </a:r>
                <a:r>
                  <a:rPr lang="fr-FR" dirty="0" err="1"/>
                  <a:t>level</a:t>
                </a:r>
                <a:r>
                  <a:rPr lang="fr-FR" dirty="0"/>
                  <a:t> full-</a:t>
                </a:r>
                <a:r>
                  <a:rPr lang="fr-FR" dirty="0" err="1"/>
                  <a:t>reference</a:t>
                </a:r>
                <a:r>
                  <a:rPr lang="fr-FR" dirty="0"/>
                  <a:t> </a:t>
                </a:r>
                <a:r>
                  <a:rPr lang="fr-FR" dirty="0" err="1"/>
                  <a:t>metric</a:t>
                </a:r>
                <a:r>
                  <a:rPr lang="fr-FR" dirty="0"/>
                  <a:t>, compares distributions of </a:t>
                </a:r>
                <a:r>
                  <a:rPr lang="fr-FR" dirty="0" err="1"/>
                  <a:t>generated</a:t>
                </a:r>
                <a:r>
                  <a:rPr lang="fr-FR" dirty="0"/>
                  <a:t> and real images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fr-FR" dirty="0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fr-FR" dirty="0" err="1"/>
                  <a:t>LatentQGAN</a:t>
                </a:r>
                <a:r>
                  <a:rPr lang="fr-FR" dirty="0"/>
                  <a:t> </a:t>
                </a:r>
                <a:r>
                  <a:rPr lang="fr-FR" dirty="0" err="1"/>
                  <a:t>compared</a:t>
                </a:r>
                <a:r>
                  <a:rPr lang="fr-FR" dirty="0"/>
                  <a:t> to </a:t>
                </a:r>
                <a:r>
                  <a:rPr lang="fr-FR" dirty="0" err="1"/>
                  <a:t>both</a:t>
                </a:r>
                <a:r>
                  <a:rPr lang="fr-FR" dirty="0"/>
                  <a:t> quantum (</a:t>
                </a:r>
                <a:r>
                  <a:rPr lang="en-US" i="1" dirty="0" err="1"/>
                  <a:t>QPatchGAN</a:t>
                </a:r>
                <a:r>
                  <a:rPr lang="en-US" i="1" dirty="0"/>
                  <a:t> </a:t>
                </a:r>
                <a:r>
                  <a:rPr lang="en-US" dirty="0"/>
                  <a:t>and </a:t>
                </a:r>
                <a:r>
                  <a:rPr lang="en-US" i="1" dirty="0" err="1"/>
                  <a:t>MosaiQ</a:t>
                </a:r>
                <a:r>
                  <a:rPr lang="en-US" dirty="0"/>
                  <a:t>) and classical </a:t>
                </a:r>
                <a:r>
                  <a:rPr lang="fr-FR" dirty="0" err="1"/>
                  <a:t>methods</a:t>
                </a:r>
                <a:r>
                  <a:rPr lang="fr-FR" dirty="0"/>
                  <a:t> </a:t>
                </a:r>
                <a:r>
                  <a:rPr lang="en-US" dirty="0"/>
                  <a:t>(</a:t>
                </a:r>
                <a:r>
                  <a:rPr lang="en-US" i="1" dirty="0" err="1"/>
                  <a:t>LatentGAN</a:t>
                </a:r>
                <a:r>
                  <a:rPr lang="en-US" i="1" dirty="0"/>
                  <a:t> </a:t>
                </a:r>
                <a:r>
                  <a:rPr lang="en-US" dirty="0"/>
                  <a:t>and</a:t>
                </a:r>
                <a:r>
                  <a:rPr lang="en-US" i="1" dirty="0"/>
                  <a:t> </a:t>
                </a:r>
                <a:r>
                  <a:rPr lang="en-US" i="1" dirty="0" err="1"/>
                  <a:t>RandomDecoder</a:t>
                </a:r>
                <a:r>
                  <a:rPr lang="en-US" dirty="0"/>
                  <a:t>)</a:t>
                </a:r>
                <a:endParaRPr lang="fr-FR" dirty="0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22A64778-13C2-6DFD-9705-305E16AA49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254" y="1706590"/>
                <a:ext cx="7887510" cy="5078313"/>
              </a:xfrm>
              <a:prstGeom prst="rect">
                <a:avLst/>
              </a:prstGeom>
              <a:blipFill>
                <a:blip r:embed="rId4"/>
                <a:stretch>
                  <a:fillRect l="-464" t="-720" r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ttangolo 11">
            <a:extLst>
              <a:ext uri="{FF2B5EF4-FFF2-40B4-BE49-F238E27FC236}">
                <a16:creationId xmlns:a16="http://schemas.microsoft.com/office/drawing/2014/main" id="{34E685A4-430D-85CF-EEC1-FDA0E0E3FBE8}"/>
              </a:ext>
            </a:extLst>
          </p:cNvPr>
          <p:cNvSpPr/>
          <p:nvPr/>
        </p:nvSpPr>
        <p:spPr>
          <a:xfrm>
            <a:off x="8255000" y="6360027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B0D30205-751E-F143-366F-0834C8C2B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11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8C626882-F31F-2AC8-6A97-B9A139B03C6D}"/>
              </a:ext>
            </a:extLst>
          </p:cNvPr>
          <p:cNvSpPr txBox="1"/>
          <p:nvPr/>
        </p:nvSpPr>
        <p:spPr>
          <a:xfrm>
            <a:off x="7661158" y="51433"/>
            <a:ext cx="1032655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9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LatentQGAN</a:t>
            </a:r>
            <a:endParaRPr kumimoji="0" lang="it-IT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Vieloszynski</a:t>
            </a:r>
            <a:r>
              <a:rPr kumimoji="0" lang="it-IT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, et al.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A3DDC602-E600-F0DE-9231-64C1546145E1}"/>
              </a:ext>
            </a:extLst>
          </p:cNvPr>
          <p:cNvSpPr txBox="1"/>
          <p:nvPr/>
        </p:nvSpPr>
        <p:spPr>
          <a:xfrm>
            <a:off x="7999822" y="403482"/>
            <a:ext cx="7040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18/02/2025</a:t>
            </a:r>
          </a:p>
        </p:txBody>
      </p:sp>
    </p:spTree>
    <p:extLst>
      <p:ext uri="{BB962C8B-B14F-4D97-AF65-F5344CB8AC3E}">
        <p14:creationId xmlns:p14="http://schemas.microsoft.com/office/powerpoint/2010/main" val="3549009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B811CC-7C5A-2521-77B8-D6ADC1C5AE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27170272-4E8B-5EFE-CDB0-E1FBCEB82C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44000" cy="6856293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5C0C2118-7887-B510-C85C-F3D5CEE27222}"/>
              </a:ext>
            </a:extLst>
          </p:cNvPr>
          <p:cNvSpPr txBox="1"/>
          <p:nvPr/>
        </p:nvSpPr>
        <p:spPr>
          <a:xfrm>
            <a:off x="648252" y="831991"/>
            <a:ext cx="5434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Results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1468E803-8188-B90D-AA5A-FF81ECFC1523}"/>
              </a:ext>
            </a:extLst>
          </p:cNvPr>
          <p:cNvSpPr txBox="1"/>
          <p:nvPr/>
        </p:nvSpPr>
        <p:spPr>
          <a:xfrm>
            <a:off x="648253" y="1231702"/>
            <a:ext cx="6636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err="1">
                <a:latin typeface="Arial"/>
                <a:cs typeface="Arial"/>
              </a:rPr>
              <a:t>Tests</a:t>
            </a:r>
            <a:endParaRPr lang="it-IT" dirty="0">
              <a:latin typeface="Arial"/>
              <a:cs typeface="Arial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F12C86E-9F4C-0004-ED34-B75E033D3267}"/>
              </a:ext>
            </a:extLst>
          </p:cNvPr>
          <p:cNvSpPr txBox="1"/>
          <p:nvPr/>
        </p:nvSpPr>
        <p:spPr>
          <a:xfrm>
            <a:off x="648254" y="1706590"/>
            <a:ext cx="788751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err="1"/>
              <a:t>LatentQGAN</a:t>
            </a:r>
            <a:r>
              <a:rPr lang="en-US" dirty="0"/>
              <a:t> achieves best FID between 350 and 700 iterations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it outperforms quantum methods like </a:t>
            </a:r>
            <a:r>
              <a:rPr lang="en-US" i="1" dirty="0" err="1"/>
              <a:t>QPatchGAN</a:t>
            </a:r>
            <a:r>
              <a:rPr lang="en-US" dirty="0"/>
              <a:t> and </a:t>
            </a:r>
            <a:r>
              <a:rPr lang="en-US" i="1" dirty="0" err="1"/>
              <a:t>MosaiQ</a:t>
            </a: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other QGAN models perform well in simulations but are impractical on current </a:t>
            </a:r>
            <a:r>
              <a:rPr lang="en-US" i="1" dirty="0"/>
              <a:t>NISQ</a:t>
            </a:r>
            <a:r>
              <a:rPr lang="en-US" dirty="0"/>
              <a:t> devices as they require significantly more parameters and iterations </a:t>
            </a:r>
          </a:p>
          <a:p>
            <a:pPr algn="just"/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 err="1"/>
              <a:t>LatentQGAN</a:t>
            </a:r>
            <a:r>
              <a:rPr lang="en-US" b="1" dirty="0"/>
              <a:t> outperforms classical </a:t>
            </a:r>
            <a:r>
              <a:rPr lang="en-US" b="1" dirty="0" err="1"/>
              <a:t>LatentGAN</a:t>
            </a:r>
            <a:r>
              <a:rPr lang="en-US" b="1" dirty="0"/>
              <a:t> </a:t>
            </a:r>
            <a:r>
              <a:rPr lang="en-US" dirty="0"/>
              <a:t>with same number of parameters, emphasizing the advantages of the quantum generator</a:t>
            </a:r>
          </a:p>
          <a:p>
            <a:pPr algn="just"/>
            <a:endParaRPr lang="en-US" dirty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F1FB1079-8603-B7BE-4FE3-B02946B56573}"/>
              </a:ext>
            </a:extLst>
          </p:cNvPr>
          <p:cNvSpPr/>
          <p:nvPr/>
        </p:nvSpPr>
        <p:spPr>
          <a:xfrm>
            <a:off x="8255000" y="6360027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5D18AED9-00DB-2336-F9EE-FE8B0C987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12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C40D3D7-EC5A-E343-B0D9-4FEA52383A1E}"/>
              </a:ext>
            </a:extLst>
          </p:cNvPr>
          <p:cNvSpPr txBox="1"/>
          <p:nvPr/>
        </p:nvSpPr>
        <p:spPr>
          <a:xfrm>
            <a:off x="7661158" y="51433"/>
            <a:ext cx="1032655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9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LatentQGAN</a:t>
            </a:r>
            <a:endParaRPr kumimoji="0" lang="it-IT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Vieloszynski</a:t>
            </a:r>
            <a:r>
              <a:rPr kumimoji="0" lang="it-IT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, et al.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C0CEAA1B-828D-904F-FBC4-FA1402DE3874}"/>
              </a:ext>
            </a:extLst>
          </p:cNvPr>
          <p:cNvSpPr txBox="1"/>
          <p:nvPr/>
        </p:nvSpPr>
        <p:spPr>
          <a:xfrm>
            <a:off x="7999822" y="403482"/>
            <a:ext cx="7040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18/02/2025</a:t>
            </a:r>
          </a:p>
        </p:txBody>
      </p:sp>
      <p:pic>
        <p:nvPicPr>
          <p:cNvPr id="6" name="Immagine 5" descr="Immagine che contiene schermata, linea, Diagramma, Policromia&#10;&#10;Il contenuto generato dall'IA potrebbe non essere corretto.">
            <a:extLst>
              <a:ext uri="{FF2B5EF4-FFF2-40B4-BE49-F238E27FC236}">
                <a16:creationId xmlns:a16="http://schemas.microsoft.com/office/drawing/2014/main" id="{5E05D12A-657E-C4DE-E81F-ED0C112DDE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07" y="4368754"/>
            <a:ext cx="9065385" cy="212159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0722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229985-DD5C-938A-50E9-45A94541E1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7AAA821B-9A1E-59DD-B50B-EF70EE3780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44000" cy="6856293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3E8E6A4-E6D4-A6E6-2233-8A0D9F6DC0BB}"/>
              </a:ext>
            </a:extLst>
          </p:cNvPr>
          <p:cNvSpPr txBox="1"/>
          <p:nvPr/>
        </p:nvSpPr>
        <p:spPr>
          <a:xfrm>
            <a:off x="648252" y="831991"/>
            <a:ext cx="5434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Results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70B6E165-DDCD-6E25-815A-E9BB8642EB83}"/>
              </a:ext>
            </a:extLst>
          </p:cNvPr>
          <p:cNvSpPr txBox="1"/>
          <p:nvPr/>
        </p:nvSpPr>
        <p:spPr>
          <a:xfrm>
            <a:off x="648253" y="1231702"/>
            <a:ext cx="6636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err="1">
                <a:latin typeface="Arial"/>
                <a:cs typeface="Arial"/>
              </a:rPr>
              <a:t>Tests</a:t>
            </a:r>
            <a:endParaRPr lang="it-IT" dirty="0">
              <a:latin typeface="Arial"/>
              <a:cs typeface="Arial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BC91E453-743C-6756-3C89-508AEA491F18}"/>
              </a:ext>
            </a:extLst>
          </p:cNvPr>
          <p:cNvSpPr txBox="1"/>
          <p:nvPr/>
        </p:nvSpPr>
        <p:spPr>
          <a:xfrm>
            <a:off x="648254" y="1706590"/>
            <a:ext cx="78875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autoencoder is crucial but </a:t>
            </a:r>
            <a:r>
              <a:rPr lang="en-US" b="1" dirty="0"/>
              <a:t>the generator ensures meaningful latent space representations: </a:t>
            </a:r>
            <a:r>
              <a:rPr lang="en-US" i="1" dirty="0" err="1"/>
              <a:t>RandomDecoder</a:t>
            </a:r>
            <a:r>
              <a:rPr lang="en-US" dirty="0"/>
              <a:t> fails without it</a:t>
            </a:r>
          </a:p>
          <a:p>
            <a:pPr algn="just"/>
            <a:endParaRPr lang="en-US" sz="8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results on real quantum hardware show </a:t>
            </a:r>
            <a:r>
              <a:rPr lang="en-US" b="1" dirty="0"/>
              <a:t>slightly lower FID due to noise</a:t>
            </a:r>
            <a:r>
              <a:rPr lang="en-US" dirty="0"/>
              <a:t>, but generated images remain visually recognizable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D96172FF-A375-052D-87C8-11EE24991F46}"/>
              </a:ext>
            </a:extLst>
          </p:cNvPr>
          <p:cNvSpPr/>
          <p:nvPr/>
        </p:nvSpPr>
        <p:spPr>
          <a:xfrm>
            <a:off x="8255000" y="6360027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A5497147-E4EB-1E03-8F73-E3F2CAAEF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13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50D4EFD2-DE9B-ACD1-ABA0-2299812F038C}"/>
              </a:ext>
            </a:extLst>
          </p:cNvPr>
          <p:cNvSpPr txBox="1"/>
          <p:nvPr/>
        </p:nvSpPr>
        <p:spPr>
          <a:xfrm>
            <a:off x="7661158" y="51433"/>
            <a:ext cx="1032655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9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LatentQGAN</a:t>
            </a:r>
            <a:endParaRPr kumimoji="0" lang="it-IT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Vieloszynski</a:t>
            </a:r>
            <a:r>
              <a:rPr kumimoji="0" lang="it-IT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, et al.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0594C52C-F4D9-693D-A9E5-C8B1A18190EE}"/>
              </a:ext>
            </a:extLst>
          </p:cNvPr>
          <p:cNvSpPr txBox="1"/>
          <p:nvPr/>
        </p:nvSpPr>
        <p:spPr>
          <a:xfrm>
            <a:off x="7999822" y="403482"/>
            <a:ext cx="7040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18/02/2025</a:t>
            </a:r>
          </a:p>
        </p:txBody>
      </p:sp>
      <p:pic>
        <p:nvPicPr>
          <p:cNvPr id="4" name="Immagine 3" descr="Immagine che contiene testo, schermata, Carattere, numero&#10;&#10;Il contenuto generato dall'IA potrebbe non essere corretto.">
            <a:extLst>
              <a:ext uri="{FF2B5EF4-FFF2-40B4-BE49-F238E27FC236}">
                <a16:creationId xmlns:a16="http://schemas.microsoft.com/office/drawing/2014/main" id="{193F19CB-CCC3-B9F2-F1CC-01452EED69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0816" y="3099613"/>
            <a:ext cx="5882368" cy="258190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5" name="Immagine 14" descr="Immagine che contiene testo, Carattere, schermata, numero&#10;&#10;Il contenuto generato dall'IA potrebbe non essere corretto.">
            <a:extLst>
              <a:ext uri="{FF2B5EF4-FFF2-40B4-BE49-F238E27FC236}">
                <a16:creationId xmlns:a16="http://schemas.microsoft.com/office/drawing/2014/main" id="{2CE657D1-1F5F-B3A1-C17E-E4DF1CEAED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1224" y="5761860"/>
            <a:ext cx="5517358" cy="906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5323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1D6F58-C2BD-06BA-03A7-D02D276341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EB272D8D-8E08-4A25-1025-16A9E7E247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44000" cy="6856293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688C8F21-CFD9-5A27-950D-4090ED758C53}"/>
              </a:ext>
            </a:extLst>
          </p:cNvPr>
          <p:cNvSpPr txBox="1"/>
          <p:nvPr/>
        </p:nvSpPr>
        <p:spPr>
          <a:xfrm>
            <a:off x="648253" y="831991"/>
            <a:ext cx="6686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Conclusions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3CE4C6E5-4F2D-9A6D-8128-DC179DCC61CF}"/>
              </a:ext>
            </a:extLst>
          </p:cNvPr>
          <p:cNvSpPr/>
          <p:nvPr/>
        </p:nvSpPr>
        <p:spPr>
          <a:xfrm>
            <a:off x="8255000" y="6360027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C4E9717F-5C44-3A4F-64C1-E487DF384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16629" y="6356350"/>
            <a:ext cx="358043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14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073B2A15-C3B7-C8E2-56BB-73C8B359866F}"/>
              </a:ext>
            </a:extLst>
          </p:cNvPr>
          <p:cNvSpPr txBox="1"/>
          <p:nvPr/>
        </p:nvSpPr>
        <p:spPr>
          <a:xfrm>
            <a:off x="7661158" y="51433"/>
            <a:ext cx="1032655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9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LatentQGAN</a:t>
            </a:r>
            <a:endParaRPr kumimoji="0" lang="it-IT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Vieloszynski</a:t>
            </a:r>
            <a:r>
              <a:rPr kumimoji="0" lang="it-IT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, et al.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3ABF41B-D9B3-EA2A-867A-3A4EC4AF0F56}"/>
              </a:ext>
            </a:extLst>
          </p:cNvPr>
          <p:cNvSpPr txBox="1"/>
          <p:nvPr/>
        </p:nvSpPr>
        <p:spPr>
          <a:xfrm>
            <a:off x="7999822" y="403482"/>
            <a:ext cx="7040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18/02/2025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EDADD96-D666-8B1F-D43D-DB781719A31D}"/>
              </a:ext>
            </a:extLst>
          </p:cNvPr>
          <p:cNvSpPr txBox="1"/>
          <p:nvPr/>
        </p:nvSpPr>
        <p:spPr>
          <a:xfrm>
            <a:off x="648254" y="1661195"/>
            <a:ext cx="821040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/>
              <a:t>LatentQGAN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hybrid</a:t>
            </a:r>
            <a:r>
              <a:rPr lang="it-IT" dirty="0"/>
              <a:t> quantum-</a:t>
            </a:r>
            <a:r>
              <a:rPr lang="it-IT" dirty="0" err="1"/>
              <a:t>classical</a:t>
            </a:r>
            <a:r>
              <a:rPr lang="it-IT" dirty="0"/>
              <a:t> GAN: </a:t>
            </a:r>
            <a:r>
              <a:rPr lang="it-IT" dirty="0" err="1"/>
              <a:t>classical</a:t>
            </a:r>
            <a:r>
              <a:rPr lang="it-IT" dirty="0"/>
              <a:t> discriminator, quantum generator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autoencoder</a:t>
            </a:r>
            <a:r>
              <a:rPr lang="it-IT" dirty="0"/>
              <a:t> to project to and from </a:t>
            </a:r>
            <a:r>
              <a:rPr lang="it-IT" dirty="0" err="1"/>
              <a:t>lower-dimensional</a:t>
            </a:r>
            <a:r>
              <a:rPr lang="it-IT" dirty="0"/>
              <a:t> </a:t>
            </a:r>
            <a:r>
              <a:rPr lang="it-IT" dirty="0" err="1"/>
              <a:t>space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uses</a:t>
            </a:r>
            <a:r>
              <a:rPr lang="it-IT" dirty="0"/>
              <a:t> </a:t>
            </a:r>
            <a:r>
              <a:rPr lang="it-IT" dirty="0" err="1"/>
              <a:t>shallow</a:t>
            </a:r>
            <a:r>
              <a:rPr lang="it-IT" dirty="0"/>
              <a:t> quantum-</a:t>
            </a:r>
            <a:r>
              <a:rPr lang="it-IT" dirty="0" err="1"/>
              <a:t>circuits</a:t>
            </a:r>
            <a:r>
              <a:rPr lang="it-IT" dirty="0"/>
              <a:t> to </a:t>
            </a:r>
            <a:r>
              <a:rPr lang="it-IT" dirty="0" err="1"/>
              <a:t>allow</a:t>
            </a:r>
            <a:r>
              <a:rPr lang="it-IT" dirty="0"/>
              <a:t> </a:t>
            </a:r>
            <a:r>
              <a:rPr lang="it-IT" dirty="0" err="1"/>
              <a:t>efficient</a:t>
            </a:r>
            <a:r>
              <a:rPr lang="it-IT" dirty="0"/>
              <a:t> use of NISQ devices</a:t>
            </a:r>
          </a:p>
          <a:p>
            <a:endParaRPr lang="it-IT" b="1" dirty="0"/>
          </a:p>
          <a:p>
            <a:endParaRPr lang="it-IT" b="1" dirty="0"/>
          </a:p>
          <a:p>
            <a:endParaRPr lang="it-IT" b="1" dirty="0"/>
          </a:p>
          <a:p>
            <a:endParaRPr lang="it-IT" sz="900" b="1" dirty="0"/>
          </a:p>
          <a:p>
            <a:r>
              <a:rPr lang="it-IT" b="1" dirty="0" err="1"/>
              <a:t>Limitations</a:t>
            </a:r>
            <a:r>
              <a:rPr lang="it-IT" b="1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quantum noise and hardware limitations </a:t>
            </a:r>
            <a:r>
              <a:rPr lang="en-US" dirty="0"/>
              <a:t>could limit deployment beyond small-scale tests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scalability to larger datasets </a:t>
            </a:r>
            <a:r>
              <a:rPr lang="en-US" dirty="0"/>
              <a:t>(more complex, high-resolution) uncertain, especially given quantum hardware limitations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r>
              <a:rPr lang="it-IT" b="1" dirty="0"/>
              <a:t>Future 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explore extending </a:t>
            </a:r>
            <a:r>
              <a:rPr lang="en-US" dirty="0" err="1"/>
              <a:t>LatentQGAN</a:t>
            </a:r>
            <a:r>
              <a:rPr lang="en-US" dirty="0"/>
              <a:t> to a </a:t>
            </a:r>
            <a:r>
              <a:rPr lang="en-US" b="1" dirty="0"/>
              <a:t>full quantum implementation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application to other tasks, like </a:t>
            </a:r>
            <a:r>
              <a:rPr lang="en-US" b="1" dirty="0"/>
              <a:t>time-series data processing </a:t>
            </a:r>
            <a:r>
              <a:rPr lang="en-US" dirty="0"/>
              <a:t>and </a:t>
            </a:r>
            <a:r>
              <a:rPr lang="en-US" b="1" dirty="0"/>
              <a:t>anomaly detection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25541680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497F09-A89A-D574-9B32-EA0F3DD4A9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5E83DBAB-DA7D-4F1B-C7BC-A9A6E427FA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44000" cy="6856293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3A3E7C55-2F4D-3B80-6345-CA7139839AFE}"/>
              </a:ext>
            </a:extLst>
          </p:cNvPr>
          <p:cNvSpPr txBox="1"/>
          <p:nvPr/>
        </p:nvSpPr>
        <p:spPr>
          <a:xfrm>
            <a:off x="648253" y="702287"/>
            <a:ext cx="466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References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94BD1DD7-5D72-2E73-8230-8DCD7AE120B3}"/>
              </a:ext>
            </a:extLst>
          </p:cNvPr>
          <p:cNvSpPr txBox="1"/>
          <p:nvPr/>
        </p:nvSpPr>
        <p:spPr>
          <a:xfrm>
            <a:off x="648253" y="1164983"/>
            <a:ext cx="7819027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it-IT" sz="1200" dirty="0" err="1"/>
              <a:t>Vieloszynski</a:t>
            </a:r>
            <a:r>
              <a:rPr lang="it-IT" sz="1200" dirty="0"/>
              <a:t>, S., Cherkaoui, O., Ahmad, J.-F., </a:t>
            </a:r>
            <a:r>
              <a:rPr lang="it-IT" sz="1200" dirty="0" err="1"/>
              <a:t>Laprade</a:t>
            </a:r>
            <a:r>
              <a:rPr lang="it-IT" sz="1200" dirty="0"/>
              <a:t>, O., </a:t>
            </a:r>
            <a:r>
              <a:rPr lang="it-IT" sz="1200" dirty="0" err="1"/>
              <a:t>Nahman-Lévesque</a:t>
            </a:r>
            <a:r>
              <a:rPr lang="it-IT" sz="1200" dirty="0"/>
              <a:t>, A., </a:t>
            </a:r>
            <a:r>
              <a:rPr lang="it-IT" sz="1200" dirty="0" err="1"/>
              <a:t>Aaraba</a:t>
            </a:r>
            <a:r>
              <a:rPr lang="it-IT" sz="1200" dirty="0"/>
              <a:t>, &amp; Wang, S. (2024). </a:t>
            </a:r>
            <a:r>
              <a:rPr lang="it-IT" sz="1200" i="1" dirty="0" err="1"/>
              <a:t>LatentQGAN</a:t>
            </a:r>
            <a:r>
              <a:rPr lang="it-IT" sz="1200" i="1" dirty="0"/>
              <a:t>: A </a:t>
            </a:r>
            <a:r>
              <a:rPr lang="it-IT" sz="1200" i="1" dirty="0" err="1"/>
              <a:t>Hybrid</a:t>
            </a:r>
            <a:r>
              <a:rPr lang="it-IT" sz="1200" i="1" dirty="0"/>
              <a:t> QGAN with </a:t>
            </a:r>
            <a:r>
              <a:rPr lang="it-IT" sz="1200" i="1" dirty="0" err="1"/>
              <a:t>classical</a:t>
            </a:r>
            <a:r>
              <a:rPr lang="it-IT" sz="1200" i="1" dirty="0"/>
              <a:t> </a:t>
            </a:r>
            <a:r>
              <a:rPr lang="it-IT" sz="1200" i="1" dirty="0" err="1"/>
              <a:t>convolutional</a:t>
            </a:r>
            <a:r>
              <a:rPr lang="it-IT" sz="1200" i="1" dirty="0"/>
              <a:t> </a:t>
            </a:r>
            <a:r>
              <a:rPr lang="it-IT" sz="1200" i="1" dirty="0" err="1"/>
              <a:t>autoencoder</a:t>
            </a:r>
            <a:r>
              <a:rPr lang="it-IT" sz="1200" dirty="0"/>
              <a:t>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it-IT" sz="1200" dirty="0"/>
              <a:t>Bank, D., </a:t>
            </a:r>
            <a:r>
              <a:rPr lang="it-IT" sz="1200" dirty="0" err="1"/>
              <a:t>Koenigstein</a:t>
            </a:r>
            <a:r>
              <a:rPr lang="it-IT" sz="1200" dirty="0"/>
              <a:t>, N., &amp; </a:t>
            </a:r>
            <a:r>
              <a:rPr lang="it-IT" sz="1200" dirty="0" err="1"/>
              <a:t>Giryes</a:t>
            </a:r>
            <a:r>
              <a:rPr lang="it-IT" sz="1200" dirty="0"/>
              <a:t>, R. (2021). </a:t>
            </a:r>
            <a:r>
              <a:rPr lang="it-IT" sz="1200" i="1" dirty="0" err="1"/>
              <a:t>Autoencoders</a:t>
            </a:r>
            <a:r>
              <a:rPr lang="it-IT" sz="1200" dirty="0"/>
              <a:t>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it-IT" sz="1200" dirty="0" err="1"/>
              <a:t>Fedus</a:t>
            </a:r>
            <a:r>
              <a:rPr lang="it-IT" sz="1200" dirty="0"/>
              <a:t>, W., Rosca, M., </a:t>
            </a:r>
            <a:r>
              <a:rPr lang="it-IT" sz="1200" dirty="0" err="1"/>
              <a:t>Lakshminarayanan</a:t>
            </a:r>
            <a:r>
              <a:rPr lang="it-IT" sz="1200" dirty="0"/>
              <a:t>, B., Dai, A. M., Mohamed, S., &amp; </a:t>
            </a:r>
            <a:r>
              <a:rPr lang="it-IT" sz="1200" dirty="0" err="1"/>
              <a:t>Goodfellow</a:t>
            </a:r>
            <a:r>
              <a:rPr lang="it-IT" sz="1200" dirty="0"/>
              <a:t>, I. (2018). </a:t>
            </a:r>
            <a:r>
              <a:rPr lang="it-IT" sz="1200" i="1" dirty="0"/>
              <a:t>Many </a:t>
            </a:r>
            <a:r>
              <a:rPr lang="it-IT" sz="1200" i="1" dirty="0" err="1"/>
              <a:t>paths</a:t>
            </a:r>
            <a:r>
              <a:rPr lang="it-IT" sz="1200" i="1" dirty="0"/>
              <a:t> to </a:t>
            </a:r>
            <a:r>
              <a:rPr lang="it-IT" sz="1200" i="1" dirty="0" err="1"/>
              <a:t>equilibrium</a:t>
            </a:r>
            <a:r>
              <a:rPr lang="it-IT" sz="1200" i="1" dirty="0"/>
              <a:t>: </a:t>
            </a:r>
            <a:r>
              <a:rPr lang="it-IT" sz="1200" i="1" dirty="0" err="1"/>
              <a:t>GANs</a:t>
            </a:r>
            <a:r>
              <a:rPr lang="it-IT" sz="1200" i="1" dirty="0"/>
              <a:t> do not need to </a:t>
            </a:r>
            <a:r>
              <a:rPr lang="it-IT" sz="1200" i="1" dirty="0" err="1"/>
              <a:t>decrease</a:t>
            </a:r>
            <a:r>
              <a:rPr lang="it-IT" sz="1200" i="1" dirty="0"/>
              <a:t> a </a:t>
            </a:r>
            <a:r>
              <a:rPr lang="it-IT" sz="1200" i="1" dirty="0" err="1"/>
              <a:t>divergence</a:t>
            </a:r>
            <a:r>
              <a:rPr lang="it-IT" sz="1200" i="1" dirty="0"/>
              <a:t> </a:t>
            </a:r>
            <a:r>
              <a:rPr lang="it-IT" sz="1200" i="1" dirty="0" err="1"/>
              <a:t>at</a:t>
            </a:r>
            <a:r>
              <a:rPr lang="it-IT" sz="1200" i="1" dirty="0"/>
              <a:t> every step.</a:t>
            </a:r>
            <a:endParaRPr lang="it-IT" sz="1200" dirty="0"/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it-IT" sz="1200" dirty="0" err="1"/>
              <a:t>Goodfellow</a:t>
            </a:r>
            <a:r>
              <a:rPr lang="it-IT" sz="1200" dirty="0"/>
              <a:t>, I. J., </a:t>
            </a:r>
            <a:r>
              <a:rPr lang="it-IT" sz="1200" dirty="0" err="1"/>
              <a:t>Pouget</a:t>
            </a:r>
            <a:r>
              <a:rPr lang="it-IT" sz="1200" dirty="0"/>
              <a:t>-Abadie, J., Mirza, M., </a:t>
            </a:r>
            <a:r>
              <a:rPr lang="it-IT" sz="1200" dirty="0" err="1"/>
              <a:t>Xu</a:t>
            </a:r>
            <a:r>
              <a:rPr lang="it-IT" sz="1200" dirty="0"/>
              <a:t>, B., </a:t>
            </a:r>
            <a:r>
              <a:rPr lang="it-IT" sz="1200" dirty="0" err="1"/>
              <a:t>Warde</a:t>
            </a:r>
            <a:r>
              <a:rPr lang="it-IT" sz="1200" dirty="0"/>
              <a:t>-Farley, D., </a:t>
            </a:r>
            <a:r>
              <a:rPr lang="it-IT" sz="1200" dirty="0" err="1"/>
              <a:t>Ozair</a:t>
            </a:r>
            <a:r>
              <a:rPr lang="it-IT" sz="1200" dirty="0"/>
              <a:t>, S., </a:t>
            </a:r>
            <a:r>
              <a:rPr lang="it-IT" sz="1200" dirty="0" err="1"/>
              <a:t>Courville</a:t>
            </a:r>
            <a:r>
              <a:rPr lang="it-IT" sz="1200" dirty="0"/>
              <a:t>, A., &amp; </a:t>
            </a:r>
            <a:r>
              <a:rPr lang="it-IT" sz="1200" dirty="0" err="1"/>
              <a:t>Bengio</a:t>
            </a:r>
            <a:r>
              <a:rPr lang="it-IT" sz="1200" dirty="0"/>
              <a:t>, Y. (2014). </a:t>
            </a:r>
            <a:r>
              <a:rPr lang="it-IT" sz="1200" i="1" dirty="0"/>
              <a:t>Generative </a:t>
            </a:r>
            <a:r>
              <a:rPr lang="it-IT" sz="1200" i="1" dirty="0" err="1"/>
              <a:t>adversarial</a:t>
            </a:r>
            <a:r>
              <a:rPr lang="it-IT" sz="1200" i="1" dirty="0"/>
              <a:t> networks.</a:t>
            </a:r>
            <a:endParaRPr lang="it-IT" sz="1200" dirty="0"/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it-IT" sz="1200" dirty="0" err="1"/>
              <a:t>Heusel</a:t>
            </a:r>
            <a:r>
              <a:rPr lang="it-IT" sz="1200" dirty="0"/>
              <a:t>, M., </a:t>
            </a:r>
            <a:r>
              <a:rPr lang="it-IT" sz="1200" dirty="0" err="1"/>
              <a:t>Ramsauer</a:t>
            </a:r>
            <a:r>
              <a:rPr lang="it-IT" sz="1200" dirty="0"/>
              <a:t>, H., </a:t>
            </a:r>
            <a:r>
              <a:rPr lang="it-IT" sz="1200" dirty="0" err="1"/>
              <a:t>Unterthiner</a:t>
            </a:r>
            <a:r>
              <a:rPr lang="it-IT" sz="1200" dirty="0"/>
              <a:t>, T., </a:t>
            </a:r>
            <a:r>
              <a:rPr lang="it-IT" sz="1200" dirty="0" err="1"/>
              <a:t>Nessler</a:t>
            </a:r>
            <a:r>
              <a:rPr lang="it-IT" sz="1200" dirty="0"/>
              <a:t>, B., &amp; </a:t>
            </a:r>
            <a:r>
              <a:rPr lang="it-IT" sz="1200" dirty="0" err="1"/>
              <a:t>Hochreiter</a:t>
            </a:r>
            <a:r>
              <a:rPr lang="it-IT" sz="1200" dirty="0"/>
              <a:t>, S. (2018). </a:t>
            </a:r>
            <a:r>
              <a:rPr lang="it-IT" sz="1200" i="1" dirty="0" err="1"/>
              <a:t>GANs</a:t>
            </a:r>
            <a:r>
              <a:rPr lang="it-IT" sz="1200" i="1" dirty="0"/>
              <a:t> </a:t>
            </a:r>
            <a:r>
              <a:rPr lang="it-IT" sz="1200" i="1" dirty="0" err="1"/>
              <a:t>trained</a:t>
            </a:r>
            <a:r>
              <a:rPr lang="it-IT" sz="1200" i="1" dirty="0"/>
              <a:t> by a two time-scale update rule converge to a </a:t>
            </a:r>
            <a:r>
              <a:rPr lang="it-IT" sz="1200" i="1" dirty="0" err="1"/>
              <a:t>local</a:t>
            </a:r>
            <a:r>
              <a:rPr lang="it-IT" sz="1200" i="1" dirty="0"/>
              <a:t> Nash </a:t>
            </a:r>
            <a:r>
              <a:rPr lang="it-IT" sz="1200" i="1" dirty="0" err="1"/>
              <a:t>equilibrium</a:t>
            </a:r>
            <a:r>
              <a:rPr lang="it-IT" sz="1200" dirty="0"/>
              <a:t>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it-IT" sz="1200" dirty="0"/>
              <a:t>Huang, H.-L., </a:t>
            </a:r>
            <a:r>
              <a:rPr lang="it-IT" sz="1200" dirty="0" err="1"/>
              <a:t>Du</a:t>
            </a:r>
            <a:r>
              <a:rPr lang="it-IT" sz="1200" dirty="0"/>
              <a:t>, Y., Gong, M., Zhao, Y., </a:t>
            </a:r>
            <a:r>
              <a:rPr lang="it-IT" sz="1200" dirty="0" err="1"/>
              <a:t>Wu</a:t>
            </a:r>
            <a:r>
              <a:rPr lang="it-IT" sz="1200" dirty="0"/>
              <a:t>, Y., Wang, C., Li, S., Liang, F., </a:t>
            </a:r>
            <a:r>
              <a:rPr lang="it-IT" sz="1200" dirty="0" err="1"/>
              <a:t>Lin</a:t>
            </a:r>
            <a:r>
              <a:rPr lang="it-IT" sz="1200" dirty="0"/>
              <a:t>, J., </a:t>
            </a:r>
            <a:r>
              <a:rPr lang="it-IT" sz="1200" dirty="0" err="1"/>
              <a:t>Xu</a:t>
            </a:r>
            <a:r>
              <a:rPr lang="it-IT" sz="1200" dirty="0"/>
              <a:t>, Y., Yang, R., </a:t>
            </a:r>
            <a:r>
              <a:rPr lang="it-IT" sz="1200" dirty="0" err="1"/>
              <a:t>Liu</a:t>
            </a:r>
            <a:r>
              <a:rPr lang="it-IT" sz="1200" dirty="0"/>
              <a:t>, T., Hsieh, M.-H., Deng, H., Rong, H., Peng, C.-Z., Lu, C.-Y., Chen, Y.-A., Tao, D., Zhu, X., &amp; Pan, J.-W. (2021). </a:t>
            </a:r>
            <a:r>
              <a:rPr lang="it-IT" sz="1200" i="1" dirty="0" err="1"/>
              <a:t>Experimental</a:t>
            </a:r>
            <a:r>
              <a:rPr lang="it-IT" sz="1200" i="1" dirty="0"/>
              <a:t> quantum generative </a:t>
            </a:r>
            <a:r>
              <a:rPr lang="it-IT" sz="1200" i="1" dirty="0" err="1"/>
              <a:t>adversarial</a:t>
            </a:r>
            <a:r>
              <a:rPr lang="it-IT" sz="1200" i="1" dirty="0"/>
              <a:t> networks for image generation</a:t>
            </a:r>
            <a:r>
              <a:rPr lang="it-IT" sz="1200" dirty="0"/>
              <a:t>. </a:t>
            </a:r>
            <a:r>
              <a:rPr lang="it-IT" sz="1200" i="1" dirty="0" err="1"/>
              <a:t>Physical</a:t>
            </a:r>
            <a:r>
              <a:rPr lang="it-IT" sz="1200" i="1" dirty="0"/>
              <a:t> Review Applied, 16</a:t>
            </a:r>
            <a:r>
              <a:rPr lang="it-IT" sz="1200" dirty="0"/>
              <a:t>(2). 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it-IT" sz="1200" dirty="0" err="1"/>
              <a:t>Adedoyin</a:t>
            </a:r>
            <a:r>
              <a:rPr lang="it-IT" sz="1200" dirty="0"/>
              <a:t>, A. J., Ambrosiano, J., Anisimov, P., Casper, W., </a:t>
            </a:r>
            <a:r>
              <a:rPr lang="it-IT" sz="1200" dirty="0" err="1"/>
              <a:t>Chennupati</a:t>
            </a:r>
            <a:r>
              <a:rPr lang="it-IT" sz="1200" dirty="0"/>
              <a:t>, G., </a:t>
            </a:r>
            <a:r>
              <a:rPr lang="it-IT" sz="1200" dirty="0" err="1"/>
              <a:t>Coffrin</a:t>
            </a:r>
            <a:r>
              <a:rPr lang="it-IT" sz="1200" dirty="0"/>
              <a:t>, C., </a:t>
            </a:r>
            <a:r>
              <a:rPr lang="it-IT" sz="1200" dirty="0" err="1"/>
              <a:t>Djidjev</a:t>
            </a:r>
            <a:r>
              <a:rPr lang="it-IT" sz="1200" dirty="0"/>
              <a:t>, H., Gunter, D., </a:t>
            </a:r>
            <a:r>
              <a:rPr lang="it-IT" sz="1200" dirty="0" err="1"/>
              <a:t>Karra</a:t>
            </a:r>
            <a:r>
              <a:rPr lang="it-IT" sz="1200" dirty="0"/>
              <a:t>, S., </a:t>
            </a:r>
            <a:r>
              <a:rPr lang="it-IT" sz="1200" dirty="0" err="1"/>
              <a:t>Lemons</a:t>
            </a:r>
            <a:r>
              <a:rPr lang="it-IT" sz="1200" dirty="0"/>
              <a:t>, N., </a:t>
            </a:r>
            <a:r>
              <a:rPr lang="it-IT" sz="1200" dirty="0" err="1"/>
              <a:t>Lin</a:t>
            </a:r>
            <a:r>
              <a:rPr lang="it-IT" sz="1200" dirty="0"/>
              <a:t>, S., </a:t>
            </a:r>
            <a:r>
              <a:rPr lang="it-IT" sz="1200" dirty="0" err="1"/>
              <a:t>Malyzhenkov</a:t>
            </a:r>
            <a:r>
              <a:rPr lang="it-IT" sz="1200" dirty="0"/>
              <a:t>, A., </a:t>
            </a:r>
            <a:r>
              <a:rPr lang="it-IT" sz="1200" dirty="0" err="1"/>
              <a:t>Mascarenas</a:t>
            </a:r>
            <a:r>
              <a:rPr lang="it-IT" sz="1200" dirty="0"/>
              <a:t>, D., </a:t>
            </a:r>
            <a:r>
              <a:rPr lang="it-IT" sz="1200" dirty="0" err="1"/>
              <a:t>Mniszewski</a:t>
            </a:r>
            <a:r>
              <a:rPr lang="it-IT" sz="1200" dirty="0"/>
              <a:t>, S., </a:t>
            </a:r>
            <a:r>
              <a:rPr lang="it-IT" sz="1200" dirty="0" err="1"/>
              <a:t>Nadiga</a:t>
            </a:r>
            <a:r>
              <a:rPr lang="it-IT" sz="1200" dirty="0"/>
              <a:t>, B., O’Malley, D., Oyen, D., </a:t>
            </a:r>
            <a:r>
              <a:rPr lang="it-IT" sz="1200" dirty="0" err="1"/>
              <a:t>Pakin</a:t>
            </a:r>
            <a:r>
              <a:rPr lang="it-IT" sz="1200" dirty="0"/>
              <a:t>, S., Prasad, L., ... </a:t>
            </a:r>
            <a:r>
              <a:rPr lang="it-IT" sz="1200" dirty="0" err="1"/>
              <a:t>Lokhov</a:t>
            </a:r>
            <a:r>
              <a:rPr lang="it-IT" sz="1200" dirty="0"/>
              <a:t>, A. Y. (2022). </a:t>
            </a:r>
            <a:r>
              <a:rPr lang="it-IT" sz="1200" i="1" dirty="0"/>
              <a:t>Quantum algorithm </a:t>
            </a:r>
            <a:r>
              <a:rPr lang="it-IT" sz="1200" i="1" dirty="0" err="1"/>
              <a:t>implementations</a:t>
            </a:r>
            <a:r>
              <a:rPr lang="it-IT" sz="1200" i="1" dirty="0"/>
              <a:t> for </a:t>
            </a:r>
            <a:r>
              <a:rPr lang="it-IT" sz="1200" i="1" dirty="0" err="1"/>
              <a:t>beginners</a:t>
            </a:r>
            <a:r>
              <a:rPr lang="it-IT" sz="1200" dirty="0"/>
              <a:t>. </a:t>
            </a:r>
            <a:r>
              <a:rPr lang="it-IT" sz="1200" i="1" dirty="0"/>
              <a:t>ACM </a:t>
            </a:r>
            <a:r>
              <a:rPr lang="it-IT" sz="1200" i="1" dirty="0" err="1"/>
              <a:t>Transactions</a:t>
            </a:r>
            <a:r>
              <a:rPr lang="it-IT" sz="1200" i="1" dirty="0"/>
              <a:t> on Quantum Computing</a:t>
            </a:r>
            <a:r>
              <a:rPr lang="it-IT" sz="1200" dirty="0"/>
              <a:t>, 3(4). 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it-IT" sz="1200" dirty="0" err="1"/>
              <a:t>Kingma</a:t>
            </a:r>
            <a:r>
              <a:rPr lang="it-IT" sz="1200" dirty="0"/>
              <a:t>, D. P., &amp; </a:t>
            </a:r>
            <a:r>
              <a:rPr lang="it-IT" sz="1200" dirty="0" err="1"/>
              <a:t>Welling</a:t>
            </a:r>
            <a:r>
              <a:rPr lang="it-IT" sz="1200" dirty="0"/>
              <a:t>, M. (2013). </a:t>
            </a:r>
            <a:r>
              <a:rPr lang="it-IT" sz="1200" i="1" dirty="0"/>
              <a:t>Auto-</a:t>
            </a:r>
            <a:r>
              <a:rPr lang="it-IT" sz="1200" i="1" dirty="0" err="1"/>
              <a:t>encoding</a:t>
            </a:r>
            <a:r>
              <a:rPr lang="it-IT" sz="1200" i="1" dirty="0"/>
              <a:t> </a:t>
            </a:r>
            <a:r>
              <a:rPr lang="it-IT" sz="1200" i="1" dirty="0" err="1"/>
              <a:t>variational</a:t>
            </a:r>
            <a:r>
              <a:rPr lang="it-IT" sz="1200" i="1" dirty="0"/>
              <a:t> </a:t>
            </a:r>
            <a:r>
              <a:rPr lang="it-IT" sz="1200" i="1" dirty="0" err="1"/>
              <a:t>Bayes</a:t>
            </a:r>
            <a:r>
              <a:rPr lang="it-IT" sz="1200" dirty="0"/>
              <a:t>. 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it-IT" sz="1200" dirty="0"/>
              <a:t>Nation, P. D., Kang, H., </a:t>
            </a:r>
            <a:r>
              <a:rPr lang="it-IT" sz="1200" dirty="0" err="1"/>
              <a:t>Sundaresan</a:t>
            </a:r>
            <a:r>
              <a:rPr lang="it-IT" sz="1200" dirty="0"/>
              <a:t>, N., &amp; Gambetta, J. M. (2021). </a:t>
            </a:r>
            <a:r>
              <a:rPr lang="it-IT" sz="1200" i="1" dirty="0"/>
              <a:t>Scalable </a:t>
            </a:r>
            <a:r>
              <a:rPr lang="it-IT" sz="1200" i="1" dirty="0" err="1"/>
              <a:t>mitigation</a:t>
            </a:r>
            <a:r>
              <a:rPr lang="it-IT" sz="1200" i="1" dirty="0"/>
              <a:t> of </a:t>
            </a:r>
            <a:r>
              <a:rPr lang="it-IT" sz="1200" i="1" dirty="0" err="1"/>
              <a:t>measurement</a:t>
            </a:r>
            <a:r>
              <a:rPr lang="it-IT" sz="1200" i="1" dirty="0"/>
              <a:t> </a:t>
            </a:r>
            <a:r>
              <a:rPr lang="it-IT" sz="1200" i="1" dirty="0" err="1"/>
              <a:t>errors</a:t>
            </a:r>
            <a:r>
              <a:rPr lang="it-IT" sz="1200" i="1" dirty="0"/>
              <a:t> on quantum computers</a:t>
            </a:r>
            <a:r>
              <a:rPr lang="it-IT" sz="1200" dirty="0"/>
              <a:t>. </a:t>
            </a:r>
            <a:r>
              <a:rPr lang="it-IT" sz="1200" i="1" dirty="0"/>
              <a:t>PRX Quantum</a:t>
            </a:r>
            <a:r>
              <a:rPr lang="it-IT" sz="1200" dirty="0"/>
              <a:t>, 2(4). 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it-IT" sz="1200" dirty="0" err="1"/>
              <a:t>Novais</a:t>
            </a:r>
            <a:r>
              <a:rPr lang="it-IT" sz="1200" dirty="0"/>
              <a:t>, E., &amp; </a:t>
            </a:r>
            <a:r>
              <a:rPr lang="it-IT" sz="1200" dirty="0" err="1"/>
              <a:t>Baranger</a:t>
            </a:r>
            <a:r>
              <a:rPr lang="it-IT" sz="1200" dirty="0"/>
              <a:t>, H. U. (2006). </a:t>
            </a:r>
            <a:r>
              <a:rPr lang="it-IT" sz="1200" i="1" dirty="0" err="1"/>
              <a:t>Decoherence</a:t>
            </a:r>
            <a:r>
              <a:rPr lang="it-IT" sz="1200" i="1" dirty="0"/>
              <a:t> by </a:t>
            </a:r>
            <a:r>
              <a:rPr lang="it-IT" sz="1200" i="1" dirty="0" err="1"/>
              <a:t>correlated</a:t>
            </a:r>
            <a:r>
              <a:rPr lang="it-IT" sz="1200" i="1" dirty="0"/>
              <a:t> </a:t>
            </a:r>
            <a:r>
              <a:rPr lang="it-IT" sz="1200" i="1" dirty="0" err="1"/>
              <a:t>noise</a:t>
            </a:r>
            <a:r>
              <a:rPr lang="it-IT" sz="1200" i="1" dirty="0"/>
              <a:t> and quantum </a:t>
            </a:r>
            <a:r>
              <a:rPr lang="it-IT" sz="1200" i="1" dirty="0" err="1"/>
              <a:t>error</a:t>
            </a:r>
            <a:r>
              <a:rPr lang="it-IT" sz="1200" i="1" dirty="0"/>
              <a:t> </a:t>
            </a:r>
            <a:r>
              <a:rPr lang="it-IT" sz="1200" i="1" dirty="0" err="1"/>
              <a:t>correction</a:t>
            </a:r>
            <a:r>
              <a:rPr lang="it-IT" sz="1200" dirty="0"/>
              <a:t>. </a:t>
            </a:r>
            <a:r>
              <a:rPr lang="it-IT" sz="1200" i="1" dirty="0" err="1"/>
              <a:t>Physical</a:t>
            </a:r>
            <a:r>
              <a:rPr lang="it-IT" sz="1200" i="1" dirty="0"/>
              <a:t> Review </a:t>
            </a:r>
            <a:r>
              <a:rPr lang="it-IT" sz="1200" i="1" dirty="0" err="1"/>
              <a:t>Letters</a:t>
            </a:r>
            <a:r>
              <a:rPr lang="it-IT" sz="1200" i="1" dirty="0"/>
              <a:t>, 97</a:t>
            </a:r>
            <a:r>
              <a:rPr lang="it-IT" sz="1200" dirty="0"/>
              <a:t>(4). 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it-IT" sz="1200" dirty="0" err="1"/>
              <a:t>Preskill</a:t>
            </a:r>
            <a:r>
              <a:rPr lang="it-IT" sz="1200" dirty="0"/>
              <a:t>, J. (2018). </a:t>
            </a:r>
            <a:r>
              <a:rPr lang="it-IT" sz="1200" i="1" dirty="0"/>
              <a:t>Quantum computing in the NISQ era and </a:t>
            </a:r>
            <a:r>
              <a:rPr lang="it-IT" sz="1200" i="1" dirty="0" err="1"/>
              <a:t>beyond</a:t>
            </a:r>
            <a:r>
              <a:rPr lang="it-IT" sz="1200" dirty="0"/>
              <a:t>. </a:t>
            </a:r>
            <a:r>
              <a:rPr lang="it-IT" sz="1200" i="1" dirty="0"/>
              <a:t>Quantum, 2, 79</a:t>
            </a:r>
            <a:r>
              <a:rPr lang="it-IT" sz="1200" dirty="0"/>
              <a:t>. 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it-IT" sz="1200" dirty="0" err="1"/>
              <a:t>Prykhodko</a:t>
            </a:r>
            <a:r>
              <a:rPr lang="it-IT" sz="1200" dirty="0"/>
              <a:t>, O., Johansson, S., </a:t>
            </a:r>
            <a:r>
              <a:rPr lang="it-IT" sz="1200" dirty="0" err="1"/>
              <a:t>Kotsias</a:t>
            </a:r>
            <a:r>
              <a:rPr lang="it-IT" sz="1200" dirty="0"/>
              <a:t>, P.-C., </a:t>
            </a:r>
            <a:r>
              <a:rPr lang="it-IT" sz="1200" dirty="0" err="1"/>
              <a:t>Bjerrum</a:t>
            </a:r>
            <a:r>
              <a:rPr lang="it-IT" sz="1200" dirty="0"/>
              <a:t>, E., </a:t>
            </a:r>
            <a:r>
              <a:rPr lang="it-IT" sz="1200" dirty="0" err="1"/>
              <a:t>Engkvist</a:t>
            </a:r>
            <a:r>
              <a:rPr lang="it-IT" sz="1200" dirty="0"/>
              <a:t>, O., &amp; Chen, H. (2019). </a:t>
            </a:r>
            <a:r>
              <a:rPr lang="it-IT" sz="1200" i="1" dirty="0"/>
              <a:t>A de novo </a:t>
            </a:r>
            <a:r>
              <a:rPr lang="it-IT" sz="1200" i="1" dirty="0" err="1"/>
              <a:t>molecular</a:t>
            </a:r>
            <a:r>
              <a:rPr lang="it-IT" sz="1200" i="1" dirty="0"/>
              <a:t> generation </a:t>
            </a:r>
            <a:r>
              <a:rPr lang="it-IT" sz="1200" i="1" dirty="0" err="1"/>
              <a:t>method</a:t>
            </a:r>
            <a:r>
              <a:rPr lang="it-IT" sz="1200" i="1" dirty="0"/>
              <a:t> </a:t>
            </a:r>
            <a:r>
              <a:rPr lang="it-IT" sz="1200" i="1" dirty="0" err="1"/>
              <a:t>using</a:t>
            </a:r>
            <a:r>
              <a:rPr lang="it-IT" sz="1200" i="1" dirty="0"/>
              <a:t> </a:t>
            </a:r>
            <a:r>
              <a:rPr lang="it-IT" sz="1200" i="1" dirty="0" err="1"/>
              <a:t>latent</a:t>
            </a:r>
            <a:r>
              <a:rPr lang="it-IT" sz="1200" i="1" dirty="0"/>
              <a:t> </a:t>
            </a:r>
            <a:r>
              <a:rPr lang="it-IT" sz="1200" i="1" dirty="0" err="1"/>
              <a:t>vector</a:t>
            </a:r>
            <a:r>
              <a:rPr lang="it-IT" sz="1200" i="1" dirty="0"/>
              <a:t>-based generative </a:t>
            </a:r>
            <a:r>
              <a:rPr lang="it-IT" sz="1200" i="1" dirty="0" err="1"/>
              <a:t>adversarial</a:t>
            </a:r>
            <a:r>
              <a:rPr lang="it-IT" sz="1200" i="1" dirty="0"/>
              <a:t> network</a:t>
            </a:r>
            <a:r>
              <a:rPr lang="it-IT" sz="1200" dirty="0"/>
              <a:t>. 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it-IT" sz="1200" dirty="0" err="1"/>
              <a:t>Schuld</a:t>
            </a:r>
            <a:r>
              <a:rPr lang="it-IT" sz="1200" dirty="0"/>
              <a:t>, M., </a:t>
            </a:r>
            <a:r>
              <a:rPr lang="it-IT" sz="1200" dirty="0" err="1"/>
              <a:t>Bergholm</a:t>
            </a:r>
            <a:r>
              <a:rPr lang="it-IT" sz="1200" dirty="0"/>
              <a:t>, V., </a:t>
            </a:r>
            <a:r>
              <a:rPr lang="it-IT" sz="1200" dirty="0" err="1"/>
              <a:t>Gogolin</a:t>
            </a:r>
            <a:r>
              <a:rPr lang="it-IT" sz="1200" dirty="0"/>
              <a:t>, C., </a:t>
            </a:r>
            <a:r>
              <a:rPr lang="it-IT" sz="1200" dirty="0" err="1"/>
              <a:t>Izaac</a:t>
            </a:r>
            <a:r>
              <a:rPr lang="it-IT" sz="1200" dirty="0"/>
              <a:t>, J., &amp; </a:t>
            </a:r>
            <a:r>
              <a:rPr lang="it-IT" sz="1200" dirty="0" err="1"/>
              <a:t>Killoran</a:t>
            </a:r>
            <a:r>
              <a:rPr lang="it-IT" sz="1200" dirty="0"/>
              <a:t>, N. (2019). </a:t>
            </a:r>
            <a:r>
              <a:rPr lang="it-IT" sz="1200" i="1" dirty="0" err="1"/>
              <a:t>Evaluating</a:t>
            </a:r>
            <a:r>
              <a:rPr lang="it-IT" sz="1200" i="1" dirty="0"/>
              <a:t> </a:t>
            </a:r>
            <a:r>
              <a:rPr lang="it-IT" sz="1200" i="1" dirty="0" err="1"/>
              <a:t>analytic</a:t>
            </a:r>
            <a:r>
              <a:rPr lang="it-IT" sz="1200" i="1" dirty="0"/>
              <a:t> </a:t>
            </a:r>
            <a:r>
              <a:rPr lang="it-IT" sz="1200" i="1" dirty="0" err="1"/>
              <a:t>gradients</a:t>
            </a:r>
            <a:r>
              <a:rPr lang="it-IT" sz="1200" i="1" dirty="0"/>
              <a:t> on quantum hardware</a:t>
            </a:r>
            <a:r>
              <a:rPr lang="it-IT" sz="1200" dirty="0"/>
              <a:t>. </a:t>
            </a:r>
            <a:r>
              <a:rPr lang="it-IT" sz="1200" i="1" dirty="0" err="1"/>
              <a:t>Physical</a:t>
            </a:r>
            <a:r>
              <a:rPr lang="it-IT" sz="1200" i="1" dirty="0"/>
              <a:t> Review A, 99</a:t>
            </a:r>
            <a:r>
              <a:rPr lang="it-IT" sz="1200" dirty="0"/>
              <a:t>(3). 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it-IT" sz="1200" dirty="0" err="1"/>
              <a:t>Schuld</a:t>
            </a:r>
            <a:r>
              <a:rPr lang="it-IT" sz="1200" dirty="0"/>
              <a:t>, M., &amp; </a:t>
            </a:r>
            <a:r>
              <a:rPr lang="it-IT" sz="1200" dirty="0" err="1"/>
              <a:t>Petruccione</a:t>
            </a:r>
            <a:r>
              <a:rPr lang="it-IT" sz="1200" dirty="0"/>
              <a:t>, F. (2021). </a:t>
            </a:r>
            <a:r>
              <a:rPr lang="it-IT" sz="1200" i="1" dirty="0"/>
              <a:t>Machine Learning with Quantum Computers</a:t>
            </a:r>
            <a:r>
              <a:rPr lang="it-IT" sz="1200" dirty="0"/>
              <a:t>. </a:t>
            </a:r>
            <a:r>
              <a:rPr lang="it-IT" sz="1200" i="1" dirty="0"/>
              <a:t>Springer Nature</a:t>
            </a:r>
            <a:r>
              <a:rPr lang="it-IT" sz="1200" dirty="0"/>
              <a:t>. 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it-IT" sz="1200" dirty="0"/>
              <a:t>Silver, D., Patel, T., Cutler, W., </a:t>
            </a:r>
            <a:r>
              <a:rPr lang="it-IT" sz="1200" dirty="0" err="1"/>
              <a:t>Ranjan</a:t>
            </a:r>
            <a:r>
              <a:rPr lang="it-IT" sz="1200" dirty="0"/>
              <a:t>, A., Gandhi, H., &amp; </a:t>
            </a:r>
            <a:r>
              <a:rPr lang="it-IT" sz="1200" dirty="0" err="1"/>
              <a:t>Tiwari</a:t>
            </a:r>
            <a:r>
              <a:rPr lang="it-IT" sz="1200" dirty="0"/>
              <a:t>, D. (2023). </a:t>
            </a:r>
            <a:r>
              <a:rPr lang="it-IT" sz="1200" i="1" dirty="0" err="1"/>
              <a:t>MosaiQ</a:t>
            </a:r>
            <a:r>
              <a:rPr lang="it-IT" sz="1200" i="1" dirty="0"/>
              <a:t>: Quantum generative </a:t>
            </a:r>
            <a:r>
              <a:rPr lang="it-IT" sz="1200" i="1" dirty="0" err="1"/>
              <a:t>adversarial</a:t>
            </a:r>
            <a:r>
              <a:rPr lang="it-IT" sz="1200" i="1" dirty="0"/>
              <a:t> networks for image generation on NISQ computers</a:t>
            </a:r>
            <a:r>
              <a:rPr lang="it-IT" sz="1200" dirty="0"/>
              <a:t>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it-IT" sz="1200" dirty="0"/>
              <a:t>Piqué, G. </a:t>
            </a:r>
            <a:r>
              <a:rPr lang="it-IT" sz="1200" i="1" dirty="0"/>
              <a:t>Pikerozzo / </a:t>
            </a:r>
            <a:r>
              <a:rPr lang="it-IT" sz="1200" i="1" dirty="0" err="1"/>
              <a:t>qml_latentqgan</a:t>
            </a:r>
            <a:r>
              <a:rPr lang="it-IT" sz="1200" dirty="0"/>
              <a:t>. url: https://github.com/Pikerozzo/</a:t>
            </a:r>
            <a:r>
              <a:rPr lang="it-IT" sz="1200" dirty="0" err="1"/>
              <a:t>qml_latentqgan</a:t>
            </a:r>
            <a:r>
              <a:rPr lang="it-IT" sz="1200" dirty="0"/>
              <a:t>. (</a:t>
            </a:r>
            <a:r>
              <a:rPr lang="it-IT" sz="1200" dirty="0" err="1"/>
              <a:t>accessed</a:t>
            </a:r>
            <a:r>
              <a:rPr lang="it-IT" sz="1200" dirty="0"/>
              <a:t>: 13.02.2025).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FA328EE5-0629-5BD6-9EAC-13922A72A991}"/>
              </a:ext>
            </a:extLst>
          </p:cNvPr>
          <p:cNvSpPr/>
          <p:nvPr/>
        </p:nvSpPr>
        <p:spPr>
          <a:xfrm>
            <a:off x="8255000" y="6360027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E979D8AD-0549-D13E-7E72-E69C95A1F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78130" y="6360027"/>
            <a:ext cx="434502" cy="365125"/>
          </a:xfrm>
        </p:spPr>
        <p:txBody>
          <a:bodyPr/>
          <a:lstStyle/>
          <a:p>
            <a:pPr algn="ctr"/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 algn="ctr"/>
              <a:t>15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78B9219-5B16-A263-E0CF-EF8571AC632C}"/>
              </a:ext>
            </a:extLst>
          </p:cNvPr>
          <p:cNvSpPr txBox="1"/>
          <p:nvPr/>
        </p:nvSpPr>
        <p:spPr>
          <a:xfrm>
            <a:off x="7661158" y="51433"/>
            <a:ext cx="1032655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9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LatentQGAN</a:t>
            </a:r>
            <a:endParaRPr kumimoji="0" lang="it-IT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Vieloszynski</a:t>
            </a:r>
            <a:r>
              <a:rPr kumimoji="0" lang="it-IT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, et al.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E7488CF0-71DD-3768-41BB-A40FE4574DD2}"/>
              </a:ext>
            </a:extLst>
          </p:cNvPr>
          <p:cNvSpPr txBox="1"/>
          <p:nvPr/>
        </p:nvSpPr>
        <p:spPr>
          <a:xfrm>
            <a:off x="7999822" y="403482"/>
            <a:ext cx="7040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18/02/2025</a:t>
            </a:r>
          </a:p>
        </p:txBody>
      </p:sp>
    </p:spTree>
    <p:extLst>
      <p:ext uri="{BB962C8B-B14F-4D97-AF65-F5344CB8AC3E}">
        <p14:creationId xmlns:p14="http://schemas.microsoft.com/office/powerpoint/2010/main" val="3878171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3287C4-BD26-7200-F24F-0C12D60378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BBD3184E-9CBF-F211-CCC5-B4ECF24AD3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44000" cy="6856293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02AB4A0A-652B-0CC1-8CF4-86D46C0AE16F}"/>
              </a:ext>
            </a:extLst>
          </p:cNvPr>
          <p:cNvSpPr txBox="1"/>
          <p:nvPr/>
        </p:nvSpPr>
        <p:spPr>
          <a:xfrm>
            <a:off x="648253" y="831991"/>
            <a:ext cx="466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Introduction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E061967D-98C8-31E6-E6EC-9BD9E6914D64}"/>
              </a:ext>
            </a:extLst>
          </p:cNvPr>
          <p:cNvSpPr txBox="1"/>
          <p:nvPr/>
        </p:nvSpPr>
        <p:spPr>
          <a:xfrm>
            <a:off x="648253" y="1231702"/>
            <a:ext cx="2423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latin typeface="Arial"/>
                <a:cs typeface="Arial"/>
              </a:rPr>
              <a:t> </a:t>
            </a:r>
            <a:endParaRPr lang="it-IT" dirty="0">
              <a:latin typeface="Arial"/>
              <a:cs typeface="Arial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FA11CE90-0E71-0BC8-8F00-300608C9C697}"/>
              </a:ext>
            </a:extLst>
          </p:cNvPr>
          <p:cNvSpPr txBox="1"/>
          <p:nvPr/>
        </p:nvSpPr>
        <p:spPr>
          <a:xfrm>
            <a:off x="648254" y="1706590"/>
            <a:ext cx="788751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generative models</a:t>
            </a:r>
            <a:r>
              <a:rPr lang="en-US" dirty="0"/>
              <a:t> aim to learn the underlying data distribution and generate new, realistic samples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applications</a:t>
            </a:r>
            <a:r>
              <a:rPr lang="en-US" dirty="0"/>
              <a:t> include image synthesis, natural language processing, anomaly detection, and data augmentation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GANs</a:t>
            </a:r>
            <a:r>
              <a:rPr lang="en-US" dirty="0"/>
              <a:t> (Generative Adversarial Networks) use adversarial training between a generator and a discriminator to create high-quality synthetic data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despite their success, </a:t>
            </a:r>
            <a:r>
              <a:rPr lang="en-US" b="1" dirty="0"/>
              <a:t>GANs face challenges </a:t>
            </a:r>
            <a:r>
              <a:rPr lang="en-US" dirty="0"/>
              <a:t>like unstable training, mode collapse, and high computational costs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84AC63E0-2087-DF85-DD7C-E211D269985F}"/>
              </a:ext>
            </a:extLst>
          </p:cNvPr>
          <p:cNvSpPr/>
          <p:nvPr/>
        </p:nvSpPr>
        <p:spPr>
          <a:xfrm>
            <a:off x="8255000" y="6360027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7C7E2718-6206-5169-361B-59A5745BF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2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258A85D-9195-0FE6-F86A-4C34C882A73E}"/>
              </a:ext>
            </a:extLst>
          </p:cNvPr>
          <p:cNvSpPr txBox="1"/>
          <p:nvPr/>
        </p:nvSpPr>
        <p:spPr>
          <a:xfrm>
            <a:off x="7661158" y="51433"/>
            <a:ext cx="1032655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900" b="1" dirty="0" err="1">
                <a:solidFill>
                  <a:schemeClr val="bg1"/>
                </a:solidFill>
                <a:latin typeface="Arial"/>
                <a:cs typeface="Arial"/>
              </a:rPr>
              <a:t>LatentQGAN</a:t>
            </a:r>
            <a:endParaRPr lang="it-IT" sz="900" b="1" dirty="0">
              <a:solidFill>
                <a:schemeClr val="bg1"/>
              </a:solidFill>
              <a:latin typeface="Arial"/>
              <a:cs typeface="Arial"/>
            </a:endParaRPr>
          </a:p>
          <a:p>
            <a:pPr algn="r"/>
            <a:r>
              <a:rPr lang="it-IT" sz="800" dirty="0" err="1">
                <a:solidFill>
                  <a:schemeClr val="bg1"/>
                </a:solidFill>
                <a:latin typeface="Arial"/>
                <a:cs typeface="Arial"/>
              </a:rPr>
              <a:t>Vieloszynski</a:t>
            </a:r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, et al.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9E8E64A6-5D0B-2B0D-4C52-952770AC5FF5}"/>
              </a:ext>
            </a:extLst>
          </p:cNvPr>
          <p:cNvSpPr txBox="1"/>
          <p:nvPr/>
        </p:nvSpPr>
        <p:spPr>
          <a:xfrm>
            <a:off x="7999822" y="403482"/>
            <a:ext cx="7040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18/02/2025</a:t>
            </a:r>
          </a:p>
        </p:txBody>
      </p:sp>
    </p:spTree>
    <p:extLst>
      <p:ext uri="{BB962C8B-B14F-4D97-AF65-F5344CB8AC3E}">
        <p14:creationId xmlns:p14="http://schemas.microsoft.com/office/powerpoint/2010/main" val="1452251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A2D8B5-0754-9791-6D99-C44A304591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083F775F-4EAC-3DBF-3D1C-47841C3907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44000" cy="6856293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EB51984C-4E55-6B83-085F-C6934C2ED17F}"/>
              </a:ext>
            </a:extLst>
          </p:cNvPr>
          <p:cNvSpPr txBox="1"/>
          <p:nvPr/>
        </p:nvSpPr>
        <p:spPr>
          <a:xfrm>
            <a:off x="648253" y="831991"/>
            <a:ext cx="466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Classical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GANs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57C03B4B-C807-1825-79C5-EF6F595F50E5}"/>
              </a:ext>
            </a:extLst>
          </p:cNvPr>
          <p:cNvSpPr txBox="1"/>
          <p:nvPr/>
        </p:nvSpPr>
        <p:spPr>
          <a:xfrm>
            <a:off x="648253" y="1205762"/>
            <a:ext cx="2316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latin typeface="Arial"/>
                <a:cs typeface="Arial"/>
              </a:rPr>
              <a:t>Background</a:t>
            </a:r>
            <a:r>
              <a:rPr lang="it-IT" dirty="0">
                <a:latin typeface="Arial"/>
                <a:cs typeface="Arial"/>
              </a:rPr>
              <a:t> Concepts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B89CB4DF-4183-E743-293A-10488FE40C47}"/>
                  </a:ext>
                </a:extLst>
              </p:cNvPr>
              <p:cNvSpPr txBox="1"/>
              <p:nvPr/>
            </p:nvSpPr>
            <p:spPr>
              <a:xfrm>
                <a:off x="648254" y="1706590"/>
                <a:ext cx="8210402" cy="4443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dirty="0"/>
                  <a:t>two adversarial models: a generator (</a:t>
                </a:r>
                <a:r>
                  <a:rPr lang="en-US" i="1" dirty="0"/>
                  <a:t>G</a:t>
                </a:r>
                <a:r>
                  <a:rPr lang="en-US" dirty="0"/>
                  <a:t>) synthesizes data, and a discriminator (</a:t>
                </a:r>
                <a:r>
                  <a:rPr lang="en-US" i="1" dirty="0"/>
                  <a:t>D</a:t>
                </a:r>
                <a:r>
                  <a:rPr lang="en-US" dirty="0"/>
                  <a:t>) distinguishes real from generated samples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dirty="0"/>
                  <a:t>training as a </a:t>
                </a:r>
                <a:r>
                  <a:rPr lang="en-US" b="1" dirty="0"/>
                  <a:t>min-max optimization problem</a:t>
                </a:r>
                <a:r>
                  <a:rPr lang="en-US" dirty="0"/>
                  <a:t>, where both models iteratively improve by competing against each other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en-US" sz="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it-IT" sz="1800" b="0" i="1" kern="100" smtClean="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it-IT" sz="1800" b="0" i="0" kern="100" smtClean="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it-IT" sz="1800" b="0" i="1" kern="100" smtClean="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𝐺</m:t>
                          </m:r>
                        </m:lim>
                      </m:limLow>
                      <m:func>
                        <m:funcPr>
                          <m:ctrlPr>
                            <a:rPr lang="it-IT" sz="1800" b="0" i="1" kern="100" smtClean="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it-IT" sz="1800" b="0" i="1" kern="100" smtClean="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it-IT" sz="1800" b="0" i="0" kern="100" smtClean="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it-IT" sz="1800" b="0" i="1" kern="100" smtClean="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</m:lim>
                          </m:limLow>
                        </m:fName>
                        <m:e>
                          <m:r>
                            <a:rPr lang="it-IT" sz="1800" b="0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ℒ</m:t>
                          </m:r>
                          <m:d>
                            <m:dPr>
                              <m:ctrlPr>
                                <a:rPr lang="it-IT" sz="1800" b="0" i="1" kern="10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1800" b="0" i="1" kern="10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  <m:r>
                                <a:rPr lang="it-IT" sz="1800" b="0" i="1" kern="10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it-IT" sz="1800" b="0" i="1" kern="10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𝐺</m:t>
                              </m:r>
                            </m:e>
                          </m:d>
                          <m:r>
                            <a:rPr lang="it-IT" sz="1800" b="0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 </m:t>
                          </m:r>
                          <m:sSub>
                            <m:sSubPr>
                              <m:ctrlPr>
                                <a:rPr lang="it-IT" sz="1800" b="0" i="1" kern="10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800" b="0" i="1" kern="10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𝔼</m:t>
                              </m:r>
                            </m:e>
                            <m:sub>
                              <m:r>
                                <a:rPr lang="it-IT" sz="1800" b="0" i="1" kern="10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it-IT" sz="1800" b="0" i="1" kern="10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∼</m:t>
                              </m:r>
                              <m:sSub>
                                <m:sSubPr>
                                  <m:ctrlPr>
                                    <a:rPr lang="it-IT" sz="1800" b="0" i="1" kern="100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800" b="0" i="1" kern="100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it-IT" sz="1800" b="0" i="1" kern="100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𝑑𝑎𝑡𝑎</m:t>
                                  </m:r>
                                </m:sub>
                              </m:sSub>
                              <m:r>
                                <a:rPr lang="it-IT" sz="1800" b="0" i="1" kern="10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it-IT" sz="1800" b="0" i="1" kern="10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it-IT" sz="1800" b="0" i="1" kern="10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it-IT" sz="1800" b="0" i="1" kern="10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it-IT" sz="1800" b="0" i="1" kern="100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it-IT" sz="1800" b="0" i="0" kern="100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it-IT" sz="1800" b="0" i="1" kern="100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𝐷</m:t>
                                  </m:r>
                                  <m:d>
                                    <m:dPr>
                                      <m:ctrlPr>
                                        <a:rPr lang="it-IT" sz="1800" b="0" i="1" kern="100" smtClean="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sz="1800" b="0" i="1" kern="100" smtClean="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  <m:r>
                            <a:rPr lang="it-IT" sz="1800" b="0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sz="1800" b="0" i="1" kern="10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800" b="0" i="1" kern="10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𝔼</m:t>
                              </m:r>
                            </m:e>
                            <m:sub>
                              <m:r>
                                <a:rPr lang="it-IT" sz="1800" b="0" i="1" kern="10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  <m:r>
                                <a:rPr lang="it-IT" sz="1800" b="0" i="1" kern="10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∼</m:t>
                              </m:r>
                              <m:sSub>
                                <m:sSubPr>
                                  <m:ctrlPr>
                                    <a:rPr lang="it-IT" sz="1800" b="0" i="1" kern="100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800" b="0" i="1" kern="100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it-IT" sz="1800" b="0" i="1" kern="100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r>
                                <a:rPr lang="it-IT" sz="1800" b="0" i="1" kern="10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it-IT" sz="1800" b="0" i="1" kern="10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  <m:r>
                                <a:rPr lang="it-IT" sz="1800" b="0" i="1" kern="10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it-IT" sz="1800" b="0" i="1" kern="10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it-IT" sz="1800" b="0" i="1" kern="100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it-IT" sz="1800" b="0" i="0" kern="100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it-IT" sz="1800" b="0" i="1" kern="100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(1 −</m:t>
                                  </m:r>
                                  <m:r>
                                    <a:rPr lang="it-IT" sz="1800" b="0" i="1" kern="100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𝐷</m:t>
                                  </m:r>
                                  <m:d>
                                    <m:dPr>
                                      <m:ctrlPr>
                                        <a:rPr lang="it-IT" sz="1800" b="0" i="1" kern="100" smtClean="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sz="1800" b="0" i="1" kern="100" smtClean="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𝐺</m:t>
                                      </m:r>
                                      <m:d>
                                        <m:dPr>
                                          <m:ctrlPr>
                                            <a:rPr lang="it-IT" sz="1800" b="0" i="1" kern="100" smtClean="0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it-IT" sz="1800" b="0" i="1" kern="100" smtClean="0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dirty="0"/>
                  <a:t>training </a:t>
                </a:r>
                <a:r>
                  <a:rPr lang="it-IT" b="1" dirty="0" err="1"/>
                  <a:t>convergence</a:t>
                </a:r>
                <a:r>
                  <a:rPr lang="it-IT" b="1" dirty="0"/>
                  <a:t> to a </a:t>
                </a:r>
                <a:r>
                  <a:rPr lang="en-US" b="1" dirty="0"/>
                  <a:t>theoretical</a:t>
                </a:r>
                <a:r>
                  <a:rPr lang="it-IT" b="1" dirty="0"/>
                  <a:t> </a:t>
                </a:r>
                <a:r>
                  <a:rPr lang="it-IT" b="1" dirty="0" err="1"/>
                  <a:t>equilibrium</a:t>
                </a:r>
                <a:r>
                  <a:rPr lang="en-US" b="1" dirty="0"/>
                  <a:t> </a:t>
                </a:r>
                <a:r>
                  <a:rPr lang="en-US" dirty="0"/>
                  <a:t>when the generator produces samples indistinguishable from real data, but in practice this is rarely achieved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b="1" dirty="0"/>
                  <a:t>training GANs is highly unstable </a:t>
                </a:r>
                <a:r>
                  <a:rPr lang="en-US" dirty="0"/>
                  <a:t>due to factors like discriminator dominance, mode collapse, and weak gradient signals for </a:t>
                </a:r>
                <a:r>
                  <a:rPr lang="en-US" i="1" dirty="0"/>
                  <a:t>G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b="1" dirty="0"/>
                  <a:t>techniques to stabilize training </a:t>
                </a:r>
                <a:r>
                  <a:rPr lang="en-US" dirty="0"/>
                  <a:t>include label smoothing, avoiding zero-gradient operations, modifying loss functions, and using different optimizers for </a:t>
                </a:r>
                <a:r>
                  <a:rPr lang="en-US" i="1" dirty="0"/>
                  <a:t>D</a:t>
                </a:r>
                <a:r>
                  <a:rPr lang="en-US" dirty="0"/>
                  <a:t> and </a:t>
                </a:r>
                <a:r>
                  <a:rPr lang="en-US" i="1" dirty="0"/>
                  <a:t>G</a:t>
                </a:r>
              </a:p>
            </p:txBody>
          </p:sp>
        </mc:Choice>
        <mc:Fallback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B89CB4DF-4183-E743-293A-10488FE40C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254" y="1706590"/>
                <a:ext cx="8210402" cy="4443332"/>
              </a:xfrm>
              <a:prstGeom prst="rect">
                <a:avLst/>
              </a:prstGeom>
              <a:blipFill>
                <a:blip r:embed="rId4"/>
                <a:stretch>
                  <a:fillRect l="-445" t="-823" r="-668" b="-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ttangolo 11">
            <a:extLst>
              <a:ext uri="{FF2B5EF4-FFF2-40B4-BE49-F238E27FC236}">
                <a16:creationId xmlns:a16="http://schemas.microsoft.com/office/drawing/2014/main" id="{83AB1157-7FBE-7C21-5B3A-C5B9D2BA58CC}"/>
              </a:ext>
            </a:extLst>
          </p:cNvPr>
          <p:cNvSpPr/>
          <p:nvPr/>
        </p:nvSpPr>
        <p:spPr>
          <a:xfrm>
            <a:off x="8255000" y="6360027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EAEAFB6A-B156-0FBA-EC25-7F703D741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3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0876B171-B2F9-38BA-5BA0-EE4B57F3B303}"/>
              </a:ext>
            </a:extLst>
          </p:cNvPr>
          <p:cNvSpPr txBox="1"/>
          <p:nvPr/>
        </p:nvSpPr>
        <p:spPr>
          <a:xfrm>
            <a:off x="7661159" y="51433"/>
            <a:ext cx="103265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9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LatentQGAN</a:t>
            </a:r>
            <a:endParaRPr kumimoji="0" lang="it-IT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Vieloszynski</a:t>
            </a:r>
            <a:r>
              <a:rPr kumimoji="0" lang="it-IT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, et al.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43373477-67D5-9C1C-CB7A-89B6A91B09E5}"/>
              </a:ext>
            </a:extLst>
          </p:cNvPr>
          <p:cNvSpPr txBox="1"/>
          <p:nvPr/>
        </p:nvSpPr>
        <p:spPr>
          <a:xfrm>
            <a:off x="7999822" y="403482"/>
            <a:ext cx="7040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18/02/2025</a:t>
            </a:r>
          </a:p>
        </p:txBody>
      </p:sp>
    </p:spTree>
    <p:extLst>
      <p:ext uri="{BB962C8B-B14F-4D97-AF65-F5344CB8AC3E}">
        <p14:creationId xmlns:p14="http://schemas.microsoft.com/office/powerpoint/2010/main" val="1893774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865F3B-3FF3-750D-5F47-7F21E6302F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07E3FA56-E6B2-3BA0-8C52-DBEABB7190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44000" cy="6856293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563457BA-F286-5849-85C6-9E292CE672BC}"/>
              </a:ext>
            </a:extLst>
          </p:cNvPr>
          <p:cNvSpPr txBox="1"/>
          <p:nvPr/>
        </p:nvSpPr>
        <p:spPr>
          <a:xfrm>
            <a:off x="648253" y="831991"/>
            <a:ext cx="6686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QuantumML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based </a:t>
            </a:r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Approaches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A6F5800-204F-2DE3-5048-C069AB30671D}"/>
              </a:ext>
            </a:extLst>
          </p:cNvPr>
          <p:cNvSpPr txBox="1"/>
          <p:nvPr/>
        </p:nvSpPr>
        <p:spPr>
          <a:xfrm>
            <a:off x="648253" y="1231702"/>
            <a:ext cx="2201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latin typeface="Arial"/>
                <a:cs typeface="Arial"/>
              </a:rPr>
              <a:t>Background Concepts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6FEF2512-F408-A24F-7AB5-3EF84A83A97D}"/>
              </a:ext>
            </a:extLst>
          </p:cNvPr>
          <p:cNvSpPr/>
          <p:nvPr/>
        </p:nvSpPr>
        <p:spPr>
          <a:xfrm>
            <a:off x="8255000" y="6360027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07504E2B-F6CD-1E5D-57F8-4C6B592D2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4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8A671733-F912-FE7A-4E03-B3C23CB0FC6A}"/>
              </a:ext>
            </a:extLst>
          </p:cNvPr>
          <p:cNvSpPr txBox="1"/>
          <p:nvPr/>
        </p:nvSpPr>
        <p:spPr>
          <a:xfrm>
            <a:off x="7661158" y="51433"/>
            <a:ext cx="1032655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9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LatentQGAN</a:t>
            </a:r>
            <a:endParaRPr kumimoji="0" lang="it-IT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Vieloszynski</a:t>
            </a:r>
            <a:r>
              <a:rPr kumimoji="0" lang="it-IT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, et al.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8E06203D-7CD2-7F32-21ED-F8FBE784D0AB}"/>
              </a:ext>
            </a:extLst>
          </p:cNvPr>
          <p:cNvSpPr txBox="1"/>
          <p:nvPr/>
        </p:nvSpPr>
        <p:spPr>
          <a:xfrm>
            <a:off x="7999822" y="403482"/>
            <a:ext cx="7040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18/02/2025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50730A7-DDD8-20BE-84F8-782BFD91D28A}"/>
              </a:ext>
            </a:extLst>
          </p:cNvPr>
          <p:cNvSpPr txBox="1"/>
          <p:nvPr/>
        </p:nvSpPr>
        <p:spPr>
          <a:xfrm>
            <a:off x="648254" y="1706590"/>
            <a:ext cx="821040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approaches based on quantum mechanics, a theory that describes the behavior of particles</a:t>
            </a:r>
            <a:endParaRPr lang="it-IT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quantum machine learning </a:t>
            </a:r>
            <a:r>
              <a:rPr lang="en-US" dirty="0"/>
              <a:t>(</a:t>
            </a:r>
            <a:r>
              <a:rPr lang="en-US" b="1" dirty="0"/>
              <a:t>QML</a:t>
            </a:r>
            <a:r>
              <a:rPr lang="en-US" dirty="0"/>
              <a:t>)</a:t>
            </a:r>
            <a:r>
              <a:rPr lang="en-US" b="1" dirty="0"/>
              <a:t> </a:t>
            </a:r>
            <a:r>
              <a:rPr lang="en-US" dirty="0"/>
              <a:t>may offer significant advantages over classical approaches by leveraging the principles of quantum physics</a:t>
            </a:r>
            <a:endParaRPr lang="en-US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 err="1"/>
              <a:t>uses</a:t>
            </a:r>
            <a:r>
              <a:rPr lang="it-IT" dirty="0"/>
              <a:t> </a:t>
            </a:r>
            <a:r>
              <a:rPr lang="it-IT" b="1" dirty="0" err="1"/>
              <a:t>qubits</a:t>
            </a:r>
            <a:r>
              <a:rPr lang="it-IT" dirty="0"/>
              <a:t>, </a:t>
            </a:r>
            <a:r>
              <a:rPr lang="it-IT" dirty="0" err="1"/>
              <a:t>leveraging</a:t>
            </a:r>
            <a:r>
              <a:rPr lang="it-IT" dirty="0"/>
              <a:t> quantum </a:t>
            </a:r>
            <a:r>
              <a:rPr lang="en-US" dirty="0"/>
              <a:t>mechanics’ </a:t>
            </a:r>
            <a:r>
              <a:rPr lang="it-IT" dirty="0" err="1"/>
              <a:t>principles</a:t>
            </a:r>
            <a:r>
              <a:rPr lang="it-IT" dirty="0"/>
              <a:t> to </a:t>
            </a:r>
            <a:r>
              <a:rPr lang="it-IT" dirty="0" err="1"/>
              <a:t>perform</a:t>
            </a:r>
            <a:r>
              <a:rPr lang="it-IT" dirty="0"/>
              <a:t> </a:t>
            </a:r>
            <a:r>
              <a:rPr lang="it-IT" dirty="0" err="1"/>
              <a:t>computations</a:t>
            </a:r>
            <a:r>
              <a:rPr lang="it-IT" dirty="0"/>
              <a:t> </a:t>
            </a:r>
            <a:r>
              <a:rPr lang="it-IT" dirty="0" err="1"/>
              <a:t>beyond</a:t>
            </a:r>
            <a:r>
              <a:rPr lang="it-IT" dirty="0"/>
              <a:t> </a:t>
            </a:r>
            <a:r>
              <a:rPr lang="it-IT" dirty="0" err="1"/>
              <a:t>classical</a:t>
            </a:r>
            <a:r>
              <a:rPr lang="it-IT" dirty="0"/>
              <a:t> capabilities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b="1" dirty="0" err="1"/>
              <a:t>superposition</a:t>
            </a:r>
            <a:r>
              <a:rPr lang="it-IT" dirty="0"/>
              <a:t>: </a:t>
            </a:r>
            <a:r>
              <a:rPr lang="it-IT" dirty="0" err="1"/>
              <a:t>qubits</a:t>
            </a:r>
            <a:r>
              <a:rPr lang="it-IT" dirty="0"/>
              <a:t> can </a:t>
            </a:r>
            <a:r>
              <a:rPr lang="it-IT" dirty="0" err="1"/>
              <a:t>exist</a:t>
            </a:r>
            <a:r>
              <a:rPr lang="it-IT" dirty="0"/>
              <a:t> in multiple </a:t>
            </a:r>
            <a:r>
              <a:rPr lang="it-IT" dirty="0" err="1"/>
              <a:t>states</a:t>
            </a:r>
            <a:r>
              <a:rPr lang="it-IT" dirty="0"/>
              <a:t> </a:t>
            </a:r>
            <a:r>
              <a:rPr lang="it-IT" dirty="0" err="1"/>
              <a:t>simultaneously</a:t>
            </a:r>
            <a:r>
              <a:rPr lang="it-IT" dirty="0"/>
              <a:t>, </a:t>
            </a:r>
            <a:r>
              <a:rPr lang="it-IT" dirty="0" err="1"/>
              <a:t>enabling</a:t>
            </a:r>
            <a:r>
              <a:rPr lang="it-IT" dirty="0"/>
              <a:t> parallel processing and </a:t>
            </a:r>
            <a:r>
              <a:rPr lang="it-IT" dirty="0" err="1"/>
              <a:t>representiation</a:t>
            </a:r>
            <a:r>
              <a:rPr lang="it-IT" dirty="0"/>
              <a:t> of </a:t>
            </a:r>
            <a:r>
              <a:rPr lang="it-IT" dirty="0" err="1"/>
              <a:t>complex</a:t>
            </a:r>
            <a:r>
              <a:rPr lang="it-IT" dirty="0"/>
              <a:t> data </a:t>
            </a:r>
            <a:r>
              <a:rPr lang="it-IT" dirty="0" err="1"/>
              <a:t>distributions</a:t>
            </a:r>
            <a:r>
              <a:rPr lang="it-IT" dirty="0"/>
              <a:t> with few </a:t>
            </a:r>
            <a:r>
              <a:rPr lang="it-IT" dirty="0" err="1"/>
              <a:t>qubits</a:t>
            </a:r>
            <a:endParaRPr lang="it-IT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b="1" dirty="0"/>
              <a:t>entanglement</a:t>
            </a:r>
            <a:r>
              <a:rPr lang="it-IT" dirty="0"/>
              <a:t>: </a:t>
            </a:r>
            <a:r>
              <a:rPr lang="it-IT" dirty="0" err="1"/>
              <a:t>creates</a:t>
            </a:r>
            <a:r>
              <a:rPr lang="it-IT" dirty="0"/>
              <a:t> strong </a:t>
            </a:r>
            <a:r>
              <a:rPr lang="it-IT" dirty="0" err="1"/>
              <a:t>correlations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qubits</a:t>
            </a:r>
            <a:r>
              <a:rPr lang="it-IT" dirty="0"/>
              <a:t>, </a:t>
            </a:r>
            <a:r>
              <a:rPr lang="it-IT" dirty="0" err="1"/>
              <a:t>allowing</a:t>
            </a:r>
            <a:r>
              <a:rPr lang="it-IT" dirty="0"/>
              <a:t> non-</a:t>
            </a:r>
            <a:r>
              <a:rPr lang="it-IT" dirty="0" err="1"/>
              <a:t>classical</a:t>
            </a:r>
            <a:r>
              <a:rPr lang="it-IT" dirty="0"/>
              <a:t> interactions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 err="1"/>
              <a:t>measurement</a:t>
            </a:r>
            <a:r>
              <a:rPr lang="it-IT" dirty="0"/>
              <a:t> </a:t>
            </a:r>
            <a:r>
              <a:rPr lang="it-IT" dirty="0" err="1"/>
              <a:t>causes</a:t>
            </a:r>
            <a:r>
              <a:rPr lang="it-IT" dirty="0"/>
              <a:t> </a:t>
            </a:r>
            <a:r>
              <a:rPr lang="it-IT" b="1" dirty="0"/>
              <a:t>quantum </a:t>
            </a:r>
            <a:r>
              <a:rPr lang="it-IT" b="1" dirty="0" err="1"/>
              <a:t>states</a:t>
            </a:r>
            <a:r>
              <a:rPr lang="it-IT" b="1" dirty="0"/>
              <a:t> </a:t>
            </a:r>
            <a:r>
              <a:rPr lang="it-IT" b="1" dirty="0" err="1"/>
              <a:t>collapse</a:t>
            </a:r>
            <a:r>
              <a:rPr lang="it-IT" b="1" dirty="0"/>
              <a:t> </a:t>
            </a:r>
            <a:r>
              <a:rPr lang="it-IT" dirty="0" err="1"/>
              <a:t>into</a:t>
            </a:r>
            <a:r>
              <a:rPr lang="it-IT" dirty="0"/>
              <a:t> </a:t>
            </a:r>
            <a:r>
              <a:rPr lang="it-IT" dirty="0" err="1"/>
              <a:t>classical</a:t>
            </a:r>
            <a:r>
              <a:rPr lang="it-IT" dirty="0"/>
              <a:t> values, making </a:t>
            </a:r>
            <a:r>
              <a:rPr lang="it-IT" dirty="0" err="1"/>
              <a:t>repeated</a:t>
            </a:r>
            <a:r>
              <a:rPr lang="it-IT" dirty="0"/>
              <a:t> sampling </a:t>
            </a:r>
            <a:r>
              <a:rPr lang="it-IT" dirty="0" err="1"/>
              <a:t>necessary</a:t>
            </a:r>
            <a:r>
              <a:rPr lang="it-IT" dirty="0"/>
              <a:t> for </a:t>
            </a:r>
            <a:r>
              <a:rPr lang="it-IT" dirty="0" err="1"/>
              <a:t>reliable</a:t>
            </a:r>
            <a:r>
              <a:rPr lang="it-IT" dirty="0"/>
              <a:t> results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55083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870DF7-DA76-2AFE-010D-39A4E8E7E3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21BA4439-0D2A-1AE7-37C7-B18CEF17D9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44000" cy="6856293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5EADDC0C-B0D7-9754-7B9C-351F5348F898}"/>
              </a:ext>
            </a:extLst>
          </p:cNvPr>
          <p:cNvSpPr txBox="1"/>
          <p:nvPr/>
        </p:nvSpPr>
        <p:spPr>
          <a:xfrm>
            <a:off x="648253" y="831991"/>
            <a:ext cx="6686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QuantumML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based </a:t>
            </a:r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Approaches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A19FD94F-8853-40DD-47B1-6429BA24FB74}"/>
              </a:ext>
            </a:extLst>
          </p:cNvPr>
          <p:cNvSpPr txBox="1"/>
          <p:nvPr/>
        </p:nvSpPr>
        <p:spPr>
          <a:xfrm>
            <a:off x="648253" y="1231702"/>
            <a:ext cx="2201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latin typeface="Arial"/>
                <a:cs typeface="Arial"/>
              </a:rPr>
              <a:t>Background Concepts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439CE00A-8970-E829-9D4B-AECAA63A6697}"/>
              </a:ext>
            </a:extLst>
          </p:cNvPr>
          <p:cNvSpPr/>
          <p:nvPr/>
        </p:nvSpPr>
        <p:spPr>
          <a:xfrm>
            <a:off x="8255000" y="6360027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016F0EBF-495E-ED96-1D77-FE99F8FA9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5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33EF64F-5E86-2630-6907-5F03DBD4E1EE}"/>
              </a:ext>
            </a:extLst>
          </p:cNvPr>
          <p:cNvSpPr txBox="1"/>
          <p:nvPr/>
        </p:nvSpPr>
        <p:spPr>
          <a:xfrm>
            <a:off x="7661158" y="51433"/>
            <a:ext cx="1032655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9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LatentQGAN</a:t>
            </a:r>
            <a:endParaRPr kumimoji="0" lang="it-IT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Vieloszynski</a:t>
            </a:r>
            <a:r>
              <a:rPr kumimoji="0" lang="it-IT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, et al.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55B87B78-964B-406E-A697-A09D97488948}"/>
              </a:ext>
            </a:extLst>
          </p:cNvPr>
          <p:cNvSpPr txBox="1"/>
          <p:nvPr/>
        </p:nvSpPr>
        <p:spPr>
          <a:xfrm>
            <a:off x="7999822" y="403482"/>
            <a:ext cx="7040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18/02/2025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B0E8B80-3B51-F643-8113-4176163B1704}"/>
              </a:ext>
            </a:extLst>
          </p:cNvPr>
          <p:cNvSpPr txBox="1"/>
          <p:nvPr/>
        </p:nvSpPr>
        <p:spPr>
          <a:xfrm>
            <a:off x="648254" y="1706590"/>
            <a:ext cx="8210402" cy="4170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/>
              <a:t>quantum </a:t>
            </a:r>
            <a:r>
              <a:rPr lang="it-IT" dirty="0" err="1"/>
              <a:t>computation</a:t>
            </a:r>
            <a:r>
              <a:rPr lang="it-IT" dirty="0"/>
              <a:t> </a:t>
            </a:r>
            <a:r>
              <a:rPr lang="it-IT" dirty="0" err="1"/>
              <a:t>enables</a:t>
            </a:r>
            <a:r>
              <a:rPr lang="it-IT" dirty="0"/>
              <a:t> </a:t>
            </a:r>
            <a:r>
              <a:rPr lang="it-IT" b="1" dirty="0" err="1"/>
              <a:t>encoding</a:t>
            </a:r>
            <a:r>
              <a:rPr lang="it-IT" b="1" dirty="0"/>
              <a:t> of high-</a:t>
            </a:r>
            <a:r>
              <a:rPr lang="it-IT" b="1" dirty="0" err="1"/>
              <a:t>dimensional</a:t>
            </a:r>
            <a:r>
              <a:rPr lang="it-IT" b="1" dirty="0"/>
              <a:t> data </a:t>
            </a:r>
            <a:r>
              <a:rPr lang="it-IT" dirty="0"/>
              <a:t>and fast </a:t>
            </a:r>
            <a:r>
              <a:rPr lang="it-IT" b="1" dirty="0"/>
              <a:t>sampling from </a:t>
            </a:r>
            <a:r>
              <a:rPr lang="it-IT" b="1" dirty="0" err="1"/>
              <a:t>probability</a:t>
            </a:r>
            <a:r>
              <a:rPr lang="it-IT" b="1" dirty="0"/>
              <a:t> </a:t>
            </a:r>
            <a:r>
              <a:rPr lang="it-IT" b="1" dirty="0" err="1"/>
              <a:t>distributions</a:t>
            </a:r>
            <a:r>
              <a:rPr lang="it-IT" dirty="0"/>
              <a:t>, </a:t>
            </a:r>
            <a:r>
              <a:rPr lang="it-IT" dirty="0" err="1"/>
              <a:t>crucial</a:t>
            </a:r>
            <a:r>
              <a:rPr lang="it-IT" dirty="0"/>
              <a:t> for QML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sz="1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/>
              <a:t>quantum </a:t>
            </a:r>
            <a:r>
              <a:rPr lang="it-IT" dirty="0" err="1"/>
              <a:t>circuits</a:t>
            </a:r>
            <a:r>
              <a:rPr lang="it-IT" dirty="0"/>
              <a:t> are </a:t>
            </a:r>
            <a:r>
              <a:rPr lang="it-IT" dirty="0" err="1"/>
              <a:t>built</a:t>
            </a:r>
            <a:r>
              <a:rPr lang="it-IT" dirty="0"/>
              <a:t> with </a:t>
            </a:r>
            <a:r>
              <a:rPr lang="it-IT" b="1" dirty="0"/>
              <a:t>quantum gates</a:t>
            </a:r>
            <a:r>
              <a:rPr lang="it-IT" dirty="0"/>
              <a:t> to </a:t>
            </a:r>
            <a:r>
              <a:rPr lang="it-IT" dirty="0" err="1"/>
              <a:t>manipulate</a:t>
            </a:r>
            <a:r>
              <a:rPr lang="it-IT" dirty="0"/>
              <a:t> </a:t>
            </a:r>
            <a:r>
              <a:rPr lang="it-IT" dirty="0" err="1"/>
              <a:t>qubits</a:t>
            </a:r>
            <a:endParaRPr lang="it-IT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sz="1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/>
              <a:t>challenges include </a:t>
            </a:r>
            <a:r>
              <a:rPr lang="it-IT" b="1" dirty="0" err="1"/>
              <a:t>qubit</a:t>
            </a:r>
            <a:r>
              <a:rPr lang="it-IT" b="1" dirty="0"/>
              <a:t> </a:t>
            </a:r>
            <a:r>
              <a:rPr lang="it-IT" b="1" dirty="0" err="1"/>
              <a:t>decoherence</a:t>
            </a:r>
            <a:r>
              <a:rPr lang="it-IT" dirty="0"/>
              <a:t>, </a:t>
            </a:r>
            <a:r>
              <a:rPr lang="it-IT" b="1" dirty="0"/>
              <a:t>gate </a:t>
            </a:r>
            <a:r>
              <a:rPr lang="it-IT" b="1" dirty="0" err="1"/>
              <a:t>errors</a:t>
            </a:r>
            <a:r>
              <a:rPr lang="it-IT" dirty="0"/>
              <a:t>, and </a:t>
            </a:r>
            <a:r>
              <a:rPr lang="it-IT" b="1" dirty="0" err="1"/>
              <a:t>connectivity</a:t>
            </a:r>
            <a:r>
              <a:rPr lang="it-IT" b="1" dirty="0"/>
              <a:t> </a:t>
            </a:r>
            <a:r>
              <a:rPr lang="it-IT" b="1" dirty="0" err="1"/>
              <a:t>constraints</a:t>
            </a:r>
            <a:r>
              <a:rPr lang="it-IT" dirty="0"/>
              <a:t>, </a:t>
            </a:r>
            <a:r>
              <a:rPr lang="it-IT" dirty="0" err="1"/>
              <a:t>limiting</a:t>
            </a:r>
            <a:r>
              <a:rPr lang="it-IT" dirty="0"/>
              <a:t> </a:t>
            </a:r>
            <a:r>
              <a:rPr lang="it-IT" dirty="0" err="1"/>
              <a:t>scalability</a:t>
            </a:r>
            <a:r>
              <a:rPr lang="it-IT" dirty="0"/>
              <a:t> and reliability of quantum hardware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sz="1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b="1" dirty="0"/>
              <a:t>quantum </a:t>
            </a:r>
            <a:r>
              <a:rPr lang="it-IT" b="1" dirty="0" err="1"/>
              <a:t>error</a:t>
            </a:r>
            <a:r>
              <a:rPr lang="it-IT" b="1" dirty="0"/>
              <a:t> </a:t>
            </a:r>
            <a:r>
              <a:rPr lang="it-IT" b="1" dirty="0" err="1"/>
              <a:t>correction</a:t>
            </a:r>
            <a:r>
              <a:rPr lang="it-IT" b="1" dirty="0"/>
              <a:t> </a:t>
            </a:r>
            <a:r>
              <a:rPr lang="it-IT" dirty="0"/>
              <a:t>techniques use </a:t>
            </a:r>
            <a:r>
              <a:rPr lang="it-IT" dirty="0" err="1"/>
              <a:t>redundancy</a:t>
            </a:r>
            <a:r>
              <a:rPr lang="it-IT" dirty="0"/>
              <a:t> to mitigate </a:t>
            </a:r>
            <a:r>
              <a:rPr lang="it-IT" dirty="0" err="1"/>
              <a:t>errors</a:t>
            </a:r>
            <a:r>
              <a:rPr lang="it-IT" dirty="0"/>
              <a:t>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sz="1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/>
              <a:t>the </a:t>
            </a:r>
            <a:r>
              <a:rPr lang="it-IT" dirty="0" err="1"/>
              <a:t>studied</a:t>
            </a:r>
            <a:r>
              <a:rPr lang="it-IT" dirty="0"/>
              <a:t> model, </a:t>
            </a:r>
            <a:r>
              <a:rPr lang="it-IT" b="1" dirty="0" err="1"/>
              <a:t>LatentQGAN</a:t>
            </a:r>
            <a:r>
              <a:rPr lang="it-IT" dirty="0"/>
              <a:t>, </a:t>
            </a:r>
            <a:r>
              <a:rPr lang="it-IT" dirty="0" err="1"/>
              <a:t>addresses</a:t>
            </a:r>
            <a:r>
              <a:rPr lang="it-IT" dirty="0"/>
              <a:t> these challenges by </a:t>
            </a:r>
            <a:r>
              <a:rPr lang="it-IT" dirty="0" err="1"/>
              <a:t>designing</a:t>
            </a:r>
            <a:r>
              <a:rPr lang="it-IT" dirty="0"/>
              <a:t> </a:t>
            </a:r>
            <a:r>
              <a:rPr lang="it-IT" dirty="0" err="1"/>
              <a:t>shallow</a:t>
            </a:r>
            <a:r>
              <a:rPr lang="it-IT" dirty="0"/>
              <a:t> quantum </a:t>
            </a:r>
            <a:r>
              <a:rPr lang="it-IT" dirty="0" err="1"/>
              <a:t>circuits</a:t>
            </a:r>
            <a:r>
              <a:rPr lang="it-IT" dirty="0"/>
              <a:t> to </a:t>
            </a:r>
            <a:r>
              <a:rPr lang="it-IT" dirty="0" err="1"/>
              <a:t>minimize</a:t>
            </a:r>
            <a:r>
              <a:rPr lang="it-IT" dirty="0"/>
              <a:t> the impact of hardware </a:t>
            </a:r>
            <a:r>
              <a:rPr lang="it-IT" dirty="0" err="1"/>
              <a:t>limitations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40816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F6B492-8CD0-101A-0F19-FED6EFF661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E0B403D9-660E-1D62-8CE6-FB3CC65DEB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44000" cy="6856293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D3BA30D8-F697-536B-F755-427AA767FC16}"/>
              </a:ext>
            </a:extLst>
          </p:cNvPr>
          <p:cNvSpPr txBox="1"/>
          <p:nvPr/>
        </p:nvSpPr>
        <p:spPr>
          <a:xfrm>
            <a:off x="648252" y="831991"/>
            <a:ext cx="5434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Similar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Methods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B41C9D68-317C-D667-919D-4E98E8B1082F}"/>
              </a:ext>
            </a:extLst>
          </p:cNvPr>
          <p:cNvSpPr txBox="1"/>
          <p:nvPr/>
        </p:nvSpPr>
        <p:spPr>
          <a:xfrm>
            <a:off x="648253" y="1231702"/>
            <a:ext cx="15258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err="1">
                <a:latin typeface="Arial"/>
                <a:cs typeface="Arial"/>
              </a:rPr>
              <a:t>Related</a:t>
            </a:r>
            <a:r>
              <a:rPr lang="it-IT" sz="1600" dirty="0">
                <a:latin typeface="Arial"/>
                <a:cs typeface="Arial"/>
              </a:rPr>
              <a:t> Works</a:t>
            </a:r>
            <a:endParaRPr lang="it-IT" dirty="0">
              <a:latin typeface="Arial"/>
              <a:cs typeface="Arial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3A747C94-1A0F-D1CA-BD85-3B2AE0073B2D}"/>
              </a:ext>
            </a:extLst>
          </p:cNvPr>
          <p:cNvSpPr txBox="1"/>
          <p:nvPr/>
        </p:nvSpPr>
        <p:spPr>
          <a:xfrm>
            <a:off x="648254" y="1706590"/>
            <a:ext cx="788751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GANs typically introduce </a:t>
            </a:r>
            <a:r>
              <a:rPr lang="en-US" b="1" dirty="0"/>
              <a:t>autoencoders</a:t>
            </a:r>
            <a:r>
              <a:rPr lang="en-US" dirty="0"/>
              <a:t> to compress data into a lower-dimensional latent space: an encoder extracts features, and a decoder reconstructs the original input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classical</a:t>
            </a:r>
            <a:r>
              <a:rPr lang="en-US" b="1" dirty="0"/>
              <a:t> </a:t>
            </a:r>
            <a:r>
              <a:rPr lang="en-US" b="1" dirty="0" err="1"/>
              <a:t>LatentGAN</a:t>
            </a:r>
            <a:r>
              <a:rPr lang="en-US" dirty="0"/>
              <a:t> integrates autoencoders into GANs, training the generator on latent representations instead of high-dimensional data, improving efficiency and reducing overfitting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Q-</a:t>
            </a:r>
            <a:r>
              <a:rPr lang="en-US" b="1" dirty="0" err="1"/>
              <a:t>PatchGAN</a:t>
            </a:r>
            <a:r>
              <a:rPr lang="en-US" dirty="0"/>
              <a:t> is a hybrid quantum-classical model, using a quantum generator composed of multiple sub-circuits to generate image patches, but struggles with scalability and mode collapse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 err="1"/>
              <a:t>MosaiQ</a:t>
            </a:r>
            <a:r>
              <a:rPr lang="en-US" dirty="0"/>
              <a:t> incorporates PCA for dimensionality reduction, allowing a quantum generator to operate in a lower-dimensional space while a classical discriminator evaluates both real and generated data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F58913DC-491E-1465-B70A-2C426ABE17B5}"/>
              </a:ext>
            </a:extLst>
          </p:cNvPr>
          <p:cNvSpPr/>
          <p:nvPr/>
        </p:nvSpPr>
        <p:spPr>
          <a:xfrm>
            <a:off x="8255000" y="6360027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C7C0A45C-6A83-3E4B-A6C4-D7F435A58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6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674FA04-9F7E-97A6-5F0A-7E46306ED801}"/>
              </a:ext>
            </a:extLst>
          </p:cNvPr>
          <p:cNvSpPr txBox="1"/>
          <p:nvPr/>
        </p:nvSpPr>
        <p:spPr>
          <a:xfrm>
            <a:off x="7661158" y="51433"/>
            <a:ext cx="1032655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9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LatentQGAN</a:t>
            </a:r>
            <a:endParaRPr kumimoji="0" lang="it-IT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Vieloszynski</a:t>
            </a:r>
            <a:r>
              <a:rPr kumimoji="0" lang="it-IT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, et al.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38EDEAE1-A357-29B5-3EC5-080A3C9D10D8}"/>
              </a:ext>
            </a:extLst>
          </p:cNvPr>
          <p:cNvSpPr txBox="1"/>
          <p:nvPr/>
        </p:nvSpPr>
        <p:spPr>
          <a:xfrm>
            <a:off x="7999822" y="403482"/>
            <a:ext cx="7040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18/02/2025</a:t>
            </a:r>
          </a:p>
        </p:txBody>
      </p:sp>
    </p:spTree>
    <p:extLst>
      <p:ext uri="{BB962C8B-B14F-4D97-AF65-F5344CB8AC3E}">
        <p14:creationId xmlns:p14="http://schemas.microsoft.com/office/powerpoint/2010/main" val="299177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22DA08-DBB3-39B1-6FA6-F8ACBC424E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0815684B-C9D6-CE3C-63CA-0B3F9B5D0C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44000" cy="6856293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84E7D4D0-1B38-0678-B026-AAF8E9A69636}"/>
              </a:ext>
            </a:extLst>
          </p:cNvPr>
          <p:cNvSpPr txBox="1"/>
          <p:nvPr/>
        </p:nvSpPr>
        <p:spPr>
          <a:xfrm>
            <a:off x="648252" y="831991"/>
            <a:ext cx="5434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LatentQGAN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441BEE09-C8E4-15CA-5C84-D51D6754DD2C}"/>
              </a:ext>
            </a:extLst>
          </p:cNvPr>
          <p:cNvSpPr txBox="1"/>
          <p:nvPr/>
        </p:nvSpPr>
        <p:spPr>
          <a:xfrm>
            <a:off x="648253" y="1231702"/>
            <a:ext cx="25008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err="1">
                <a:latin typeface="Arial"/>
                <a:cs typeface="Arial"/>
              </a:rPr>
              <a:t>LatentQGAN</a:t>
            </a:r>
            <a:r>
              <a:rPr lang="it-IT" sz="1600" dirty="0">
                <a:latin typeface="Arial"/>
                <a:cs typeface="Arial"/>
              </a:rPr>
              <a:t> Architecture</a:t>
            </a:r>
            <a:endParaRPr lang="it-IT" dirty="0">
              <a:latin typeface="Arial"/>
              <a:cs typeface="Arial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C55AA511-CA20-4D2D-4F2D-2436EFB76E9B}"/>
              </a:ext>
            </a:extLst>
          </p:cNvPr>
          <p:cNvSpPr txBox="1"/>
          <p:nvPr/>
        </p:nvSpPr>
        <p:spPr>
          <a:xfrm>
            <a:off x="648254" y="1661195"/>
            <a:ext cx="78875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combines an autoencoder and hybrid q-GAN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autoencoder</a:t>
            </a:r>
            <a:r>
              <a:rPr lang="en-US" dirty="0"/>
              <a:t> maps pixel-space with compressed latent-space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q-GAN</a:t>
            </a:r>
            <a:r>
              <a:rPr lang="en-US" dirty="0"/>
              <a:t> generates new latent samples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E4564008-273D-C2CD-7429-A262707773C8}"/>
              </a:ext>
            </a:extLst>
          </p:cNvPr>
          <p:cNvSpPr/>
          <p:nvPr/>
        </p:nvSpPr>
        <p:spPr>
          <a:xfrm>
            <a:off x="8255000" y="6360027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F891EA85-D7B0-99F7-720A-5D7F465A8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7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6365146-ED52-8180-1564-3629BA2D917F}"/>
              </a:ext>
            </a:extLst>
          </p:cNvPr>
          <p:cNvSpPr txBox="1"/>
          <p:nvPr/>
        </p:nvSpPr>
        <p:spPr>
          <a:xfrm>
            <a:off x="7661158" y="51433"/>
            <a:ext cx="1032655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9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LatentQGAN</a:t>
            </a:r>
            <a:endParaRPr kumimoji="0" lang="it-IT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Vieloszynski</a:t>
            </a:r>
            <a:r>
              <a:rPr kumimoji="0" lang="it-IT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, et al.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A24858DC-A96E-2A47-7EA7-5F3ED30DA7D6}"/>
              </a:ext>
            </a:extLst>
          </p:cNvPr>
          <p:cNvSpPr txBox="1"/>
          <p:nvPr/>
        </p:nvSpPr>
        <p:spPr>
          <a:xfrm>
            <a:off x="7999822" y="403482"/>
            <a:ext cx="7040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18/02/2025</a:t>
            </a:r>
          </a:p>
        </p:txBody>
      </p:sp>
      <p:pic>
        <p:nvPicPr>
          <p:cNvPr id="5" name="Immagine 4" descr="Immagine che contiene testo, diagramma, schermata, numero&#10;&#10;Il contenuto generato dall'IA potrebbe non essere corretto.">
            <a:extLst>
              <a:ext uri="{FF2B5EF4-FFF2-40B4-BE49-F238E27FC236}">
                <a16:creationId xmlns:a16="http://schemas.microsoft.com/office/drawing/2014/main" id="{A720B29A-D710-6315-CBAB-35517D3539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720" y="2630918"/>
            <a:ext cx="8578559" cy="3979934"/>
          </a:xfrm>
          <a:prstGeom prst="rect">
            <a:avLst/>
          </a:prstGeom>
          <a:ln w="63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84277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16D8C0-F5C3-0BDC-FB6C-063CB4F6AB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3C849EE8-72D9-F01C-530D-E18EB3B294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44000" cy="6856293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927C1F3A-EE43-93EA-356B-63987FBEC034}"/>
              </a:ext>
            </a:extLst>
          </p:cNvPr>
          <p:cNvSpPr txBox="1"/>
          <p:nvPr/>
        </p:nvSpPr>
        <p:spPr>
          <a:xfrm>
            <a:off x="648252" y="831991"/>
            <a:ext cx="5434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Q-GAN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41AC9701-A750-80B5-AEDB-15888EB2CFD9}"/>
              </a:ext>
            </a:extLst>
          </p:cNvPr>
          <p:cNvSpPr txBox="1"/>
          <p:nvPr/>
        </p:nvSpPr>
        <p:spPr>
          <a:xfrm>
            <a:off x="648253" y="1231702"/>
            <a:ext cx="25008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err="1">
                <a:latin typeface="Arial"/>
                <a:cs typeface="Arial"/>
              </a:rPr>
              <a:t>LatentQGAN</a:t>
            </a:r>
            <a:r>
              <a:rPr lang="it-IT" sz="1600" dirty="0">
                <a:latin typeface="Arial"/>
                <a:cs typeface="Arial"/>
              </a:rPr>
              <a:t> Architecture</a:t>
            </a:r>
            <a:endParaRPr lang="it-IT" dirty="0">
              <a:latin typeface="Arial"/>
              <a:cs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B8511728-7D72-7F09-FD91-7B3898B5EB05}"/>
                  </a:ext>
                </a:extLst>
              </p:cNvPr>
              <p:cNvSpPr txBox="1"/>
              <p:nvPr/>
            </p:nvSpPr>
            <p:spPr>
              <a:xfrm>
                <a:off x="648254" y="1706590"/>
                <a:ext cx="7887510" cy="21236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dirty="0"/>
                  <a:t>generator based on </a:t>
                </a:r>
                <a:r>
                  <a:rPr lang="en-US" b="1" dirty="0"/>
                  <a:t>Q-</a:t>
                </a:r>
                <a:r>
                  <a:rPr lang="en-US" b="1" dirty="0" err="1"/>
                  <a:t>PatchGAN</a:t>
                </a:r>
                <a:r>
                  <a:rPr lang="en-US" dirty="0"/>
                  <a:t>: multiple identical quantum sub-circuits, each generating a portion of the latent representation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en-US" sz="1200" dirty="0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dirty="0"/>
                  <a:t>generator applies </a:t>
                </a:r>
                <a:r>
                  <a:rPr lang="en-US" b="1" dirty="0"/>
                  <a:t>rotation gates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en-US" dirty="0"/>
                  <a:t> to encode input noise and </a:t>
                </a:r>
                <a:r>
                  <a:rPr lang="en-US" b="1" dirty="0"/>
                  <a:t>parameterized layers</a:t>
                </a:r>
                <a:r>
                  <a:rPr lang="en-US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dirty="0"/>
                  <a:t> rotations and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it-IT" b="0" i="1" smtClean="0">
                        <a:latin typeface="Cambria Math" panose="02040503050406030204" pitchFamily="18" charset="0"/>
                      </a:rPr>
                      <m:t>controlled</m:t>
                    </m:r>
                    <m:r>
                      <m:rPr>
                        <m:nor/>
                      </m:rPr>
                      <a:rPr lang="it-IT" b="0" i="1" smtClean="0">
                        <a:latin typeface="Cambria Math" panose="02040503050406030204" pitchFamily="18" charset="0"/>
                      </a:rPr>
                      <m:t>-</m:t>
                    </m:r>
                    <m:r>
                      <m:rPr>
                        <m:nor/>
                      </m:rPr>
                      <a:rPr lang="it-IT" b="0" i="1" smtClean="0">
                        <a:latin typeface="Cambria Math" panose="02040503050406030204" pitchFamily="18" charset="0"/>
                      </a:rPr>
                      <m:t>Z</m:t>
                    </m:r>
                  </m:oMath>
                </a14:m>
                <a:r>
                  <a:rPr lang="en-US" i="1" dirty="0"/>
                  <a:t>  </a:t>
                </a:r>
                <a:r>
                  <a:rPr lang="en-US" dirty="0"/>
                  <a:t>gates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it-IT" sz="1200" b="0" i="1" dirty="0">
                  <a:latin typeface="Cambria Math" panose="02040503050406030204" pitchFamily="18" charset="0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parameters optimized during training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B8511728-7D72-7F09-FD91-7B3898B5EB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254" y="1706590"/>
                <a:ext cx="7887510" cy="2123658"/>
              </a:xfrm>
              <a:prstGeom prst="rect">
                <a:avLst/>
              </a:prstGeom>
              <a:blipFill>
                <a:blip r:embed="rId4"/>
                <a:stretch>
                  <a:fillRect l="-464" t="-1724" r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ttangolo 11">
            <a:extLst>
              <a:ext uri="{FF2B5EF4-FFF2-40B4-BE49-F238E27FC236}">
                <a16:creationId xmlns:a16="http://schemas.microsoft.com/office/drawing/2014/main" id="{5BEE516E-1234-2FA3-FB5F-6925B89A80B1}"/>
              </a:ext>
            </a:extLst>
          </p:cNvPr>
          <p:cNvSpPr/>
          <p:nvPr/>
        </p:nvSpPr>
        <p:spPr>
          <a:xfrm>
            <a:off x="8255000" y="6360027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356E74A8-32BB-46CF-B095-7ACE3DBDB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8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F851597-2873-8056-30E2-F048D33A0FFD}"/>
              </a:ext>
            </a:extLst>
          </p:cNvPr>
          <p:cNvSpPr txBox="1"/>
          <p:nvPr/>
        </p:nvSpPr>
        <p:spPr>
          <a:xfrm>
            <a:off x="7661158" y="51433"/>
            <a:ext cx="1032655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9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LatentQGAN</a:t>
            </a:r>
            <a:endParaRPr kumimoji="0" lang="it-IT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Vieloszynski</a:t>
            </a:r>
            <a:r>
              <a:rPr kumimoji="0" lang="it-IT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, et al.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9472F133-3CEB-5E61-6632-EBA2547FFAF8}"/>
              </a:ext>
            </a:extLst>
          </p:cNvPr>
          <p:cNvSpPr txBox="1"/>
          <p:nvPr/>
        </p:nvSpPr>
        <p:spPr>
          <a:xfrm>
            <a:off x="7999822" y="403482"/>
            <a:ext cx="7040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18/02/2025</a:t>
            </a:r>
          </a:p>
        </p:txBody>
      </p:sp>
      <p:pic>
        <p:nvPicPr>
          <p:cNvPr id="3" name="Immagine 2" descr="Immagine che contiene testo, diagramma, schermata, numero&#10;&#10;Il contenuto generato dall'IA potrebbe non essere corretto.">
            <a:extLst>
              <a:ext uri="{FF2B5EF4-FFF2-40B4-BE49-F238E27FC236}">
                <a16:creationId xmlns:a16="http://schemas.microsoft.com/office/drawing/2014/main" id="{142422B1-0BD3-9066-73C4-1E02BA26226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1292" t="44120" r="34460"/>
          <a:stretch/>
        </p:blipFill>
        <p:spPr>
          <a:xfrm>
            <a:off x="1382385" y="3628259"/>
            <a:ext cx="6379230" cy="3048608"/>
          </a:xfrm>
          <a:prstGeom prst="rect">
            <a:avLst/>
          </a:prstGeom>
          <a:ln w="63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75185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372202-323C-6CE4-7E28-337ADF09D6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A71722C6-7E1B-5AE3-7587-21BE83726B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44000" cy="6856293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5E5DE686-DF4B-56E9-5FF2-39274326D9E7}"/>
              </a:ext>
            </a:extLst>
          </p:cNvPr>
          <p:cNvSpPr txBox="1"/>
          <p:nvPr/>
        </p:nvSpPr>
        <p:spPr>
          <a:xfrm>
            <a:off x="648252" y="831991"/>
            <a:ext cx="5434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Q-GAN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80002FDD-0573-8127-60EE-74057CF53B95}"/>
              </a:ext>
            </a:extLst>
          </p:cNvPr>
          <p:cNvSpPr txBox="1"/>
          <p:nvPr/>
        </p:nvSpPr>
        <p:spPr>
          <a:xfrm>
            <a:off x="648253" y="1231702"/>
            <a:ext cx="25008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err="1">
                <a:latin typeface="Arial"/>
                <a:cs typeface="Arial"/>
              </a:rPr>
              <a:t>LatentQGAN</a:t>
            </a:r>
            <a:r>
              <a:rPr lang="it-IT" sz="1600" dirty="0">
                <a:latin typeface="Arial"/>
                <a:cs typeface="Arial"/>
              </a:rPr>
              <a:t> Architecture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59216C8F-83ED-4FFA-6A26-2E5304A82C03}"/>
                  </a:ext>
                </a:extLst>
              </p:cNvPr>
              <p:cNvSpPr txBox="1"/>
              <p:nvPr/>
            </p:nvSpPr>
            <p:spPr>
              <a:xfrm>
                <a:off x="648254" y="1706590"/>
                <a:ext cx="7887510" cy="4247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b="1" dirty="0"/>
                  <a:t>post-selection</a:t>
                </a:r>
                <a:r>
                  <a:rPr lang="en-US" dirty="0"/>
                  <a:t> in generator introduces non-linearity by keeping only results of measurement where </a:t>
                </a:r>
                <a:r>
                  <a:rPr lang="en-US" i="1" dirty="0"/>
                  <a:t>ancilla </a:t>
                </a:r>
                <a:r>
                  <a:rPr lang="en-US" dirty="0"/>
                  <a:t>qubit is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|0⟩</m:t>
                    </m:r>
                  </m:oMath>
                </a14:m>
                <a:endParaRPr lang="en-US" i="1" dirty="0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dirty="0"/>
                  <a:t>final </a:t>
                </a:r>
                <a:r>
                  <a:rPr lang="en-US" b="1" dirty="0"/>
                  <a:t>normalization</a:t>
                </a:r>
                <a:r>
                  <a:rPr lang="en-US" dirty="0"/>
                  <a:t> step to ensures output represents a valid probability distribution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b="1" dirty="0"/>
                  <a:t>classical discriminator </a:t>
                </a:r>
                <a:r>
                  <a:rPr lang="en-US" dirty="0"/>
                  <a:t>as a set of fully-connected linear layers, evaluates latent representation of real and fake data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dirty="0"/>
                  <a:t>new images generated with q-generator forward pass, and latent result mapped to pixel-space with decoder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dirty="0"/>
                  <a:t>generator gradients computed with analytical method of </a:t>
                </a:r>
                <a:r>
                  <a:rPr lang="en-US" b="1" dirty="0"/>
                  <a:t>parameter-shift rule</a:t>
                </a:r>
                <a:r>
                  <a:rPr lang="en-US" dirty="0"/>
                  <a:t>,</a:t>
                </a:r>
                <a:r>
                  <a:rPr lang="en-US" b="1" dirty="0"/>
                  <a:t> </a:t>
                </a:r>
                <a:r>
                  <a:rPr lang="en-US" dirty="0"/>
                  <a:t>leveraging macroscopic parameter shifts (</a:t>
                </a:r>
                <a:r>
                  <a:rPr lang="en-US" i="1" dirty="0"/>
                  <a:t>numerical differentiation </a:t>
                </a:r>
                <a:r>
                  <a:rPr lang="en-US" dirty="0"/>
                  <a:t>and </a:t>
                </a:r>
                <a:r>
                  <a:rPr lang="en-US" i="1" dirty="0"/>
                  <a:t>automatic differentiation </a:t>
                </a:r>
                <a:r>
                  <a:rPr lang="en-US" dirty="0"/>
                  <a:t>are impractical for quantum circuits)</a:t>
                </a:r>
              </a:p>
            </p:txBody>
          </p:sp>
        </mc:Choice>
        <mc:Fallback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59216C8F-83ED-4FFA-6A26-2E5304A82C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254" y="1706590"/>
                <a:ext cx="7887510" cy="4247317"/>
              </a:xfrm>
              <a:prstGeom prst="rect">
                <a:avLst/>
              </a:prstGeom>
              <a:blipFill>
                <a:blip r:embed="rId4"/>
                <a:stretch>
                  <a:fillRect l="-464" t="-861" r="-696" b="-1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ttangolo 11">
            <a:extLst>
              <a:ext uri="{FF2B5EF4-FFF2-40B4-BE49-F238E27FC236}">
                <a16:creationId xmlns:a16="http://schemas.microsoft.com/office/drawing/2014/main" id="{4659CB07-ACAC-9365-CC99-69319854AE0B}"/>
              </a:ext>
            </a:extLst>
          </p:cNvPr>
          <p:cNvSpPr/>
          <p:nvPr/>
        </p:nvSpPr>
        <p:spPr>
          <a:xfrm>
            <a:off x="8255000" y="6360027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32269651-F5AC-D92E-EB2F-E58D19124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9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ED824E3-35B5-F17E-2D2E-09B3BEAC33D6}"/>
              </a:ext>
            </a:extLst>
          </p:cNvPr>
          <p:cNvSpPr txBox="1"/>
          <p:nvPr/>
        </p:nvSpPr>
        <p:spPr>
          <a:xfrm>
            <a:off x="7661158" y="51433"/>
            <a:ext cx="1032655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9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LatentQGAN</a:t>
            </a:r>
            <a:endParaRPr kumimoji="0" lang="it-IT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Vieloszynski</a:t>
            </a:r>
            <a:r>
              <a:rPr kumimoji="0" lang="it-IT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, et al.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73427D7F-1679-3D40-E819-44954D4E168F}"/>
              </a:ext>
            </a:extLst>
          </p:cNvPr>
          <p:cNvSpPr txBox="1"/>
          <p:nvPr/>
        </p:nvSpPr>
        <p:spPr>
          <a:xfrm>
            <a:off x="7999822" y="403482"/>
            <a:ext cx="7040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18/02/2025</a:t>
            </a:r>
          </a:p>
        </p:txBody>
      </p:sp>
    </p:spTree>
    <p:extLst>
      <p:ext uri="{BB962C8B-B14F-4D97-AF65-F5344CB8AC3E}">
        <p14:creationId xmlns:p14="http://schemas.microsoft.com/office/powerpoint/2010/main" val="42100297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3826</TotalTime>
  <Words>1767</Words>
  <Application>Microsoft Office PowerPoint</Application>
  <PresentationFormat>Presentazione su schermo (4:3)</PresentationFormat>
  <Paragraphs>233</Paragraphs>
  <Slides>15</Slides>
  <Notes>14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19" baseType="lpstr">
      <vt:lpstr>Arial</vt:lpstr>
      <vt:lpstr>Calibri</vt:lpstr>
      <vt:lpstr>Cambria Math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susanna</dc:creator>
  <cp:lastModifiedBy>Gregorio Piqué</cp:lastModifiedBy>
  <cp:revision>151</cp:revision>
  <dcterms:created xsi:type="dcterms:W3CDTF">2012-12-06T09:21:12Z</dcterms:created>
  <dcterms:modified xsi:type="dcterms:W3CDTF">2025-02-14T18:53:30Z</dcterms:modified>
</cp:coreProperties>
</file>