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70" r:id="rId4"/>
    <p:sldId id="266" r:id="rId5"/>
    <p:sldId id="267" r:id="rId6"/>
    <p:sldId id="271" r:id="rId7"/>
    <p:sldId id="264" r:id="rId8"/>
    <p:sldId id="263"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1" d="100"/>
          <a:sy n="121" d="100"/>
        </p:scale>
        <p:origin x="12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75431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292632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175635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356196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115339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287843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395346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340980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25075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356794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088F65D-0ED3-4B40-8867-237BBA1CB911}" type="datetimeFigureOut">
              <a:rPr lang="zh-TW" altLang="en-US" smtClean="0"/>
              <a:t>2015/3/22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310064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65D-0ED3-4B40-8867-237BBA1CB911}" type="datetimeFigureOut">
              <a:rPr lang="zh-TW" altLang="en-US" smtClean="0"/>
              <a:t>2015/3/22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2B7B4-1D65-4B9D-BE34-DD962C13B980}" type="slidenum">
              <a:rPr lang="zh-TW" altLang="en-US" smtClean="0"/>
              <a:t>‹#›</a:t>
            </a:fld>
            <a:endParaRPr lang="zh-TW" altLang="en-US"/>
          </a:p>
        </p:txBody>
      </p:sp>
    </p:spTree>
    <p:extLst>
      <p:ext uri="{BB962C8B-B14F-4D97-AF65-F5344CB8AC3E}">
        <p14:creationId xmlns:p14="http://schemas.microsoft.com/office/powerpoint/2010/main" val="1454035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81863" y="1434373"/>
            <a:ext cx="7772400" cy="2387600"/>
          </a:xfrm>
        </p:spPr>
        <p:txBody>
          <a:bodyPr>
            <a:normAutofit/>
          </a:bodyPr>
          <a:lstStyle/>
          <a:p>
            <a:r>
              <a:rPr lang="en-US" altLang="zh-TW" sz="9600" spc="1000" dirty="0">
                <a:latin typeface="Myriad Pro" panose="020B0503030403020204" pitchFamily="34" charset="0"/>
              </a:rPr>
              <a:t>P</a:t>
            </a:r>
            <a:r>
              <a:rPr lang="en-US" altLang="zh-TW" sz="9600" spc="1000" dirty="0" smtClean="0">
                <a:latin typeface="Myriad Pro" panose="020B0503030403020204" pitchFamily="34" charset="0"/>
              </a:rPr>
              <a:t>ikit</a:t>
            </a:r>
            <a:endParaRPr lang="zh-TW" altLang="en-US" sz="9600" spc="1000" dirty="0">
              <a:latin typeface="Myriad Pro" panose="020B0503030403020204" pitchFamily="34" charset="0"/>
            </a:endParaRPr>
          </a:p>
        </p:txBody>
      </p:sp>
      <p:sp>
        <p:nvSpPr>
          <p:cNvPr id="3" name="副標題 2"/>
          <p:cNvSpPr>
            <a:spLocks noGrp="1"/>
          </p:cNvSpPr>
          <p:nvPr>
            <p:ph type="subTitle" idx="1"/>
          </p:nvPr>
        </p:nvSpPr>
        <p:spPr>
          <a:xfrm>
            <a:off x="-824663" y="3969537"/>
            <a:ext cx="6858000" cy="1655762"/>
          </a:xfrm>
        </p:spPr>
        <p:txBody>
          <a:bodyPr/>
          <a:lstStyle/>
          <a:p>
            <a:r>
              <a:rPr lang="zh-TW" altLang="en-US" dirty="0" smtClean="0">
                <a:latin typeface="Noto Sans CJK TC Thin" panose="020B0200000000000000" pitchFamily="34" charset="-120"/>
                <a:ea typeface="Noto Sans CJK TC Thin" panose="020B0200000000000000" pitchFamily="34" charset="-120"/>
              </a:rPr>
              <a:t>你的選擇，我們決定</a:t>
            </a:r>
            <a:endParaRPr lang="zh-TW" altLang="en-US" dirty="0">
              <a:latin typeface="Noto Sans CJK TC Thin" panose="020B0200000000000000" pitchFamily="34" charset="-120"/>
              <a:ea typeface="Noto Sans CJK TC Thin" panose="020B0200000000000000" pitchFamily="34" charset="-120"/>
            </a:endParaRPr>
          </a:p>
        </p:txBody>
      </p:sp>
      <p:cxnSp>
        <p:nvCxnSpPr>
          <p:cNvPr id="5" name="直線接點 4"/>
          <p:cNvCxnSpPr/>
          <p:nvPr/>
        </p:nvCxnSpPr>
        <p:spPr>
          <a:xfrm>
            <a:off x="775080" y="3739761"/>
            <a:ext cx="3658515" cy="0"/>
          </a:xfrm>
          <a:prstGeom prst="line">
            <a:avLst/>
          </a:prstGeom>
        </p:spPr>
        <p:style>
          <a:lnRef idx="1">
            <a:schemeClr val="dk1"/>
          </a:lnRef>
          <a:fillRef idx="0">
            <a:schemeClr val="dk1"/>
          </a:fillRef>
          <a:effectRef idx="0">
            <a:schemeClr val="dk1"/>
          </a:effectRef>
          <a:fontRef idx="minor">
            <a:schemeClr val="tx1"/>
          </a:fontRef>
        </p:style>
      </p:cxn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814" y="2465022"/>
            <a:ext cx="975445" cy="975445"/>
          </a:xfrm>
          <a:prstGeom prst="rect">
            <a:avLst/>
          </a:prstGeom>
        </p:spPr>
      </p:pic>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459" y="3009679"/>
            <a:ext cx="975445" cy="975445"/>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3319" y="3576608"/>
            <a:ext cx="774434" cy="774434"/>
          </a:xfrm>
          <a:prstGeom prst="rect">
            <a:avLst/>
          </a:prstGeom>
        </p:spPr>
      </p:pic>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169" y="3009678"/>
            <a:ext cx="975445" cy="975445"/>
          </a:xfrm>
          <a:prstGeom prst="rect">
            <a:avLst/>
          </a:prstGeom>
        </p:spPr>
      </p:pic>
      <p:sp>
        <p:nvSpPr>
          <p:cNvPr id="12" name="副標題 2"/>
          <p:cNvSpPr txBox="1">
            <a:spLocks/>
          </p:cNvSpPr>
          <p:nvPr/>
        </p:nvSpPr>
        <p:spPr>
          <a:xfrm>
            <a:off x="7435459" y="6605006"/>
            <a:ext cx="1708541" cy="25299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200" spc="300" dirty="0" smtClean="0">
                <a:latin typeface="Noto Sans CJK TC Thin" panose="020B0200000000000000" pitchFamily="34" charset="-120"/>
                <a:ea typeface="Noto Sans CJK TC Thin" panose="020B0200000000000000" pitchFamily="34" charset="-120"/>
              </a:rPr>
              <a:t>PPT</a:t>
            </a:r>
            <a:r>
              <a:rPr lang="zh-TW" altLang="en-US" sz="1200" spc="300" dirty="0" smtClean="0">
                <a:latin typeface="Noto Sans CJK TC Thin" panose="020B0200000000000000" pitchFamily="34" charset="-120"/>
                <a:ea typeface="Noto Sans CJK TC Thin" panose="020B0200000000000000" pitchFamily="34" charset="-120"/>
              </a:rPr>
              <a:t> </a:t>
            </a:r>
            <a:r>
              <a:rPr lang="en-US" altLang="zh-TW" sz="1200" spc="300" dirty="0" smtClean="0">
                <a:latin typeface="Noto Sans CJK TC Thin" panose="020B0200000000000000" pitchFamily="34" charset="-120"/>
                <a:ea typeface="Noto Sans CJK TC Thin" panose="020B0200000000000000" pitchFamily="34" charset="-120"/>
              </a:rPr>
              <a:t>By</a:t>
            </a:r>
            <a:r>
              <a:rPr lang="zh-TW" altLang="en-US" sz="1200" spc="300" dirty="0" smtClean="0">
                <a:latin typeface="Noto Sans CJK TC Thin" panose="020B0200000000000000" pitchFamily="34" charset="-120"/>
                <a:ea typeface="Noto Sans CJK TC Thin" panose="020B0200000000000000" pitchFamily="34" charset="-120"/>
              </a:rPr>
              <a:t>：陳家恩</a:t>
            </a:r>
            <a:endParaRPr lang="zh-TW" altLang="en-US" sz="1200" spc="300" dirty="0">
              <a:latin typeface="Noto Sans CJK TC Thin" panose="020B0200000000000000" pitchFamily="34" charset="-120"/>
              <a:ea typeface="Noto Sans CJK TC Thin" panose="020B0200000000000000" pitchFamily="34" charset="-120"/>
            </a:endParaRPr>
          </a:p>
        </p:txBody>
      </p:sp>
      <p:cxnSp>
        <p:nvCxnSpPr>
          <p:cNvPr id="13" name="直線接點 12"/>
          <p:cNvCxnSpPr/>
          <p:nvPr/>
        </p:nvCxnSpPr>
        <p:spPr>
          <a:xfrm>
            <a:off x="7244255" y="6579436"/>
            <a:ext cx="189974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0243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Noto Sans CJK TC Regular" panose="020B0500000000000000" pitchFamily="34" charset="-120"/>
                <a:ea typeface="Noto Sans CJK TC Regular" panose="020B0500000000000000" pitchFamily="34" charset="-120"/>
              </a:rPr>
              <a:t>企劃發</a:t>
            </a:r>
            <a:r>
              <a:rPr lang="zh-TW" altLang="en-US" dirty="0">
                <a:latin typeface="Noto Sans CJK TC Regular" panose="020B0500000000000000" pitchFamily="34" charset="-120"/>
                <a:ea typeface="Noto Sans CJK TC Regular" panose="020B0500000000000000" pitchFamily="34" charset="-120"/>
              </a:rPr>
              <a:t>想</a:t>
            </a:r>
          </a:p>
        </p:txBody>
      </p:sp>
      <p:cxnSp>
        <p:nvCxnSpPr>
          <p:cNvPr id="5" name="直線接點 4"/>
          <p:cNvCxnSpPr/>
          <p:nvPr/>
        </p:nvCxnSpPr>
        <p:spPr>
          <a:xfrm>
            <a:off x="0" y="1350087"/>
            <a:ext cx="4678417" cy="0"/>
          </a:xfrm>
          <a:prstGeom prst="line">
            <a:avLst/>
          </a:prstGeom>
        </p:spPr>
        <p:style>
          <a:lnRef idx="1">
            <a:schemeClr val="dk1"/>
          </a:lnRef>
          <a:fillRef idx="0">
            <a:schemeClr val="dk1"/>
          </a:fillRef>
          <a:effectRef idx="0">
            <a:schemeClr val="dk1"/>
          </a:effectRef>
          <a:fontRef idx="minor">
            <a:schemeClr val="tx1"/>
          </a:fontRef>
        </p:style>
      </p:cxnSp>
      <p:sp>
        <p:nvSpPr>
          <p:cNvPr id="7" name="內容版面配置區 6"/>
          <p:cNvSpPr>
            <a:spLocks noGrp="1"/>
          </p:cNvSpPr>
          <p:nvPr>
            <p:ph idx="1"/>
          </p:nvPr>
        </p:nvSpPr>
        <p:spPr>
          <a:xfrm>
            <a:off x="628650" y="1690689"/>
            <a:ext cx="4049767" cy="4803775"/>
          </a:xfrm>
        </p:spPr>
        <p:txBody>
          <a:bodyPr>
            <a:normAutofit fontScale="92500" lnSpcReduction="10000"/>
          </a:bodyPr>
          <a:lstStyle/>
          <a:p>
            <a:pPr marL="0" lvl="1" indent="0">
              <a:lnSpc>
                <a:spcPct val="150000"/>
              </a:lnSpc>
              <a:spcBef>
                <a:spcPts val="1000"/>
              </a:spcBef>
              <a:buNone/>
            </a:pPr>
            <a:r>
              <a:rPr lang="zh-TW" altLang="en-US" dirty="0" smtClean="0">
                <a:latin typeface="Noto Sans CJK TC Light" panose="020B0300000000000000" pitchFamily="34" charset="-120"/>
                <a:ea typeface="Noto Sans CJK TC Light" panose="020B0300000000000000" pitchFamily="34" charset="-120"/>
              </a:rPr>
              <a:t>　　近年來</a:t>
            </a:r>
            <a:r>
              <a:rPr lang="zh-TW" altLang="en-US" dirty="0">
                <a:latin typeface="Noto Sans CJK TC Light" panose="020B0300000000000000" pitchFamily="34" charset="-120"/>
                <a:ea typeface="Noto Sans CJK TC Light" panose="020B0300000000000000" pitchFamily="34" charset="-120"/>
              </a:rPr>
              <a:t>社群相關服務蓬勃發展，人們也樂於透過社群應用將自己的日常生活公開讓親朋好友甚至是陌生人</a:t>
            </a:r>
            <a:r>
              <a:rPr lang="zh-TW" altLang="en-US" dirty="0" smtClean="0">
                <a:latin typeface="Noto Sans CJK TC Light" panose="020B0300000000000000" pitchFamily="34" charset="-120"/>
                <a:ea typeface="Noto Sans CJK TC Light" panose="020B0300000000000000" pitchFamily="34" charset="-120"/>
              </a:rPr>
              <a:t>知道，我們產生了進一步「讓別人參與自己的生活」這樣的想法。本企劃之服務希望建立一個當使用者面臨生活中的抉擇的時候，可以即時的發起投票，讓大家來幫你做決定的平台。</a:t>
            </a:r>
            <a:endParaRPr lang="zh-TW" altLang="en-US" dirty="0">
              <a:latin typeface="Noto Sans CJK TC Light" panose="020B0300000000000000" pitchFamily="34" charset="-120"/>
              <a:ea typeface="Noto Sans CJK TC Light" panose="020B0300000000000000" pitchFamily="34" charset="-120"/>
            </a:endParaRPr>
          </a:p>
          <a:p>
            <a:pPr marL="0" indent="0">
              <a:buNone/>
            </a:pPr>
            <a:endParaRPr lang="zh-TW" altLang="en-US" dirty="0"/>
          </a:p>
        </p:txBody>
      </p:sp>
      <p:pic>
        <p:nvPicPr>
          <p:cNvPr id="15" name="圖片 14"/>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l="49842"/>
          <a:stretch/>
        </p:blipFill>
        <p:spPr>
          <a:xfrm>
            <a:off x="5477532" y="4229038"/>
            <a:ext cx="2238702" cy="2265426"/>
          </a:xfrm>
          <a:prstGeom prst="rect">
            <a:avLst/>
          </a:prstGeom>
        </p:spPr>
      </p:pic>
      <p:pic>
        <p:nvPicPr>
          <p:cNvPr id="16" name="圖片 15"/>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r="50107"/>
          <a:stretch/>
        </p:blipFill>
        <p:spPr>
          <a:xfrm>
            <a:off x="5483443" y="1959783"/>
            <a:ext cx="2226880" cy="2265426"/>
          </a:xfrm>
          <a:prstGeom prst="rect">
            <a:avLst/>
          </a:prstGeom>
        </p:spPr>
      </p:pic>
      <p:cxnSp>
        <p:nvCxnSpPr>
          <p:cNvPr id="17" name="直線接點 16"/>
          <p:cNvCxnSpPr/>
          <p:nvPr/>
        </p:nvCxnSpPr>
        <p:spPr>
          <a:xfrm>
            <a:off x="5043981" y="1845595"/>
            <a:ext cx="1340068"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接點 25"/>
          <p:cNvCxnSpPr/>
          <p:nvPr/>
        </p:nvCxnSpPr>
        <p:spPr>
          <a:xfrm>
            <a:off x="6384049" y="1849425"/>
            <a:ext cx="425669" cy="547689"/>
          </a:xfrm>
          <a:prstGeom prst="line">
            <a:avLst/>
          </a:prstGeom>
        </p:spPr>
        <p:style>
          <a:lnRef idx="1">
            <a:schemeClr val="dk1"/>
          </a:lnRef>
          <a:fillRef idx="0">
            <a:schemeClr val="dk1"/>
          </a:fillRef>
          <a:effectRef idx="0">
            <a:schemeClr val="dk1"/>
          </a:effectRef>
          <a:fontRef idx="minor">
            <a:schemeClr val="tx1"/>
          </a:fontRef>
        </p:style>
      </p:cxnSp>
      <p:sp>
        <p:nvSpPr>
          <p:cNvPr id="27" name="文字方塊 26"/>
          <p:cNvSpPr txBox="1"/>
          <p:nvPr/>
        </p:nvSpPr>
        <p:spPr>
          <a:xfrm>
            <a:off x="4973036" y="1603416"/>
            <a:ext cx="1765737" cy="276999"/>
          </a:xfrm>
          <a:prstGeom prst="rect">
            <a:avLst/>
          </a:prstGeom>
          <a:noFill/>
        </p:spPr>
        <p:txBody>
          <a:bodyPr wrap="square" rtlCol="0">
            <a:spAutoFit/>
          </a:bodyPr>
          <a:lstStyle/>
          <a:p>
            <a:r>
              <a:rPr lang="en-US" altLang="zh-TW" sz="1200" dirty="0" smtClean="0">
                <a:latin typeface="Noto Sans CJK TC Thin" panose="020B0200000000000000" pitchFamily="34" charset="-120"/>
                <a:ea typeface="Noto Sans CJK TC Thin" panose="020B0200000000000000" pitchFamily="34" charset="-120"/>
              </a:rPr>
              <a:t>Social Network</a:t>
            </a:r>
            <a:endParaRPr lang="zh-TW" altLang="en-US" sz="1200" dirty="0">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352123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Noto Sans CJK TC Regular" panose="020B0500000000000000" pitchFamily="34" charset="-120"/>
                <a:ea typeface="Noto Sans CJK TC Regular" panose="020B0500000000000000" pitchFamily="34" charset="-120"/>
              </a:rPr>
              <a:t>目標族</a:t>
            </a:r>
            <a:r>
              <a:rPr lang="zh-TW" altLang="en-US" dirty="0">
                <a:latin typeface="Noto Sans CJK TC Regular" panose="020B0500000000000000" pitchFamily="34" charset="-120"/>
                <a:ea typeface="Noto Sans CJK TC Regular" panose="020B0500000000000000" pitchFamily="34" charset="-120"/>
              </a:rPr>
              <a:t>群</a:t>
            </a:r>
          </a:p>
        </p:txBody>
      </p:sp>
      <p:cxnSp>
        <p:nvCxnSpPr>
          <p:cNvPr id="5" name="直線接點 4"/>
          <p:cNvCxnSpPr/>
          <p:nvPr/>
        </p:nvCxnSpPr>
        <p:spPr>
          <a:xfrm>
            <a:off x="0" y="1350087"/>
            <a:ext cx="4678417" cy="0"/>
          </a:xfrm>
          <a:prstGeom prst="line">
            <a:avLst/>
          </a:prstGeom>
        </p:spPr>
        <p:style>
          <a:lnRef idx="1">
            <a:schemeClr val="dk1"/>
          </a:lnRef>
          <a:fillRef idx="0">
            <a:schemeClr val="dk1"/>
          </a:fillRef>
          <a:effectRef idx="0">
            <a:schemeClr val="dk1"/>
          </a:effectRef>
          <a:fontRef idx="minor">
            <a:schemeClr val="tx1"/>
          </a:fontRef>
        </p:style>
      </p:cxnSp>
      <p:sp>
        <p:nvSpPr>
          <p:cNvPr id="12" name="內容版面配置區 6"/>
          <p:cNvSpPr txBox="1">
            <a:spLocks/>
          </p:cNvSpPr>
          <p:nvPr/>
        </p:nvSpPr>
        <p:spPr>
          <a:xfrm>
            <a:off x="628650" y="2246586"/>
            <a:ext cx="5622378" cy="2733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1000"/>
              </a:spcBef>
            </a:pPr>
            <a:r>
              <a:rPr lang="en-US" altLang="zh-TW" sz="2800" dirty="0" smtClean="0">
                <a:latin typeface="Noto Sans CJK TC Light" panose="020B0300000000000000" pitchFamily="34" charset="-120"/>
                <a:ea typeface="Noto Sans CJK TC Light" panose="020B0300000000000000" pitchFamily="34" charset="-120"/>
              </a:rPr>
              <a:t>18~29</a:t>
            </a:r>
            <a:r>
              <a:rPr lang="zh-TW" altLang="en-US" sz="2800" dirty="0" smtClean="0">
                <a:latin typeface="Noto Sans CJK TC Light" panose="020B0300000000000000" pitchFamily="34" charset="-120"/>
                <a:ea typeface="Noto Sans CJK TC Light" panose="020B0300000000000000" pitchFamily="34" charset="-120"/>
              </a:rPr>
              <a:t>歲智慧型手機使用者</a:t>
            </a:r>
            <a:endParaRPr lang="en-US" altLang="zh-TW" sz="2800" dirty="0" smtClean="0">
              <a:latin typeface="Noto Sans CJK TC Light" panose="020B0300000000000000" pitchFamily="34" charset="-120"/>
              <a:ea typeface="Noto Sans CJK TC Light" panose="020B0300000000000000" pitchFamily="34" charset="-120"/>
            </a:endParaRPr>
          </a:p>
          <a:p>
            <a:pPr marL="342900" lvl="1" indent="-342900">
              <a:lnSpc>
                <a:spcPct val="150000"/>
              </a:lnSpc>
              <a:spcBef>
                <a:spcPts val="1000"/>
              </a:spcBef>
            </a:pPr>
            <a:r>
              <a:rPr lang="zh-TW" altLang="en-US" sz="2000" dirty="0" smtClean="0">
                <a:latin typeface="Noto Sans CJK TC Light" panose="020B0300000000000000" pitchFamily="34" charset="-120"/>
                <a:ea typeface="Noto Sans CJK TC Light" panose="020B0300000000000000" pitchFamily="34" charset="-120"/>
              </a:rPr>
              <a:t>選擇障礙人士</a:t>
            </a:r>
            <a:endParaRPr lang="en-US" altLang="zh-TW" sz="2000" dirty="0" smtClean="0">
              <a:latin typeface="Noto Sans CJK TC Light" panose="020B0300000000000000" pitchFamily="34" charset="-120"/>
              <a:ea typeface="Noto Sans CJK TC Light" panose="020B0300000000000000" pitchFamily="34" charset="-120"/>
            </a:endParaRPr>
          </a:p>
          <a:p>
            <a:pPr marL="342900" lvl="1" indent="-342900">
              <a:lnSpc>
                <a:spcPct val="150000"/>
              </a:lnSpc>
              <a:spcBef>
                <a:spcPts val="1000"/>
              </a:spcBef>
            </a:pPr>
            <a:r>
              <a:rPr lang="zh-TW" altLang="en-US" sz="2000" dirty="0" smtClean="0">
                <a:latin typeface="Noto Sans CJK TC Light" panose="020B0300000000000000" pitchFamily="34" charset="-120"/>
                <a:ea typeface="Noto Sans CJK TC Light" panose="020B0300000000000000" pitchFamily="34" charset="-120"/>
              </a:rPr>
              <a:t>愛炫耀的人</a:t>
            </a:r>
            <a:endParaRPr lang="en-US" altLang="zh-TW" sz="2000" dirty="0" smtClean="0">
              <a:latin typeface="Noto Sans CJK TC Light" panose="020B0300000000000000" pitchFamily="34" charset="-120"/>
              <a:ea typeface="Noto Sans CJK TC Light" panose="020B0300000000000000" pitchFamily="34" charset="-120"/>
            </a:endParaRPr>
          </a:p>
        </p:txBody>
      </p:sp>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676" y="1984073"/>
            <a:ext cx="2438400" cy="2438400"/>
          </a:xfrm>
          <a:prstGeom prst="rect">
            <a:avLst/>
          </a:prstGeom>
        </p:spPr>
      </p:pic>
    </p:spTree>
    <p:extLst>
      <p:ext uri="{BB962C8B-B14F-4D97-AF65-F5344CB8AC3E}">
        <p14:creationId xmlns:p14="http://schemas.microsoft.com/office/powerpoint/2010/main" val="426085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Noto Sans CJK TC Regular" panose="020B0500000000000000" pitchFamily="34" charset="-120"/>
                <a:ea typeface="Noto Sans CJK TC Regular" panose="020B0500000000000000" pitchFamily="34" charset="-120"/>
              </a:rPr>
              <a:t>Scenario</a:t>
            </a:r>
            <a:endParaRPr lang="zh-TW" altLang="en-US" dirty="0">
              <a:latin typeface="Noto Sans CJK TC Regular" panose="020B0500000000000000" pitchFamily="34" charset="-120"/>
              <a:ea typeface="Noto Sans CJK TC Regular" panose="020B0500000000000000" pitchFamily="34" charset="-120"/>
            </a:endParaRPr>
          </a:p>
        </p:txBody>
      </p:sp>
      <p:cxnSp>
        <p:nvCxnSpPr>
          <p:cNvPr id="5" name="直線接點 4"/>
          <p:cNvCxnSpPr/>
          <p:nvPr/>
        </p:nvCxnSpPr>
        <p:spPr>
          <a:xfrm>
            <a:off x="0" y="1350087"/>
            <a:ext cx="4678417" cy="0"/>
          </a:xfrm>
          <a:prstGeom prst="line">
            <a:avLst/>
          </a:prstGeom>
        </p:spPr>
        <p:style>
          <a:lnRef idx="1">
            <a:schemeClr val="dk1"/>
          </a:lnRef>
          <a:fillRef idx="0">
            <a:schemeClr val="dk1"/>
          </a:fillRef>
          <a:effectRef idx="0">
            <a:schemeClr val="dk1"/>
          </a:effectRef>
          <a:fontRef idx="minor">
            <a:schemeClr val="tx1"/>
          </a:fontRef>
        </p:style>
      </p:cxn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591" y="1690689"/>
            <a:ext cx="3283826" cy="2384058"/>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417" y="1786922"/>
            <a:ext cx="3151274" cy="228782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8417" y="4074747"/>
            <a:ext cx="3287105" cy="2287825"/>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4591" y="4074748"/>
            <a:ext cx="3283826" cy="2384058"/>
          </a:xfrm>
          <a:prstGeom prst="rect">
            <a:avLst/>
          </a:prstGeom>
        </p:spPr>
      </p:pic>
    </p:spTree>
    <p:extLst>
      <p:ext uri="{BB962C8B-B14F-4D97-AF65-F5344CB8AC3E}">
        <p14:creationId xmlns:p14="http://schemas.microsoft.com/office/powerpoint/2010/main" val="230978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656035" y="2278116"/>
            <a:ext cx="1899744" cy="335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矩形 9"/>
          <p:cNvSpPr/>
          <p:nvPr/>
        </p:nvSpPr>
        <p:spPr>
          <a:xfrm>
            <a:off x="4622799" y="2278116"/>
            <a:ext cx="1899744" cy="335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矩形 8"/>
          <p:cNvSpPr/>
          <p:nvPr/>
        </p:nvSpPr>
        <p:spPr>
          <a:xfrm>
            <a:off x="2589563" y="2278116"/>
            <a:ext cx="1899744" cy="335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矩形 7"/>
          <p:cNvSpPr/>
          <p:nvPr/>
        </p:nvSpPr>
        <p:spPr>
          <a:xfrm>
            <a:off x="551108" y="2278116"/>
            <a:ext cx="1899744" cy="335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latin typeface="Noto Sans CJK TC Regular" panose="020B0500000000000000" pitchFamily="34" charset="-120"/>
                <a:ea typeface="Noto Sans CJK TC Regular" panose="020B0500000000000000" pitchFamily="34" charset="-120"/>
              </a:rPr>
              <a:t>Scenario</a:t>
            </a:r>
            <a:endParaRPr lang="zh-TW" altLang="en-US" dirty="0">
              <a:latin typeface="Noto Sans CJK TC Regular" panose="020B0500000000000000" pitchFamily="34" charset="-120"/>
              <a:ea typeface="Noto Sans CJK TC Regular" panose="020B0500000000000000" pitchFamily="34" charset="-120"/>
            </a:endParaRPr>
          </a:p>
        </p:txBody>
      </p:sp>
      <p:cxnSp>
        <p:nvCxnSpPr>
          <p:cNvPr id="5" name="直線接點 4"/>
          <p:cNvCxnSpPr/>
          <p:nvPr/>
        </p:nvCxnSpPr>
        <p:spPr>
          <a:xfrm>
            <a:off x="0" y="1350087"/>
            <a:ext cx="4678417" cy="0"/>
          </a:xfrm>
          <a:prstGeom prst="line">
            <a:avLst/>
          </a:prstGeom>
        </p:spPr>
        <p:style>
          <a:lnRef idx="1">
            <a:schemeClr val="dk1"/>
          </a:lnRef>
          <a:fillRef idx="0">
            <a:schemeClr val="dk1"/>
          </a:fillRef>
          <a:effectRef idx="0">
            <a:schemeClr val="dk1"/>
          </a:effectRef>
          <a:fontRef idx="minor">
            <a:schemeClr val="tx1"/>
          </a:fontRef>
        </p:style>
      </p:cxn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335049"/>
            <a:ext cx="1899822" cy="3364998"/>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183" y="2335048"/>
            <a:ext cx="1889307" cy="3364999"/>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5201" y="2335049"/>
            <a:ext cx="1889306" cy="3364998"/>
          </a:xfrm>
          <a:prstGeom prst="rect">
            <a:avLst/>
          </a:prstGeom>
        </p:spPr>
      </p:pic>
      <p:pic>
        <p:nvPicPr>
          <p:cNvPr id="7" name="圖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3218" y="2335048"/>
            <a:ext cx="1888849" cy="3364185"/>
          </a:xfrm>
          <a:prstGeom prst="rect">
            <a:avLst/>
          </a:prstGeom>
        </p:spPr>
      </p:pic>
    </p:spTree>
    <p:extLst>
      <p:ext uri="{BB962C8B-B14F-4D97-AF65-F5344CB8AC3E}">
        <p14:creationId xmlns:p14="http://schemas.microsoft.com/office/powerpoint/2010/main" val="98223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689883" y="2715118"/>
            <a:ext cx="1899744" cy="25326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 name="矩形 12"/>
          <p:cNvSpPr/>
          <p:nvPr/>
        </p:nvSpPr>
        <p:spPr>
          <a:xfrm>
            <a:off x="4645339" y="2704386"/>
            <a:ext cx="1899744" cy="25326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矩形 11"/>
          <p:cNvSpPr/>
          <p:nvPr/>
        </p:nvSpPr>
        <p:spPr>
          <a:xfrm>
            <a:off x="2600795" y="2693654"/>
            <a:ext cx="1899744" cy="25326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矩形 7"/>
          <p:cNvSpPr/>
          <p:nvPr/>
        </p:nvSpPr>
        <p:spPr>
          <a:xfrm>
            <a:off x="567559" y="2693654"/>
            <a:ext cx="1899744" cy="25326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latin typeface="Noto Sans CJK TC Regular" panose="020B0500000000000000" pitchFamily="34" charset="-120"/>
                <a:ea typeface="Noto Sans CJK TC Regular" panose="020B0500000000000000" pitchFamily="34" charset="-120"/>
              </a:rPr>
              <a:t>Scenario</a:t>
            </a:r>
            <a:endParaRPr lang="zh-TW" altLang="en-US" dirty="0">
              <a:latin typeface="Noto Sans CJK TC Regular" panose="020B0500000000000000" pitchFamily="34" charset="-120"/>
              <a:ea typeface="Noto Sans CJK TC Regular" panose="020B0500000000000000" pitchFamily="34" charset="-120"/>
            </a:endParaRPr>
          </a:p>
        </p:txBody>
      </p:sp>
      <p:cxnSp>
        <p:nvCxnSpPr>
          <p:cNvPr id="5" name="直線接點 4"/>
          <p:cNvCxnSpPr/>
          <p:nvPr/>
        </p:nvCxnSpPr>
        <p:spPr>
          <a:xfrm>
            <a:off x="0" y="1350087"/>
            <a:ext cx="4678417" cy="0"/>
          </a:xfrm>
          <a:prstGeom prst="line">
            <a:avLst/>
          </a:prstGeom>
        </p:spPr>
        <p:style>
          <a:lnRef idx="1">
            <a:schemeClr val="dk1"/>
          </a:lnRef>
          <a:fillRef idx="0">
            <a:schemeClr val="dk1"/>
          </a:fillRef>
          <a:effectRef idx="0">
            <a:schemeClr val="dk1"/>
          </a:effectRef>
          <a:fontRef idx="minor">
            <a:schemeClr val="tx1"/>
          </a:fontRef>
        </p:style>
      </p:cxn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745701"/>
            <a:ext cx="1899822" cy="2543694"/>
          </a:xfrm>
          <a:prstGeom prst="rect">
            <a:avLst/>
          </a:prstGeom>
        </p:spPr>
      </p:pic>
      <p:pic>
        <p:nvPicPr>
          <p:cNvPr id="4" name="圖片 3"/>
          <p:cNvPicPr>
            <a:picLocks noChangeAspect="1"/>
          </p:cNvPicPr>
          <p:nvPr/>
        </p:nvPicPr>
        <p:blipFill rotWithShape="1">
          <a:blip r:embed="rId3" cstate="print">
            <a:extLst>
              <a:ext uri="{28A0092B-C50C-407E-A947-70E740481C1C}">
                <a14:useLocalDpi xmlns:a14="http://schemas.microsoft.com/office/drawing/2010/main" val="0"/>
              </a:ext>
            </a:extLst>
          </a:blip>
          <a:srcRect t="4134"/>
          <a:stretch/>
        </p:blipFill>
        <p:spPr>
          <a:xfrm>
            <a:off x="2667183" y="2751083"/>
            <a:ext cx="1889307" cy="2538312"/>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5201" y="2752741"/>
            <a:ext cx="1889306" cy="2529614"/>
          </a:xfrm>
          <a:prstGeom prst="rect">
            <a:avLst/>
          </a:prstGeom>
        </p:spPr>
      </p:pic>
      <p:pic>
        <p:nvPicPr>
          <p:cNvPr id="7" name="圖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3218" y="2752639"/>
            <a:ext cx="1888849" cy="2529002"/>
          </a:xfrm>
          <a:prstGeom prst="rect">
            <a:avLst/>
          </a:prstGeom>
        </p:spPr>
      </p:pic>
    </p:spTree>
    <p:extLst>
      <p:ext uri="{BB962C8B-B14F-4D97-AF65-F5344CB8AC3E}">
        <p14:creationId xmlns:p14="http://schemas.microsoft.com/office/powerpoint/2010/main" val="338991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33097" y="720342"/>
            <a:ext cx="7772400" cy="2387600"/>
          </a:xfrm>
        </p:spPr>
        <p:txBody>
          <a:bodyPr>
            <a:normAutofit/>
          </a:bodyPr>
          <a:lstStyle/>
          <a:p>
            <a:r>
              <a:rPr lang="zh-TW" altLang="en-US" sz="7200" spc="1000" dirty="0" smtClean="0">
                <a:latin typeface="Noto Sans CJK TC Regular" panose="020B0500000000000000" pitchFamily="34" charset="-120"/>
                <a:ea typeface="Noto Sans CJK TC Regular" panose="020B0500000000000000" pitchFamily="34" charset="-120"/>
              </a:rPr>
              <a:t>人員編制</a:t>
            </a:r>
            <a:endParaRPr lang="zh-TW" altLang="en-US" sz="7200" spc="1000" dirty="0">
              <a:latin typeface="Noto Sans CJK TC Regular" panose="020B0500000000000000" pitchFamily="34" charset="-120"/>
              <a:ea typeface="Noto Sans CJK TC Regular" panose="020B0500000000000000" pitchFamily="34" charset="-120"/>
            </a:endParaRPr>
          </a:p>
        </p:txBody>
      </p:sp>
      <p:sp>
        <p:nvSpPr>
          <p:cNvPr id="3" name="副標題 2"/>
          <p:cNvSpPr>
            <a:spLocks noGrp="1"/>
          </p:cNvSpPr>
          <p:nvPr>
            <p:ph type="subTitle" idx="1"/>
          </p:nvPr>
        </p:nvSpPr>
        <p:spPr>
          <a:xfrm>
            <a:off x="1162707" y="3509963"/>
            <a:ext cx="4926724" cy="1655762"/>
          </a:xfrm>
        </p:spPr>
        <p:txBody>
          <a:bodyPr>
            <a:normAutofit/>
          </a:bodyPr>
          <a:lstStyle/>
          <a:p>
            <a:pPr marL="342900" indent="-342900" algn="l">
              <a:buFont typeface="Arial" panose="020B0604020202020204" pitchFamily="34" charset="0"/>
              <a:buChar char="•"/>
            </a:pPr>
            <a:r>
              <a:rPr lang="zh-TW" altLang="en-US" dirty="0" smtClean="0">
                <a:latin typeface="Noto Sans CJK TC Thin" panose="020B0200000000000000" pitchFamily="34" charset="-120"/>
                <a:ea typeface="Noto Sans CJK TC Thin" panose="020B0200000000000000" pitchFamily="34" charset="-120"/>
              </a:rPr>
              <a:t>前端：資傳２Ｂ 陳家恩</a:t>
            </a:r>
            <a:endParaRPr lang="en-US" altLang="zh-TW" dirty="0" smtClean="0">
              <a:latin typeface="Noto Sans CJK TC Thin" panose="020B0200000000000000" pitchFamily="34" charset="-120"/>
              <a:ea typeface="Noto Sans CJK TC Thin" panose="020B0200000000000000" pitchFamily="34" charset="-120"/>
            </a:endParaRPr>
          </a:p>
          <a:p>
            <a:pPr marL="342900" indent="-342900" algn="l">
              <a:buFont typeface="Arial" panose="020B0604020202020204" pitchFamily="34" charset="0"/>
              <a:buChar char="•"/>
            </a:pPr>
            <a:r>
              <a:rPr lang="zh-TW" altLang="en-US" dirty="0" smtClean="0">
                <a:latin typeface="Noto Sans CJK TC Thin" panose="020B0200000000000000" pitchFamily="34" charset="-120"/>
                <a:ea typeface="Noto Sans CJK TC Thin" panose="020B0200000000000000" pitchFamily="34" charset="-120"/>
              </a:rPr>
              <a:t>後端：資傳２Ｂ 何宥宏</a:t>
            </a:r>
            <a:endParaRPr lang="en-US" altLang="zh-TW" dirty="0" smtClean="0">
              <a:latin typeface="Noto Sans CJK TC Thin" panose="020B0200000000000000" pitchFamily="34" charset="-120"/>
              <a:ea typeface="Noto Sans CJK TC Thin" panose="020B0200000000000000" pitchFamily="34" charset="-120"/>
            </a:endParaRPr>
          </a:p>
          <a:p>
            <a:pPr marL="342900" indent="-342900" algn="l">
              <a:buFont typeface="Arial" panose="020B0604020202020204" pitchFamily="34" charset="0"/>
              <a:buChar char="•"/>
            </a:pPr>
            <a:r>
              <a:rPr lang="zh-TW" altLang="en-US" dirty="0" smtClean="0">
                <a:latin typeface="Noto Sans CJK TC Thin" panose="020B0200000000000000" pitchFamily="34" charset="-120"/>
                <a:ea typeface="Noto Sans CJK TC Thin" panose="020B0200000000000000" pitchFamily="34" charset="-120"/>
              </a:rPr>
              <a:t>美術：資傳２Ａ 范予馨</a:t>
            </a:r>
            <a:r>
              <a:rPr lang="zh-TW" altLang="en-US" dirty="0">
                <a:latin typeface="Noto Sans CJK TC Thin" panose="020B0200000000000000" pitchFamily="34" charset="-120"/>
                <a:ea typeface="Noto Sans CJK TC Thin" panose="020B0200000000000000" pitchFamily="34" charset="-120"/>
              </a:rPr>
              <a:t> </a:t>
            </a:r>
            <a:r>
              <a:rPr lang="en-US" altLang="zh-TW" dirty="0" smtClean="0">
                <a:latin typeface="Noto Sans CJK TC Thin" panose="020B0200000000000000" pitchFamily="34" charset="-120"/>
                <a:ea typeface="Noto Sans CJK TC Thin" panose="020B0200000000000000" pitchFamily="34" charset="-120"/>
              </a:rPr>
              <a:t>/</a:t>
            </a:r>
            <a:r>
              <a:rPr lang="zh-TW" altLang="en-US" dirty="0" smtClean="0">
                <a:latin typeface="Noto Sans CJK TC Thin" panose="020B0200000000000000" pitchFamily="34" charset="-120"/>
                <a:ea typeface="Noto Sans CJK TC Thin" panose="020B0200000000000000" pitchFamily="34" charset="-120"/>
              </a:rPr>
              <a:t> 邱千祐</a:t>
            </a:r>
            <a:endParaRPr lang="zh-TW" altLang="en-US" dirty="0">
              <a:latin typeface="Noto Sans CJK TC Thin" panose="020B0200000000000000" pitchFamily="34" charset="-120"/>
              <a:ea typeface="Noto Sans CJK TC Thin" panose="020B0200000000000000" pitchFamily="34" charset="-120"/>
            </a:endParaRPr>
          </a:p>
        </p:txBody>
      </p:sp>
      <p:cxnSp>
        <p:nvCxnSpPr>
          <p:cNvPr id="5" name="直線接點 4"/>
          <p:cNvCxnSpPr/>
          <p:nvPr/>
        </p:nvCxnSpPr>
        <p:spPr>
          <a:xfrm>
            <a:off x="813894" y="3210418"/>
            <a:ext cx="4678417" cy="0"/>
          </a:xfrm>
          <a:prstGeom prst="line">
            <a:avLst/>
          </a:prstGeom>
        </p:spPr>
        <p:style>
          <a:lnRef idx="1">
            <a:schemeClr val="dk1"/>
          </a:lnRef>
          <a:fillRef idx="0">
            <a:schemeClr val="dk1"/>
          </a:fillRef>
          <a:effectRef idx="0">
            <a:schemeClr val="dk1"/>
          </a:effectRef>
          <a:fontRef idx="minor">
            <a:schemeClr val="tx1"/>
          </a:fontRef>
        </p:style>
      </p:cxn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831" y="1847111"/>
            <a:ext cx="2921958" cy="2921958"/>
          </a:xfrm>
          <a:prstGeom prst="rect">
            <a:avLst/>
          </a:prstGeom>
        </p:spPr>
      </p:pic>
    </p:spTree>
    <p:extLst>
      <p:ext uri="{BB962C8B-B14F-4D97-AF65-F5344CB8AC3E}">
        <p14:creationId xmlns:p14="http://schemas.microsoft.com/office/powerpoint/2010/main" val="385791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Noto Sans CJK TC Regular" panose="020B0500000000000000" pitchFamily="34" charset="-120"/>
                <a:ea typeface="Noto Sans CJK TC Regular" panose="020B0500000000000000" pitchFamily="34" charset="-120"/>
              </a:rPr>
              <a:t>流程圖</a:t>
            </a:r>
            <a:endParaRPr lang="zh-TW" altLang="en-US" dirty="0">
              <a:latin typeface="Noto Sans CJK TC Regular" panose="020B0500000000000000" pitchFamily="34" charset="-120"/>
              <a:ea typeface="Noto Sans CJK TC Regular" panose="020B0500000000000000" pitchFamily="34" charset="-120"/>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207" y="1690689"/>
            <a:ext cx="6654841" cy="4888543"/>
          </a:xfrm>
        </p:spPr>
      </p:pic>
      <p:cxnSp>
        <p:nvCxnSpPr>
          <p:cNvPr id="5" name="直線接點 4"/>
          <p:cNvCxnSpPr/>
          <p:nvPr/>
        </p:nvCxnSpPr>
        <p:spPr>
          <a:xfrm>
            <a:off x="0" y="1350087"/>
            <a:ext cx="467841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1159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2194</TotalTime>
  <Words>67</Words>
  <Application>Microsoft Office PowerPoint</Application>
  <PresentationFormat>如螢幕大小 (4:3)</PresentationFormat>
  <Paragraphs>18</Paragraphs>
  <Slides>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vt:i4>
      </vt:variant>
    </vt:vector>
  </HeadingPairs>
  <TitlesOfParts>
    <vt:vector size="17" baseType="lpstr">
      <vt:lpstr>Noto Sans CJK TC Light</vt:lpstr>
      <vt:lpstr>Noto Sans CJK TC Regular</vt:lpstr>
      <vt:lpstr>Noto Sans CJK TC Thin</vt:lpstr>
      <vt:lpstr>新細明體</vt:lpstr>
      <vt:lpstr>Arial</vt:lpstr>
      <vt:lpstr>Calibri</vt:lpstr>
      <vt:lpstr>Calibri Light</vt:lpstr>
      <vt:lpstr>Myriad Pro</vt:lpstr>
      <vt:lpstr>Office 佈景主題</vt:lpstr>
      <vt:lpstr>Pikit</vt:lpstr>
      <vt:lpstr>企劃發想</vt:lpstr>
      <vt:lpstr>目標族群</vt:lpstr>
      <vt:lpstr>Scenario</vt:lpstr>
      <vt:lpstr>Scenario</vt:lpstr>
      <vt:lpstr>Scenario</vt:lpstr>
      <vt:lpstr>人員編制</vt:lpstr>
      <vt:lpstr>流程圖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Joseph Chen</dc:creator>
  <cp:lastModifiedBy>Joseph Chen</cp:lastModifiedBy>
  <cp:revision>26</cp:revision>
  <dcterms:created xsi:type="dcterms:W3CDTF">2015-03-22T07:06:09Z</dcterms:created>
  <dcterms:modified xsi:type="dcterms:W3CDTF">2015-03-23T19:40:42Z</dcterms:modified>
</cp:coreProperties>
</file>