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75" r:id="rId9"/>
    <p:sldId id="276" r:id="rId10"/>
    <p:sldId id="277" r:id="rId11"/>
    <p:sldId id="278" r:id="rId12"/>
    <p:sldId id="280" r:id="rId13"/>
    <p:sldId id="281" r:id="rId14"/>
    <p:sldId id="279" r:id="rId15"/>
    <p:sldId id="282" r:id="rId16"/>
    <p:sldId id="284" r:id="rId17"/>
    <p:sldId id="285" r:id="rId18"/>
    <p:sldId id="286" r:id="rId19"/>
    <p:sldId id="287" r:id="rId20"/>
    <p:sldId id="288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3D2028F-2FAA-474C-B66F-6F86495A5DA7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D63227A-1BF9-4B74-B450-C9E620BA6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ild-your-own-computer.net/chipset.html" TargetMode="External"/><Relationship Id="rId2" Type="http://schemas.openxmlformats.org/officeDocument/2006/relationships/hyperlink" Target="http://www.build-your-own-computer.net/graphics-car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hyperlink" Target="http://www.build-your-own-computer.net/computer-memory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ild-your-own-computer.net/best-motherboard.html" TargetMode="External"/><Relationship Id="rId2" Type="http://schemas.openxmlformats.org/officeDocument/2006/relationships/hyperlink" Target="http://www.build-your-own-computer.net/motherboard-dia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hyperlink" Target="http://www.build-your-own-computer.net/computer-memory.html" TargetMode="External"/><Relationship Id="rId4" Type="http://schemas.openxmlformats.org/officeDocument/2006/relationships/hyperlink" Target="http://www.build-your-own-computer.net/motherboard-socke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ild-your-own-computer.net/chipset.html" TargetMode="External"/><Relationship Id="rId2" Type="http://schemas.openxmlformats.org/officeDocument/2006/relationships/hyperlink" Target="http://www.build-your-own-computer.net/motherboard-dia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hyperlink" Target="http://www.build-your-own-computer.net/dvd-drives.html" TargetMode="External"/><Relationship Id="rId4" Type="http://schemas.openxmlformats.org/officeDocument/2006/relationships/hyperlink" Target="http://www.build-your-own-computer.net/hard-dri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hyperlink" Target="http://www.build-your-own-computer.net/computer-bio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Perangkat-Perangkat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(</a:t>
            </a:r>
            <a:r>
              <a:rPr lang="en-US" i="1" dirty="0" err="1" smtClean="0">
                <a:solidFill>
                  <a:srgbClr val="00B0F0"/>
                </a:solidFill>
              </a:rPr>
              <a:t>Hardwares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562600"/>
            <a:ext cx="6560234" cy="1295400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Rahmat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D.R.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Dako</a:t>
            </a:r>
            <a:r>
              <a:rPr lang="en-US" dirty="0" smtClean="0">
                <a:solidFill>
                  <a:srgbClr val="C00000"/>
                </a:solidFill>
              </a:rPr>
              <a:t>,  ST.,  </a:t>
            </a:r>
            <a:r>
              <a:rPr lang="en-US" dirty="0" err="1" smtClean="0">
                <a:solidFill>
                  <a:srgbClr val="C00000"/>
                </a:solidFill>
              </a:rPr>
              <a:t>M.Eng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1" name="Picture 10" descr="3d-animasi-cat-reading-newspaper-animated-animal-animat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76400"/>
            <a:ext cx="3810000" cy="3810000"/>
          </a:xfrm>
          <a:prstGeom prst="rect">
            <a:avLst/>
          </a:prstGeom>
        </p:spPr>
      </p:pic>
      <p:pic>
        <p:nvPicPr>
          <p:cNvPr id="12" name="Picture 11" descr="2hzsgf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5410200"/>
          </a:xfrm>
        </p:spPr>
        <p:txBody>
          <a:bodyPr>
            <a:normAutofit fontScale="92500" lnSpcReduction="20000"/>
          </a:bodyPr>
          <a:lstStyle/>
          <a:p>
            <a:pPr marL="596646" indent="-51435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Floating Point-Unit,  </a:t>
            </a:r>
            <a:r>
              <a:rPr lang="en-US" i="1" dirty="0" err="1" smtClean="0">
                <a:solidFill>
                  <a:srgbClr val="0070C0"/>
                </a:solidFill>
              </a:rPr>
              <a:t>CISC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dan</a:t>
            </a:r>
            <a:r>
              <a:rPr lang="en-US" i="1" dirty="0" smtClean="0">
                <a:solidFill>
                  <a:srgbClr val="0070C0"/>
                </a:solidFill>
              </a:rPr>
              <a:t> RISC</a:t>
            </a:r>
          </a:p>
          <a:p>
            <a:pPr marL="596646" indent="-514350">
              <a:buNone/>
            </a:pP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Floating Point Unit (Unit </a:t>
            </a:r>
            <a:r>
              <a:rPr lang="en-US" dirty="0" err="1" smtClean="0">
                <a:solidFill>
                  <a:schemeClr val="accent3"/>
                </a:solidFill>
              </a:rPr>
              <a:t>titik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mengambang</a:t>
            </a:r>
            <a:r>
              <a:rPr lang="en-US" dirty="0" smtClean="0">
                <a:solidFill>
                  <a:schemeClr val="accent3"/>
                </a:solidFill>
              </a:rPr>
              <a:t>) </a:t>
            </a:r>
          </a:p>
          <a:p>
            <a:pPr marL="596646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err="1" smtClean="0">
                <a:solidFill>
                  <a:schemeClr val="accent3"/>
                </a:solidFill>
              </a:rPr>
              <a:t>Melaksanakan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operasi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perhitungan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bilangan</a:t>
            </a:r>
            <a:r>
              <a:rPr lang="en-US" dirty="0" smtClean="0">
                <a:solidFill>
                  <a:schemeClr val="accent3"/>
                </a:solidFill>
              </a:rPr>
              <a:t> real (floating point).</a:t>
            </a:r>
          </a:p>
          <a:p>
            <a:pPr marL="596646" indent="-514350">
              <a:buNone/>
            </a:pPr>
            <a:endParaRPr lang="en-US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r>
              <a:rPr lang="en-US" dirty="0" err="1" smtClean="0"/>
              <a:t>CISC</a:t>
            </a:r>
            <a:r>
              <a:rPr lang="en-US" dirty="0" smtClean="0">
                <a:solidFill>
                  <a:schemeClr val="accent3"/>
                </a:solidFill>
              </a:rPr>
              <a:t> (</a:t>
            </a:r>
            <a:r>
              <a:rPr lang="en-US" i="1" dirty="0" smtClean="0">
                <a:solidFill>
                  <a:schemeClr val="accent3"/>
                </a:solidFill>
              </a:rPr>
              <a:t>Complex Instructions Set Computer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marL="596646" indent="-514350">
              <a:buNone/>
            </a:pPr>
            <a:r>
              <a:rPr lang="en-US" dirty="0" smtClean="0"/>
              <a:t>RISC</a:t>
            </a:r>
            <a:r>
              <a:rPr lang="en-US" dirty="0" smtClean="0">
                <a:solidFill>
                  <a:schemeClr val="accent3"/>
                </a:solidFill>
              </a:rPr>
              <a:t> (</a:t>
            </a:r>
            <a:r>
              <a:rPr lang="en-US" i="1" dirty="0" smtClean="0">
                <a:solidFill>
                  <a:schemeClr val="accent3"/>
                </a:solidFill>
              </a:rPr>
              <a:t>Reduced Instruction Set Computer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marL="596646" indent="-514350">
              <a:buNone/>
            </a:pPr>
            <a:endParaRPr lang="en-US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CISC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and RISC are set of instruction in hardware especially processor.</a:t>
            </a:r>
          </a:p>
          <a:p>
            <a:pPr marL="596646" indent="-514350">
              <a:buNone/>
            </a:pPr>
            <a:endParaRPr lang="en-US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r>
              <a:rPr lang="en-US" sz="1700" b="1" i="1" dirty="0" smtClean="0">
                <a:sym typeface="Wingdings" pitchFamily="2" charset="2"/>
              </a:rPr>
              <a:t>Homework :  about difference between of them (examples, advantages and disadvantages)</a:t>
            </a: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5410200"/>
          </a:xfrm>
        </p:spPr>
        <p:txBody>
          <a:bodyPr>
            <a:normAutofit fontScale="92500" lnSpcReduction="10000"/>
          </a:bodyPr>
          <a:lstStyle/>
          <a:p>
            <a:pPr marL="596646" indent="-51435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Memori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Utama</a:t>
            </a:r>
            <a:r>
              <a:rPr lang="en-US" sz="2800" dirty="0" smtClean="0">
                <a:solidFill>
                  <a:srgbClr val="0070C0"/>
                </a:solidFill>
              </a:rPr>
              <a:t> (</a:t>
            </a:r>
            <a:r>
              <a:rPr lang="en-US" sz="2800" i="1" dirty="0" smtClean="0">
                <a:solidFill>
                  <a:srgbClr val="0070C0"/>
                </a:solidFill>
              </a:rPr>
              <a:t>Main Memory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  <a:r>
              <a:rPr lang="en-US" sz="2800" dirty="0" smtClean="0">
                <a:solidFill>
                  <a:srgbClr val="0070C0"/>
                </a:solidFill>
                <a:sym typeface="Wingdings" pitchFamily="2" charset="2"/>
              </a:rPr>
              <a:t> </a:t>
            </a:r>
            <a:r>
              <a:rPr lang="en-US" sz="2800" dirty="0" err="1" smtClean="0">
                <a:solidFill>
                  <a:srgbClr val="0070C0"/>
                </a:solidFill>
                <a:sym typeface="Wingdings" pitchFamily="2" charset="2"/>
              </a:rPr>
              <a:t>memori</a:t>
            </a:r>
            <a:r>
              <a:rPr lang="en-US" sz="2800" dirty="0" smtClean="0">
                <a:solidFill>
                  <a:srgbClr val="0070C0"/>
                </a:solidFill>
                <a:sym typeface="Wingdings" pitchFamily="2" charset="2"/>
              </a:rPr>
              <a:t> primer (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primary memory</a:t>
            </a:r>
            <a:r>
              <a:rPr lang="en-US" sz="2800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596646" indent="-514350">
              <a:buNone/>
            </a:pP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Memori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utama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berfungsi</a:t>
            </a:r>
            <a:r>
              <a:rPr lang="en-US" dirty="0" smtClean="0">
                <a:solidFill>
                  <a:schemeClr val="accent3"/>
                </a:solidFill>
              </a:rPr>
              <a:t> :</a:t>
            </a:r>
          </a:p>
          <a:p>
            <a:pPr marL="596646" indent="-514350">
              <a:buFont typeface="Arial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</a:rPr>
              <a:t>Menyimpan</a:t>
            </a:r>
            <a:r>
              <a:rPr lang="en-US" dirty="0" smtClean="0">
                <a:solidFill>
                  <a:schemeClr val="accent3"/>
                </a:solidFill>
              </a:rPr>
              <a:t> data yang </a:t>
            </a:r>
            <a:r>
              <a:rPr lang="en-US" dirty="0" err="1" smtClean="0">
                <a:solidFill>
                  <a:schemeClr val="accent3"/>
                </a:solidFill>
              </a:rPr>
              <a:t>berasal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dari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peranti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masukan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sampai</a:t>
            </a:r>
            <a:r>
              <a:rPr lang="en-US" dirty="0" smtClean="0">
                <a:solidFill>
                  <a:schemeClr val="accent3"/>
                </a:solidFill>
              </a:rPr>
              <a:t> data </a:t>
            </a:r>
            <a:r>
              <a:rPr lang="en-US" dirty="0" err="1" smtClean="0">
                <a:solidFill>
                  <a:schemeClr val="accent3"/>
                </a:solidFill>
              </a:rPr>
              <a:t>dikirim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ke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ALU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untuk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diproses</a:t>
            </a:r>
            <a:endParaRPr lang="en-US" dirty="0" smtClean="0">
              <a:solidFill>
                <a:schemeClr val="accent3"/>
              </a:solidFill>
            </a:endParaRPr>
          </a:p>
          <a:p>
            <a:pPr marL="596646" indent="-514350">
              <a:buFont typeface="Arial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</a:rPr>
              <a:t>Menyimpan</a:t>
            </a:r>
            <a:r>
              <a:rPr lang="en-US" dirty="0" smtClean="0">
                <a:solidFill>
                  <a:schemeClr val="accent3"/>
                </a:solidFill>
              </a:rPr>
              <a:t> data </a:t>
            </a:r>
            <a:r>
              <a:rPr lang="en-US" dirty="0" err="1" smtClean="0">
                <a:solidFill>
                  <a:schemeClr val="accent3"/>
                </a:solidFill>
              </a:rPr>
              <a:t>hasil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pemrosesan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ALU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sebelum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dikirim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ke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peranti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keluaran</a:t>
            </a:r>
            <a:endParaRPr lang="en-US" dirty="0" smtClean="0">
              <a:solidFill>
                <a:schemeClr val="accent3"/>
              </a:solidFill>
            </a:endParaRPr>
          </a:p>
          <a:p>
            <a:pPr marL="596646" indent="-514350">
              <a:buFont typeface="Arial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</a:rPr>
              <a:t>Menampung</a:t>
            </a:r>
            <a:r>
              <a:rPr lang="en-US" dirty="0" smtClean="0">
                <a:solidFill>
                  <a:schemeClr val="accent3"/>
                </a:solidFill>
              </a:rPr>
              <a:t> program/</a:t>
            </a:r>
            <a:r>
              <a:rPr lang="en-US" dirty="0" err="1" smtClean="0">
                <a:solidFill>
                  <a:schemeClr val="accent3"/>
                </a:solidFill>
              </a:rPr>
              <a:t>instruksi</a:t>
            </a:r>
            <a:r>
              <a:rPr lang="en-US" dirty="0" smtClean="0">
                <a:solidFill>
                  <a:schemeClr val="accent3"/>
                </a:solidFill>
              </a:rPr>
              <a:t> yang </a:t>
            </a:r>
            <a:r>
              <a:rPr lang="en-US" dirty="0" err="1" smtClean="0">
                <a:solidFill>
                  <a:schemeClr val="accent3"/>
                </a:solidFill>
              </a:rPr>
              <a:t>berasal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dari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peranti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masukan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atau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dari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peranti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pengingat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sekunder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596646" indent="-514350">
              <a:buNone/>
            </a:pPr>
            <a:endParaRPr lang="en-US" sz="700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5410200"/>
          </a:xfrm>
        </p:spPr>
        <p:txBody>
          <a:bodyPr>
            <a:normAutofit/>
          </a:bodyPr>
          <a:lstStyle/>
          <a:p>
            <a:pPr marL="596646" indent="-514350">
              <a:buNone/>
            </a:pPr>
            <a:endParaRPr lang="en-US" sz="700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dibedakan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:</a:t>
            </a:r>
          </a:p>
          <a:p>
            <a:pPr marL="596646" indent="-51435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RAM (Random Access Memory) / Primary Memory </a:t>
            </a:r>
            <a:r>
              <a:rPr lang="en-US" sz="2800" dirty="0" smtClean="0">
                <a:solidFill>
                  <a:schemeClr val="accent3"/>
                </a:solidFill>
              </a:rPr>
              <a:t>; </a:t>
            </a:r>
            <a:r>
              <a:rPr lang="en-US" sz="2800" dirty="0" err="1" smtClean="0">
                <a:solidFill>
                  <a:schemeClr val="accent3"/>
                </a:solidFill>
              </a:rPr>
              <a:t>Jenis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</a:rPr>
              <a:t>memori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isinya</a:t>
            </a:r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accent3"/>
                </a:solidFill>
              </a:rPr>
              <a:t>dapat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/>
              <a:t>diganti-ganti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</a:rPr>
              <a:t>selama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</a:rPr>
              <a:t>komputer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</a:rPr>
              <a:t>dihidupkan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</a:rPr>
              <a:t>dan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</a:rPr>
              <a:t>mempunyai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</a:rPr>
              <a:t>sifat</a:t>
            </a:r>
            <a:r>
              <a:rPr lang="en-US" sz="2800" dirty="0" smtClean="0">
                <a:solidFill>
                  <a:schemeClr val="accent3"/>
                </a:solidFill>
              </a:rPr>
              <a:t> “</a:t>
            </a:r>
            <a:r>
              <a:rPr lang="en-US" sz="2800" dirty="0" smtClean="0">
                <a:solidFill>
                  <a:srgbClr val="0070C0"/>
                </a:solidFill>
              </a:rPr>
              <a:t>VOLATILE</a:t>
            </a:r>
            <a:r>
              <a:rPr lang="en-US" sz="2800" dirty="0" smtClean="0">
                <a:solidFill>
                  <a:schemeClr val="accent3"/>
                </a:solidFill>
              </a:rPr>
              <a:t>”, </a:t>
            </a:r>
            <a:r>
              <a:rPr lang="en-US" sz="2800" dirty="0" err="1" smtClean="0">
                <a:solidFill>
                  <a:srgbClr val="0070C0"/>
                </a:solidFill>
              </a:rPr>
              <a:t>berkecepatan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tinggi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</a:rPr>
              <a:t>akses</a:t>
            </a:r>
            <a:r>
              <a:rPr lang="en-US" sz="2800" dirty="0" smtClean="0">
                <a:solidFill>
                  <a:srgbClr val="0070C0"/>
                </a:solidFill>
              </a:rPr>
              <a:t> random.</a:t>
            </a:r>
          </a:p>
          <a:p>
            <a:pPr marL="596646" indent="-514350">
              <a:buNone/>
            </a:pPr>
            <a:endParaRPr lang="en-US" sz="12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pic>
        <p:nvPicPr>
          <p:cNvPr id="5" name="Picture 4" descr="corsair-xms2-ddr2-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91000"/>
            <a:ext cx="3429000" cy="2045473"/>
          </a:xfrm>
          <a:prstGeom prst="rect">
            <a:avLst/>
          </a:prstGeom>
        </p:spPr>
      </p:pic>
      <p:pic>
        <p:nvPicPr>
          <p:cNvPr id="6" name="Picture 5" descr="ddr3-vs-ddr2-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962400"/>
            <a:ext cx="2590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246310"/>
            <a:ext cx="2057400" cy="163049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5410200"/>
          </a:xfrm>
        </p:spPr>
        <p:txBody>
          <a:bodyPr>
            <a:normAutofit/>
          </a:bodyPr>
          <a:lstStyle/>
          <a:p>
            <a:pPr marL="596646" indent="-514350">
              <a:buNone/>
            </a:pPr>
            <a:endParaRPr lang="en-US" sz="700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ROM (Read Only Memory) ; </a:t>
            </a:r>
            <a:r>
              <a:rPr lang="en-US" dirty="0" err="1" smtClean="0">
                <a:solidFill>
                  <a:schemeClr val="accent3"/>
                </a:solidFill>
              </a:rPr>
              <a:t>jenis</a:t>
            </a:r>
            <a:r>
              <a:rPr lang="en-US" dirty="0" smtClean="0">
                <a:solidFill>
                  <a:schemeClr val="accent3"/>
                </a:solidFill>
              </a:rPr>
              <a:t> memory yang </a:t>
            </a:r>
            <a:r>
              <a:rPr lang="en-US" dirty="0" err="1" smtClean="0">
                <a:solidFill>
                  <a:schemeClr val="accent3"/>
                </a:solidFill>
              </a:rPr>
              <a:t>hanya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bisa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dibaca</a:t>
            </a:r>
            <a:r>
              <a:rPr lang="en-US" dirty="0" smtClean="0">
                <a:solidFill>
                  <a:schemeClr val="accent3"/>
                </a:solidFill>
              </a:rPr>
              <a:t>. </a:t>
            </a:r>
            <a:r>
              <a:rPr lang="en-US" dirty="0" err="1" smtClean="0">
                <a:solidFill>
                  <a:schemeClr val="accent3"/>
                </a:solidFill>
              </a:rPr>
              <a:t>Bersifat</a:t>
            </a:r>
            <a:r>
              <a:rPr lang="en-US" dirty="0" smtClean="0">
                <a:solidFill>
                  <a:schemeClr val="accent3"/>
                </a:solidFill>
              </a:rPr>
              <a:t> “</a:t>
            </a:r>
            <a:r>
              <a:rPr lang="en-US" dirty="0" smtClean="0">
                <a:solidFill>
                  <a:srgbClr val="0070C0"/>
                </a:solidFill>
              </a:rPr>
              <a:t>NON VOLATILE”, </a:t>
            </a:r>
            <a:r>
              <a:rPr lang="en-US" dirty="0" err="1" smtClean="0">
                <a:solidFill>
                  <a:srgbClr val="0070C0"/>
                </a:solidFill>
              </a:rPr>
              <a:t>berkecepatan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relatif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rendah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akses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sekuensial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306431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Jenis-jenis</a:t>
            </a:r>
            <a:r>
              <a:rPr lang="en-US" sz="2800" dirty="0" smtClean="0">
                <a:solidFill>
                  <a:schemeClr val="accent1"/>
                </a:solidFill>
              </a:rPr>
              <a:t> ROM 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PROM (</a:t>
            </a:r>
            <a:r>
              <a:rPr lang="en-US" sz="2800" i="1" dirty="0" smtClean="0">
                <a:solidFill>
                  <a:srgbClr val="C00000"/>
                </a:solidFill>
              </a:rPr>
              <a:t>Programmable Read Only Memory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EPROM (</a:t>
            </a:r>
            <a:r>
              <a:rPr lang="en-US" sz="2400" i="1" dirty="0" smtClean="0">
                <a:solidFill>
                  <a:srgbClr val="C00000"/>
                </a:solidFill>
              </a:rPr>
              <a:t>Erasable Programmable Read Only Memory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EEPROM</a:t>
            </a:r>
            <a:r>
              <a:rPr lang="en-US" sz="2800" dirty="0" smtClean="0"/>
              <a:t>(</a:t>
            </a:r>
            <a:r>
              <a:rPr lang="en-US" sz="2000" i="1" dirty="0" smtClean="0">
                <a:solidFill>
                  <a:srgbClr val="C00000"/>
                </a:solidFill>
              </a:rPr>
              <a:t>Electrically Erasable Programmable Read Only Memory</a:t>
            </a:r>
            <a:r>
              <a:rPr lang="en-US" dirty="0" smtClean="0"/>
              <a:t>)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Flash Memory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3962400"/>
          </a:xfrm>
        </p:spPr>
        <p:txBody>
          <a:bodyPr>
            <a:normAutofit fontScale="92500" lnSpcReduction="20000"/>
          </a:bodyPr>
          <a:lstStyle/>
          <a:p>
            <a:pPr marL="596646" indent="-51435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Cache Memory</a:t>
            </a:r>
          </a:p>
          <a:p>
            <a:pPr marL="596646" indent="-514350">
              <a:buNone/>
            </a:pP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Memori</a:t>
            </a:r>
            <a:r>
              <a:rPr lang="en-US" dirty="0" smtClean="0">
                <a:solidFill>
                  <a:schemeClr val="accent3"/>
                </a:solidFill>
              </a:rPr>
              <a:t> yang </a:t>
            </a:r>
            <a:r>
              <a:rPr lang="en-US" dirty="0" err="1" smtClean="0">
                <a:solidFill>
                  <a:schemeClr val="accent3"/>
                </a:solidFill>
              </a:rPr>
              <a:t>memiliki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kecepatan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sangat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tinggi</a:t>
            </a:r>
            <a:r>
              <a:rPr lang="en-US" dirty="0" smtClean="0">
                <a:solidFill>
                  <a:schemeClr val="accent3"/>
                </a:solidFill>
              </a:rPr>
              <a:t>, yang </a:t>
            </a:r>
            <a:r>
              <a:rPr lang="en-US" dirty="0" err="1" smtClean="0">
                <a:solidFill>
                  <a:schemeClr val="accent3"/>
                </a:solidFill>
              </a:rPr>
              <a:t>digunakan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  <a:r>
              <a:rPr lang="en-US" dirty="0" err="1" smtClean="0">
                <a:solidFill>
                  <a:schemeClr val="accent3"/>
                </a:solidFill>
              </a:rPr>
              <a:t>sebagai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perantara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antara</a:t>
            </a:r>
            <a:r>
              <a:rPr lang="en-US" dirty="0" smtClean="0">
                <a:solidFill>
                  <a:schemeClr val="accent3"/>
                </a:solidFill>
              </a:rPr>
              <a:t> RAM </a:t>
            </a:r>
            <a:r>
              <a:rPr lang="en-US" dirty="0" err="1" smtClean="0">
                <a:solidFill>
                  <a:schemeClr val="accent3"/>
                </a:solidFill>
              </a:rPr>
              <a:t>dan</a:t>
            </a:r>
            <a:r>
              <a:rPr lang="en-US" dirty="0" smtClean="0">
                <a:solidFill>
                  <a:schemeClr val="accent3"/>
                </a:solidFill>
              </a:rPr>
              <a:t> CPU.</a:t>
            </a:r>
          </a:p>
          <a:p>
            <a:pPr marL="596646" indent="-514350">
              <a:buNone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RAM,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endParaRPr lang="en-US" dirty="0" smtClean="0"/>
          </a:p>
          <a:p>
            <a:pPr marL="596646" indent="-514350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Berfungsi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menjembatani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antara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prosesor</a:t>
            </a:r>
            <a:r>
              <a:rPr lang="en-US" dirty="0" smtClean="0">
                <a:solidFill>
                  <a:schemeClr val="accent4"/>
                </a:solidFill>
              </a:rPr>
              <a:t> yang </a:t>
            </a:r>
            <a:r>
              <a:rPr lang="en-US" dirty="0" err="1" smtClean="0">
                <a:solidFill>
                  <a:schemeClr val="accent4"/>
                </a:solidFill>
              </a:rPr>
              <a:t>memiliki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kecepatan</a:t>
            </a:r>
            <a:r>
              <a:rPr lang="en-US" dirty="0" smtClean="0">
                <a:solidFill>
                  <a:schemeClr val="accent4"/>
                </a:solidFill>
              </a:rPr>
              <a:t> yang </a:t>
            </a:r>
            <a:r>
              <a:rPr lang="en-US" dirty="0" err="1" smtClean="0">
                <a:solidFill>
                  <a:schemeClr val="accent4"/>
                </a:solidFill>
              </a:rPr>
              <a:t>sangat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tinggi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dengan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kecepatan</a:t>
            </a:r>
            <a:r>
              <a:rPr lang="en-US" dirty="0" smtClean="0">
                <a:solidFill>
                  <a:schemeClr val="accent4"/>
                </a:solidFill>
              </a:rPr>
              <a:t> RAM yang </a:t>
            </a:r>
            <a:r>
              <a:rPr lang="en-US" dirty="0" err="1" smtClean="0">
                <a:solidFill>
                  <a:schemeClr val="accent4"/>
                </a:solidFill>
              </a:rPr>
              <a:t>jauh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lebih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rendah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pPr marL="596646" indent="-514350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54864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54864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3581400" y="5715000"/>
            <a:ext cx="7620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5867400" y="5715000"/>
            <a:ext cx="6858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3962400"/>
          </a:xfrm>
        </p:spPr>
        <p:txBody>
          <a:bodyPr>
            <a:normAutofit/>
          </a:bodyPr>
          <a:lstStyle/>
          <a:p>
            <a:pPr marL="596646" indent="-51435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Motherboard</a:t>
            </a:r>
          </a:p>
          <a:p>
            <a:pPr marL="596646" indent="-514350">
              <a:buNone/>
            </a:pP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pic>
        <p:nvPicPr>
          <p:cNvPr id="11" name="Picture 10" descr="motherboard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7162800" cy="456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(9)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3962400"/>
          </a:xfrm>
        </p:spPr>
        <p:txBody>
          <a:bodyPr>
            <a:normAutofit/>
          </a:bodyPr>
          <a:lstStyle/>
          <a:p>
            <a:pPr marL="596646" indent="-51435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Motherboard</a:t>
            </a:r>
          </a:p>
          <a:p>
            <a:pPr marL="596646" indent="-514350">
              <a:buNone/>
            </a:pP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pic>
        <p:nvPicPr>
          <p:cNvPr id="5" name="Picture 4" descr="motherboard-diagram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5257800" cy="45711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67600" y="1752600"/>
            <a:ext cx="76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A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D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F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G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H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I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J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K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L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M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N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O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(10)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4953000"/>
          </a:xfrm>
        </p:spPr>
        <p:txBody>
          <a:bodyPr>
            <a:normAutofit fontScale="70000" lnSpcReduction="20000"/>
          </a:bodyPr>
          <a:lstStyle/>
          <a:p>
            <a:pPr marL="596646" indent="-514350">
              <a:buAutoNum type="alphaUcPeriod"/>
            </a:pPr>
            <a:r>
              <a:rPr lang="en-US" b="1" dirty="0" smtClean="0"/>
              <a:t>PCI Slot</a:t>
            </a:r>
            <a:r>
              <a:rPr lang="en-US" dirty="0" smtClean="0"/>
              <a:t> - This board has 2 PCI slots. These can be used for components such as Ethernet cards, sound cards, and modems. </a:t>
            </a:r>
          </a:p>
          <a:p>
            <a:pPr marL="596646" indent="-514350">
              <a:buAutoNum type="alphaUcPeriod"/>
            </a:pPr>
            <a:r>
              <a:rPr lang="en-US" b="1" dirty="0" smtClean="0"/>
              <a:t>PCI-E </a:t>
            </a:r>
            <a:r>
              <a:rPr lang="en-US" b="1" dirty="0" err="1" smtClean="0"/>
              <a:t>16x</a:t>
            </a:r>
            <a:r>
              <a:rPr lang="en-US" b="1" dirty="0" smtClean="0"/>
              <a:t> Slot</a:t>
            </a:r>
            <a:r>
              <a:rPr lang="en-US" dirty="0" smtClean="0"/>
              <a:t> - There are 2 of them on this motherboard diagram, both are blue. These are used for your </a:t>
            </a:r>
            <a:r>
              <a:rPr lang="en-US" dirty="0" smtClean="0">
                <a:hlinkClick r:id="rId2"/>
              </a:rPr>
              <a:t>graphics card</a:t>
            </a:r>
            <a:r>
              <a:rPr lang="en-US" dirty="0" smtClean="0"/>
              <a:t>. With two of them onboard, you can run 2 graphics cards in </a:t>
            </a:r>
            <a:r>
              <a:rPr lang="en-US" dirty="0" err="1" smtClean="0"/>
              <a:t>SLI</a:t>
            </a:r>
            <a:r>
              <a:rPr lang="en-US" dirty="0" smtClean="0"/>
              <a:t>. You would only need this if you are a gamer, or working with high end video / graphics editing. These are the </a:t>
            </a:r>
            <a:r>
              <a:rPr lang="en-US" dirty="0" err="1" smtClean="0"/>
              <a:t>16x</a:t>
            </a:r>
            <a:r>
              <a:rPr lang="en-US" dirty="0" smtClean="0"/>
              <a:t> speed versions, which are currently the fastest. </a:t>
            </a:r>
          </a:p>
          <a:p>
            <a:pPr marL="596646" indent="-514350">
              <a:buAutoNum type="alphaUcPeriod"/>
            </a:pPr>
            <a:r>
              <a:rPr lang="en-US" b="1" dirty="0" smtClean="0"/>
              <a:t>PCI-E </a:t>
            </a:r>
            <a:r>
              <a:rPr lang="en-US" b="1" dirty="0" err="1" smtClean="0"/>
              <a:t>1x</a:t>
            </a:r>
            <a:r>
              <a:rPr lang="en-US" b="1" dirty="0" smtClean="0"/>
              <a:t> Slot</a:t>
            </a:r>
            <a:r>
              <a:rPr lang="en-US" dirty="0" smtClean="0"/>
              <a:t> - Single slot - In the </a:t>
            </a:r>
            <a:r>
              <a:rPr lang="en-US" dirty="0" err="1" smtClean="0"/>
              <a:t>PCIe</a:t>
            </a:r>
            <a:r>
              <a:rPr lang="en-US" dirty="0" smtClean="0"/>
              <a:t> </a:t>
            </a:r>
            <a:r>
              <a:rPr lang="en-US" dirty="0" err="1" smtClean="0"/>
              <a:t>1.x</a:t>
            </a:r>
            <a:r>
              <a:rPr lang="en-US" dirty="0" smtClean="0"/>
              <a:t> generation, each lane (</a:t>
            </a:r>
            <a:r>
              <a:rPr lang="en-US" i="1" dirty="0" err="1" smtClean="0"/>
              <a:t>1x</a:t>
            </a:r>
            <a:r>
              <a:rPr lang="en-US" dirty="0" smtClean="0"/>
              <a:t>) carries 250 MB/s compared to 133 MB/s for the PCI slots. These can be used for expansion cards such as Sound Cards, or Ethernet Cards.</a:t>
            </a:r>
          </a:p>
          <a:p>
            <a:pPr marL="596646" indent="-514350">
              <a:buAutoNum type="alphaUcPeriod"/>
            </a:pPr>
            <a:r>
              <a:rPr lang="en-US" dirty="0" smtClean="0">
                <a:hlinkClick r:id="rId3"/>
              </a:rPr>
              <a:t>Northbridge</a:t>
            </a:r>
            <a:r>
              <a:rPr lang="en-US" dirty="0" smtClean="0"/>
              <a:t> - This is the Northbridge for this motherboard. This allows communication between the CPU and the </a:t>
            </a:r>
            <a:r>
              <a:rPr lang="en-US" dirty="0" smtClean="0">
                <a:hlinkClick r:id="rId4"/>
              </a:rPr>
              <a:t>system memory</a:t>
            </a:r>
            <a:r>
              <a:rPr lang="en-US" dirty="0" smtClean="0"/>
              <a:t> and PCI-E slots.</a:t>
            </a:r>
          </a:p>
          <a:p>
            <a:pPr marL="596646" indent="-514350">
              <a:buAutoNum type="alphaUcPeriod"/>
            </a:pP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6096000" y="632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(11)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4953000"/>
          </a:xfrm>
        </p:spPr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lphaUcPeriod" startAt="5"/>
            </a:pPr>
            <a:r>
              <a:rPr lang="en-US" b="1" u="sng" dirty="0" err="1" smtClean="0">
                <a:hlinkClick r:id="rId2"/>
              </a:rPr>
              <a:t>ATX</a:t>
            </a:r>
            <a:r>
              <a:rPr lang="en-US" b="1" dirty="0" smtClean="0"/>
              <a:t> </a:t>
            </a:r>
            <a:r>
              <a:rPr lang="en-US" b="1" dirty="0" err="1" smtClean="0"/>
              <a:t>12V</a:t>
            </a:r>
            <a:r>
              <a:rPr lang="en-US" b="1" dirty="0" smtClean="0"/>
              <a:t> </a:t>
            </a:r>
            <a:r>
              <a:rPr lang="en-US" b="1" dirty="0" err="1" smtClean="0"/>
              <a:t>2X</a:t>
            </a:r>
            <a:r>
              <a:rPr lang="en-US" b="1" dirty="0" smtClean="0"/>
              <a:t> and 4 Pin Power Connection</a:t>
            </a:r>
            <a:r>
              <a:rPr lang="en-US" dirty="0" smtClean="0"/>
              <a:t> Power Connection - This is one of two power connections that supply power to the </a:t>
            </a:r>
            <a:r>
              <a:rPr lang="en-US" dirty="0" smtClean="0">
                <a:hlinkClick r:id="rId3"/>
              </a:rPr>
              <a:t>motherboard</a:t>
            </a:r>
            <a:r>
              <a:rPr lang="en-US" dirty="0" smtClean="0"/>
              <a:t>. This connection will come from your Power Supply. </a:t>
            </a:r>
          </a:p>
          <a:p>
            <a:pPr marL="596646" indent="-514350">
              <a:buFont typeface="+mj-lt"/>
              <a:buAutoNum type="alphaUcPeriod" startAt="5"/>
            </a:pPr>
            <a:r>
              <a:rPr lang="en-US" b="1" dirty="0" smtClean="0"/>
              <a:t>CPU-Fan</a:t>
            </a:r>
            <a:r>
              <a:rPr lang="en-US" dirty="0" smtClean="0"/>
              <a:t> Connection - This is where your </a:t>
            </a:r>
            <a:r>
              <a:rPr lang="en-US" u="sng" dirty="0" smtClean="0">
                <a:hlinkClick r:id="rId2"/>
              </a:rPr>
              <a:t>CPU fan</a:t>
            </a:r>
            <a:r>
              <a:rPr lang="en-US" dirty="0" smtClean="0"/>
              <a:t> will connect. Using this connection over one from your power supply will allow the motherboard to control the speed of your fan, based on the </a:t>
            </a:r>
            <a:r>
              <a:rPr lang="en-US" u="sng" dirty="0" smtClean="0">
                <a:hlinkClick r:id="rId2"/>
              </a:rPr>
              <a:t>CPU temperature</a:t>
            </a:r>
            <a:r>
              <a:rPr lang="en-US" dirty="0" smtClean="0"/>
              <a:t>. </a:t>
            </a:r>
          </a:p>
          <a:p>
            <a:pPr marL="596646" indent="-514350">
              <a:buFont typeface="+mj-lt"/>
              <a:buAutoNum type="alphaUcPeriod" startAt="5"/>
            </a:pPr>
            <a:r>
              <a:rPr lang="en-US" dirty="0" smtClean="0">
                <a:hlinkClick r:id="rId4"/>
              </a:rPr>
              <a:t>Socket</a:t>
            </a:r>
            <a:r>
              <a:rPr lang="en-US" dirty="0" smtClean="0"/>
              <a:t> - This is where your CPU will plug in. The orange bracket that is surrounding it is used for high end heat sinks. It helps to support the weight of the </a:t>
            </a:r>
            <a:r>
              <a:rPr lang="en-US" u="sng" dirty="0" smtClean="0">
                <a:hlinkClick r:id="rId2"/>
              </a:rPr>
              <a:t>heat sink</a:t>
            </a:r>
            <a:r>
              <a:rPr lang="en-US" dirty="0" smtClean="0"/>
              <a:t>. </a:t>
            </a:r>
          </a:p>
          <a:p>
            <a:pPr marL="596646" indent="-514350">
              <a:buFont typeface="+mj-lt"/>
              <a:buAutoNum type="alphaUcPeriod" startAt="5"/>
            </a:pPr>
            <a:r>
              <a:rPr lang="en-US" dirty="0" smtClean="0">
                <a:hlinkClick r:id="rId5"/>
              </a:rPr>
              <a:t>Memory Slots</a:t>
            </a:r>
            <a:r>
              <a:rPr lang="en-US" dirty="0" smtClean="0"/>
              <a:t> - These are the slots for your </a:t>
            </a:r>
            <a:r>
              <a:rPr lang="en-US" dirty="0" smtClean="0">
                <a:hlinkClick r:id="rId5"/>
              </a:rPr>
              <a:t>RAM</a:t>
            </a:r>
            <a:r>
              <a:rPr lang="en-US" dirty="0" smtClean="0"/>
              <a:t>. Most boards will have 4 slots, but some will only have 2. The color coding you see on the motherboard diagram is used to match up RAM for Dual-Channel. Using them this way will give your memory a speed boost.</a:t>
            </a: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sp>
        <p:nvSpPr>
          <p:cNvPr id="6" name="TextBox 5">
            <a:hlinkClick r:id="rId6" action="ppaction://hlinksldjump"/>
          </p:cNvPr>
          <p:cNvSpPr txBox="1"/>
          <p:nvPr/>
        </p:nvSpPr>
        <p:spPr>
          <a:xfrm>
            <a:off x="6172200" y="640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(12)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4953000"/>
          </a:xfrm>
        </p:spPr>
        <p:txBody>
          <a:bodyPr>
            <a:normAutofit fontScale="85000" lnSpcReduction="20000"/>
          </a:bodyPr>
          <a:lstStyle/>
          <a:p>
            <a:pPr marL="596646" indent="-514350">
              <a:buFont typeface="+mj-lt"/>
              <a:buAutoNum type="alphaUcPeriod" startAt="9"/>
            </a:pPr>
            <a:r>
              <a:rPr lang="en-US" b="1" u="sng" dirty="0" err="1" smtClean="0">
                <a:hlinkClick r:id="rId2"/>
              </a:rPr>
              <a:t>ATX</a:t>
            </a:r>
            <a:r>
              <a:rPr lang="en-US" b="1" u="sng" dirty="0" smtClean="0">
                <a:hlinkClick r:id="rId2"/>
              </a:rPr>
              <a:t> Power</a:t>
            </a:r>
            <a:r>
              <a:rPr lang="en-US" b="1" dirty="0" smtClean="0"/>
              <a:t> Connector</a:t>
            </a:r>
            <a:r>
              <a:rPr lang="en-US" dirty="0" smtClean="0"/>
              <a:t> - This is the second of two power connections. This is the main power connection for the motherboard, and comes from the Power Supply. </a:t>
            </a:r>
          </a:p>
          <a:p>
            <a:pPr marL="596646" indent="-514350">
              <a:buFont typeface="+mj-lt"/>
              <a:buAutoNum type="alphaUcPeriod" startAt="9"/>
            </a:pPr>
            <a:r>
              <a:rPr lang="en-US" b="1" dirty="0" smtClean="0"/>
              <a:t>IDE Connection </a:t>
            </a:r>
            <a:r>
              <a:rPr lang="en-US" dirty="0" smtClean="0"/>
              <a:t>- The IDE (Integrated Drive Electronics) is the connection for your hard drive or CD / DVD drive. Most drives today come with </a:t>
            </a:r>
            <a:r>
              <a:rPr lang="en-US" dirty="0" err="1" smtClean="0"/>
              <a:t>SATA</a:t>
            </a:r>
            <a:r>
              <a:rPr lang="en-US" dirty="0" smtClean="0"/>
              <a:t> connections, so you may not use this. </a:t>
            </a:r>
          </a:p>
          <a:p>
            <a:pPr marL="596646" indent="-514350">
              <a:buFont typeface="+mj-lt"/>
              <a:buAutoNum type="alphaUcPeriod" startAt="9"/>
            </a:pPr>
            <a:r>
              <a:rPr lang="en-US" dirty="0" smtClean="0">
                <a:hlinkClick r:id="rId3"/>
              </a:rPr>
              <a:t>Southbridge</a:t>
            </a:r>
            <a:r>
              <a:rPr lang="en-US" dirty="0" smtClean="0"/>
              <a:t> - This is the controller for components such as the PCI slots, onboard audio, and USB connections. </a:t>
            </a:r>
          </a:p>
          <a:p>
            <a:pPr marL="596646" indent="-514350">
              <a:buFont typeface="+mj-lt"/>
              <a:buAutoNum type="alphaUcPeriod" startAt="9"/>
            </a:pPr>
            <a:r>
              <a:rPr lang="en-US" b="1" dirty="0" err="1" smtClean="0"/>
              <a:t>SATA</a:t>
            </a:r>
            <a:r>
              <a:rPr lang="en-US" b="1" dirty="0" smtClean="0"/>
              <a:t> Connections</a:t>
            </a:r>
            <a:r>
              <a:rPr lang="en-US" dirty="0" smtClean="0"/>
              <a:t> - These are 4 of the 6 </a:t>
            </a:r>
            <a:r>
              <a:rPr lang="en-US" dirty="0" err="1" smtClean="0"/>
              <a:t>SATA</a:t>
            </a:r>
            <a:r>
              <a:rPr lang="en-US" dirty="0" smtClean="0"/>
              <a:t> connections on the motherboard. These will be used for </a:t>
            </a:r>
            <a:r>
              <a:rPr lang="en-US" dirty="0" smtClean="0">
                <a:hlinkClick r:id="rId4"/>
              </a:rPr>
              <a:t>hard drives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CD / DVD</a:t>
            </a:r>
            <a:r>
              <a:rPr lang="en-US" dirty="0" smtClean="0"/>
              <a:t> drives.</a:t>
            </a: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sp>
        <p:nvSpPr>
          <p:cNvPr id="6" name="TextBox 5">
            <a:hlinkClick r:id="rId6" action="ppaction://hlinksldjump"/>
          </p:cNvPr>
          <p:cNvSpPr txBox="1"/>
          <p:nvPr/>
        </p:nvSpPr>
        <p:spPr>
          <a:xfrm>
            <a:off x="6172200" y="640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Mahasiswa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satuan-satuan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dalam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sistem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komputer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komponen-komponen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sistem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komputer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evolusi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komputer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ragam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komputer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(13)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4953000"/>
          </a:xfrm>
        </p:spPr>
        <p:txBody>
          <a:bodyPr>
            <a:normAutofit fontScale="85000" lnSpcReduction="20000"/>
          </a:bodyPr>
          <a:lstStyle/>
          <a:p>
            <a:pPr marL="596646" indent="-514350">
              <a:buFont typeface="+mj-lt"/>
              <a:buAutoNum type="alphaUcPeriod" startAt="13"/>
            </a:pPr>
            <a:r>
              <a:rPr lang="en-US" b="1" dirty="0" smtClean="0"/>
              <a:t>Front Panel Connections</a:t>
            </a:r>
            <a:r>
              <a:rPr lang="en-US" dirty="0" smtClean="0"/>
              <a:t> - this is where you will hook in the connections from your case. These are mostly the different lights on your case, such as power on, hard drive activity etc. </a:t>
            </a:r>
          </a:p>
          <a:p>
            <a:pPr marL="596646" indent="-514350">
              <a:buFont typeface="+mj-lt"/>
              <a:buAutoNum type="alphaUcPeriod" startAt="13"/>
            </a:pPr>
            <a:r>
              <a:rPr lang="en-US" b="1" dirty="0" err="1" smtClean="0"/>
              <a:t>FDD</a:t>
            </a:r>
            <a:r>
              <a:rPr lang="en-US" b="1" dirty="0" smtClean="0"/>
              <a:t> Connection </a:t>
            </a:r>
            <a:r>
              <a:rPr lang="en-US" i="1" dirty="0" smtClean="0"/>
              <a:t>-</a:t>
            </a:r>
            <a:r>
              <a:rPr lang="en-US" dirty="0" smtClean="0"/>
              <a:t> The </a:t>
            </a:r>
            <a:r>
              <a:rPr lang="en-US" dirty="0" err="1" smtClean="0"/>
              <a:t>FDD</a:t>
            </a:r>
            <a:r>
              <a:rPr lang="en-US" dirty="0" smtClean="0"/>
              <a:t> is the Floppy Disk controller. If you have a floppy disk drive in your computer, this is where you will hook it up. </a:t>
            </a:r>
          </a:p>
          <a:p>
            <a:pPr marL="596646" indent="-514350">
              <a:buFont typeface="+mj-lt"/>
              <a:buAutoNum type="alphaUcPeriod" startAt="13"/>
            </a:pPr>
            <a:r>
              <a:rPr lang="en-US" b="1" dirty="0" smtClean="0"/>
              <a:t>External USB Connections </a:t>
            </a:r>
            <a:r>
              <a:rPr lang="en-US" dirty="0" smtClean="0"/>
              <a:t>- This is where you will plug in external USB connections for your case or USB bracket. </a:t>
            </a:r>
          </a:p>
          <a:p>
            <a:pPr marL="596646" indent="-514350">
              <a:buFont typeface="+mj-lt"/>
              <a:buAutoNum type="alphaUcPeriod" startAt="13"/>
            </a:pPr>
            <a:r>
              <a:rPr lang="en-US" dirty="0" err="1" smtClean="0">
                <a:hlinkClick r:id="rId2"/>
              </a:rPr>
              <a:t>CMOS</a:t>
            </a:r>
            <a:r>
              <a:rPr lang="en-US" dirty="0" smtClean="0">
                <a:hlinkClick r:id="rId2"/>
              </a:rPr>
              <a:t> battery</a:t>
            </a:r>
            <a:r>
              <a:rPr lang="en-US" dirty="0" smtClean="0"/>
              <a:t> - This is the motherboard's battery. This is used to allow the </a:t>
            </a:r>
            <a:r>
              <a:rPr lang="en-US" dirty="0" err="1" smtClean="0"/>
              <a:t>CMOS</a:t>
            </a:r>
            <a:r>
              <a:rPr lang="en-US" dirty="0" smtClean="0"/>
              <a:t> to keep its settings.</a:t>
            </a:r>
            <a:endParaRPr lang="en-US" dirty="0" smtClean="0">
              <a:solidFill>
                <a:schemeClr val="accent4"/>
              </a:solidFill>
            </a:endParaRP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172200" y="640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unny_monkey_thumbs_u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276600"/>
            <a:ext cx="3734487" cy="2590800"/>
          </a:xfrm>
          <a:prstGeom prst="rect">
            <a:avLst/>
          </a:prstGeom>
        </p:spPr>
      </p:pic>
      <p:pic>
        <p:nvPicPr>
          <p:cNvPr id="5" name="Picture 4" descr="you-are-funn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43" y="2971800"/>
            <a:ext cx="3352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274638"/>
            <a:ext cx="7498080" cy="1143000"/>
          </a:xfrm>
        </p:spPr>
        <p:txBody>
          <a:bodyPr/>
          <a:lstStyle/>
          <a:p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5438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? </a:t>
            </a:r>
          </a:p>
          <a:p>
            <a:pPr>
              <a:buNone/>
            </a:pPr>
            <a:r>
              <a:rPr lang="en-US" sz="2400" dirty="0" smtClean="0"/>
              <a:t>“</a:t>
            </a:r>
            <a:r>
              <a:rPr lang="en-US" sz="2400" dirty="0" err="1" smtClean="0">
                <a:solidFill>
                  <a:srgbClr val="0070C0"/>
                </a:solidFill>
              </a:rPr>
              <a:t>biner</a:t>
            </a:r>
            <a:r>
              <a:rPr lang="en-US" sz="2400" dirty="0" smtClean="0"/>
              <a:t>”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Nilai</a:t>
            </a:r>
            <a:r>
              <a:rPr lang="en-US" sz="2400" dirty="0" smtClean="0">
                <a:solidFill>
                  <a:srgbClr val="0070C0"/>
                </a:solidFill>
              </a:rPr>
              <a:t> 0 </a:t>
            </a:r>
            <a:r>
              <a:rPr lang="en-US" sz="2400" dirty="0" err="1" smtClean="0">
                <a:solidFill>
                  <a:srgbClr val="0070C0"/>
                </a:solidFill>
              </a:rPr>
              <a:t>dan</a:t>
            </a:r>
            <a:r>
              <a:rPr lang="en-US" sz="2400" dirty="0" smtClean="0">
                <a:solidFill>
                  <a:srgbClr val="0070C0"/>
                </a:solidFill>
              </a:rPr>
              <a:t> 1 </a:t>
            </a:r>
            <a:r>
              <a:rPr lang="en-US" sz="2400" dirty="0" err="1" smtClean="0">
                <a:solidFill>
                  <a:srgbClr val="0070C0"/>
                </a:solidFill>
              </a:rPr>
              <a:t>disebut</a:t>
            </a:r>
            <a:r>
              <a:rPr lang="en-US" sz="2400" dirty="0" smtClean="0">
                <a:solidFill>
                  <a:srgbClr val="0070C0"/>
                </a:solidFill>
              </a:rPr>
              <a:t> ?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“</a:t>
            </a:r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BIT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”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  <a:sym typeface="Wingdings" pitchFamily="2" charset="2"/>
              </a:rPr>
              <a:t>Contoh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 : </a:t>
            </a:r>
            <a:r>
              <a:rPr lang="en-US" sz="2400" u="sng" dirty="0" smtClean="0">
                <a:solidFill>
                  <a:srgbClr val="0070C0"/>
                </a:solidFill>
                <a:sym typeface="Wingdings" pitchFamily="2" charset="2"/>
              </a:rPr>
              <a:t>10000010</a:t>
            </a:r>
            <a:r>
              <a:rPr lang="en-US" sz="13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				= 130</a:t>
            </a:r>
            <a:r>
              <a:rPr lang="en-US" sz="1300" dirty="0" smtClean="0">
                <a:solidFill>
                  <a:srgbClr val="0070C0"/>
                </a:solidFill>
                <a:sym typeface="Wingdings" pitchFamily="2" charset="2"/>
              </a:rPr>
              <a:t>10</a:t>
            </a:r>
          </a:p>
          <a:p>
            <a:pPr>
              <a:buNone/>
            </a:pPr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C00000"/>
                </a:solidFill>
              </a:rPr>
              <a:t>BYTE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dirty="0" err="1" smtClean="0"/>
              <a:t>Sebuah</a:t>
            </a:r>
            <a:r>
              <a:rPr lang="en-US" sz="2200" dirty="0" smtClean="0">
                <a:solidFill>
                  <a:srgbClr val="C00000"/>
                </a:solidFill>
              </a:rPr>
              <a:t> Byte </a:t>
            </a:r>
            <a:r>
              <a:rPr lang="en-US" sz="2200" dirty="0" smtClean="0">
                <a:solidFill>
                  <a:srgbClr val="C00000"/>
                </a:solidFill>
                <a:sym typeface="Wingdings" pitchFamily="2" charset="2"/>
              </a:rPr>
              <a:t>  </a:t>
            </a:r>
            <a:r>
              <a:rPr lang="en-US" sz="2200" dirty="0" err="1" smtClean="0">
                <a:solidFill>
                  <a:srgbClr val="C00000"/>
                </a:solidFill>
                <a:sym typeface="Wingdings" pitchFamily="2" charset="2"/>
              </a:rPr>
              <a:t>menyimpan</a:t>
            </a:r>
            <a:r>
              <a:rPr lang="en-US" sz="2200" dirty="0" smtClean="0">
                <a:solidFill>
                  <a:srgbClr val="C00000"/>
                </a:solidFill>
                <a:sym typeface="Wingdings" pitchFamily="2" charset="2"/>
              </a:rPr>
              <a:t> “</a:t>
            </a:r>
            <a:r>
              <a:rPr lang="en-US" sz="2200" dirty="0" err="1" smtClean="0">
                <a:solidFill>
                  <a:srgbClr val="0070C0"/>
                </a:solidFill>
                <a:sym typeface="Wingdings" pitchFamily="2" charset="2"/>
              </a:rPr>
              <a:t>karakter</a:t>
            </a:r>
            <a:r>
              <a:rPr lang="en-US" sz="2200" dirty="0" smtClean="0">
                <a:solidFill>
                  <a:srgbClr val="C00000"/>
                </a:solidFill>
                <a:sym typeface="Wingdings" pitchFamily="2" charset="2"/>
              </a:rPr>
              <a:t>”</a:t>
            </a:r>
          </a:p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  <a:sym typeface="Wingdings" pitchFamily="2" charset="2"/>
              </a:rPr>
              <a:t>Contoh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 :  (A – Z) or (a – z)  </a:t>
            </a:r>
            <a:r>
              <a:rPr lang="en-US" sz="2200" dirty="0" err="1" smtClean="0">
                <a:solidFill>
                  <a:srgbClr val="0070C0"/>
                </a:solidFill>
                <a:sym typeface="Wingdings" pitchFamily="2" charset="2"/>
              </a:rPr>
              <a:t>Standar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  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EBCDIC &amp; ASCII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E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xtended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inary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oded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D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ecimal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nterchange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ode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)  IBM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merican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S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tandard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ode for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In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formation 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200" dirty="0" smtClean="0">
                <a:solidFill>
                  <a:schemeClr val="accent3"/>
                </a:solidFill>
                <a:sym typeface="Wingdings" pitchFamily="2" charset="2"/>
              </a:rPr>
              <a:t>nterchange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)  ANSI</a:t>
            </a:r>
          </a:p>
          <a:p>
            <a:pPr>
              <a:buNone/>
            </a:pPr>
            <a:r>
              <a:rPr lang="en-US" sz="2200" dirty="0" err="1" smtClean="0">
                <a:sym typeface="Wingdings" pitchFamily="2" charset="2"/>
              </a:rPr>
              <a:t>Selain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 EBCDIC &amp; ASCII 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Unicode (16 bit)</a:t>
            </a: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0800000" flipV="1">
            <a:off x="2438400" y="3276600"/>
            <a:ext cx="990600" cy="609600"/>
          </a:xfrm>
          <a:prstGeom prst="bentConnector3">
            <a:avLst>
              <a:gd name="adj1" fmla="val 4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1671935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 </a:t>
            </a:r>
            <a:r>
              <a:rPr lang="en-US" sz="2400" dirty="0" err="1" smtClean="0"/>
              <a:t>dan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21" name="Notched Right Arrow 20"/>
          <p:cNvSpPr/>
          <p:nvPr/>
        </p:nvSpPr>
        <p:spPr>
          <a:xfrm>
            <a:off x="2438400" y="1828800"/>
            <a:ext cx="7620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543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Sampel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EBCDIC </a:t>
            </a:r>
            <a:r>
              <a:rPr lang="en-US" sz="2400" dirty="0" err="1" smtClean="0"/>
              <a:t>dan</a:t>
            </a:r>
            <a:r>
              <a:rPr lang="en-US" sz="2400" dirty="0" smtClean="0"/>
              <a:t> ASCII</a:t>
            </a: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Gambar</a:t>
            </a:r>
            <a:r>
              <a:rPr lang="en-US" sz="2400" dirty="0" smtClean="0">
                <a:solidFill>
                  <a:srgbClr val="C00000"/>
                </a:solidFill>
              </a:rPr>
              <a:t> : pixel </a:t>
            </a:r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 800 x 600, 1024 x 768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C00000"/>
                </a:solidFill>
                <a:sym typeface="Wingdings" pitchFamily="2" charset="2"/>
              </a:rPr>
              <a:t>Berkas</a:t>
            </a:r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 (File) : </a:t>
            </a:r>
            <a:r>
              <a:rPr lang="en-US" sz="2400" dirty="0" err="1" smtClean="0">
                <a:solidFill>
                  <a:srgbClr val="C00000"/>
                </a:solidFill>
                <a:sym typeface="Wingdings" pitchFamily="2" charset="2"/>
              </a:rPr>
              <a:t>kapasitas</a:t>
            </a:r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  kilobyte (KB), megabyte (MB) 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981200"/>
          <a:ext cx="6629400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  <a:gridCol w="2209800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Biner</a:t>
                      </a:r>
                      <a:r>
                        <a:rPr lang="en-US" baseline="0" dirty="0" smtClean="0"/>
                        <a:t> ASCII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Biner</a:t>
                      </a:r>
                      <a:r>
                        <a:rPr lang="en-US" baseline="0" dirty="0" smtClean="0"/>
                        <a:t> EBCDIC</a:t>
                      </a:r>
                      <a:endParaRPr lang="en-US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lain" startAt="1010"/>
                      </a:pPr>
                      <a:r>
                        <a:rPr lang="en-US" dirty="0" smtClean="0"/>
                        <a:t>  0001</a:t>
                      </a:r>
                      <a:endParaRPr lang="en-US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010"/>
                        <a:tabLst/>
                        <a:defRPr/>
                      </a:pPr>
                      <a:r>
                        <a:rPr lang="en-US" dirty="0" smtClean="0"/>
                        <a:t>  0010</a:t>
                      </a: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010"/>
                        <a:tabLst/>
                        <a:defRPr/>
                      </a:pPr>
                      <a:r>
                        <a:rPr lang="en-US" dirty="0" smtClean="0"/>
                        <a:t>  0011</a:t>
                      </a: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0101</a:t>
                      </a:r>
                      <a:r>
                        <a:rPr lang="en-US" baseline="0" dirty="0" smtClean="0"/>
                        <a:t>  0000</a:t>
                      </a:r>
                      <a:endParaRPr lang="en-US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0101</a:t>
                      </a:r>
                      <a:r>
                        <a:rPr lang="en-US" baseline="0" dirty="0" smtClean="0"/>
                        <a:t>  0001</a:t>
                      </a:r>
                      <a:endParaRPr lang="en-US" dirty="0" smtClean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0101</a:t>
                      </a:r>
                      <a:r>
                        <a:rPr lang="en-US" baseline="0" dirty="0" smtClean="0"/>
                        <a:t>  0010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5438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 yang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byte</a:t>
            </a: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Font typeface="Arial" charset="0"/>
              <a:buChar char="•"/>
            </a:pP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milidetik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mikrodetik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nanodetik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pikodetik</a:t>
            </a:r>
            <a:endParaRPr lang="en-US" sz="2400" dirty="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sym typeface="Wingdings" pitchFamily="2" charset="2"/>
              </a:rPr>
              <a:t>Satuan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frekuensi</a:t>
            </a:r>
            <a:r>
              <a:rPr lang="en-US" sz="2400" dirty="0" smtClean="0">
                <a:sym typeface="Wingdings" pitchFamily="2" charset="2"/>
              </a:rPr>
              <a:t> 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siklus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dalam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satu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detik</a:t>
            </a:r>
            <a:r>
              <a:rPr lang="en-US" sz="2400" dirty="0" smtClean="0">
                <a:sym typeface="Wingdings" pitchFamily="2" charset="2"/>
              </a:rPr>
              <a:t> (Hertz)</a:t>
            </a:r>
            <a:endParaRPr lang="en-US" sz="2400" dirty="0" smtClean="0"/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756953"/>
          <a:ext cx="7086600" cy="3500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193"/>
                <a:gridCol w="1873469"/>
                <a:gridCol w="3746938"/>
              </a:tblGrid>
              <a:tr h="435429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Satuan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Ekuivalen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menyimpan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sebuah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Kilobyte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1024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Awal</a:t>
                      </a:r>
                      <a:r>
                        <a:rPr lang="en-US" dirty="0" smtClean="0"/>
                        <a:t> PC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memiliki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memori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sebesar</a:t>
                      </a:r>
                      <a:r>
                        <a:rPr lang="en-US" baseline="0" dirty="0" smtClean="0"/>
                        <a:t> 640 kilobyte</a:t>
                      </a:r>
                      <a:endParaRPr lang="en-US" dirty="0" smtClean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Megabyte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1024 kilobyte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Memory PC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berkisar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antara</a:t>
                      </a:r>
                      <a:r>
                        <a:rPr lang="en-US" dirty="0" smtClean="0"/>
                        <a:t> 64-512 megabyte</a:t>
                      </a:r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Gigabyte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1024 megabyte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en-US" dirty="0" smtClean="0"/>
                        <a:t>Memory PC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sampai</a:t>
                      </a:r>
                      <a:r>
                        <a:rPr lang="en-US" baseline="0" dirty="0" smtClean="0"/>
                        <a:t> 2 gigabyte, </a:t>
                      </a:r>
                      <a:r>
                        <a:rPr lang="en-US" baseline="0" dirty="0" err="1" smtClean="0"/>
                        <a:t>ukuran</a:t>
                      </a:r>
                      <a:r>
                        <a:rPr lang="en-US" baseline="0" dirty="0" smtClean="0"/>
                        <a:t> hard disk </a:t>
                      </a:r>
                      <a:r>
                        <a:rPr lang="en-US" baseline="0" dirty="0" err="1" smtClean="0"/>
                        <a:t>sudah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mencapai</a:t>
                      </a:r>
                      <a:r>
                        <a:rPr lang="en-US" baseline="0" dirty="0" smtClean="0"/>
                        <a:t> 320 gigabyte</a:t>
                      </a:r>
                      <a:endParaRPr lang="en-US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Terabyte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1024 gigabyte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base yang </a:t>
                      </a:r>
                      <a:r>
                        <a:rPr lang="en-US" dirty="0" err="1" smtClean="0"/>
                        <a:t>sangat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besar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543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  <a:sym typeface="Wingdings" pitchFamily="2" charset="2"/>
              </a:rPr>
              <a:t>Komponen-Komponen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sym typeface="Wingdings" pitchFamily="2" charset="2"/>
              </a:rPr>
              <a:t>Sistem</a:t>
            </a:r>
            <a:r>
              <a:rPr lang="en-US" sz="22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sym typeface="Wingdings" pitchFamily="2" charset="2"/>
              </a:rPr>
              <a:t>Komputer</a:t>
            </a: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18288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1828800"/>
            <a:ext cx="1371600" cy="74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2667000"/>
            <a:ext cx="1371600" cy="74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Aritmethic</a:t>
            </a:r>
            <a:r>
              <a:rPr lang="en-US" dirty="0" smtClean="0"/>
              <a:t> Logic Unit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4267200"/>
            <a:ext cx="1103194" cy="74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4267200"/>
            <a:ext cx="1103194" cy="74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77000" y="4267200"/>
            <a:ext cx="1103194" cy="74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Devices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667000" y="45720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181600" y="45720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343400" y="3505200"/>
            <a:ext cx="1524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343400" y="5105400"/>
            <a:ext cx="1524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3352800" y="5791200"/>
            <a:ext cx="21336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storage devices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5105400" y="2362200"/>
            <a:ext cx="8382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0" y="3581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4191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71800" y="4648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51816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5105400"/>
            <a:ext cx="1499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Keyboard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Mouch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Touch screen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etc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5657671"/>
            <a:ext cx="985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Hardisk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Disket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etc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4191000"/>
            <a:ext cx="1027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Monitor</a:t>
            </a:r>
          </a:p>
          <a:p>
            <a:pPr>
              <a:buFontTx/>
              <a:buChar char="-"/>
            </a:pPr>
            <a:r>
              <a:rPr lang="en-US" dirty="0" smtClean="0"/>
              <a:t>Printer</a:t>
            </a:r>
          </a:p>
          <a:p>
            <a:pPr>
              <a:buFontTx/>
              <a:buChar char="-"/>
            </a:pPr>
            <a:r>
              <a:rPr lang="en-US" dirty="0" smtClean="0"/>
              <a:t>Plotter</a:t>
            </a:r>
          </a:p>
          <a:p>
            <a:pPr>
              <a:buFontTx/>
              <a:buChar char="-"/>
            </a:pPr>
            <a:r>
              <a:rPr lang="en-US" dirty="0" smtClean="0"/>
              <a:t>etc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53796" indent="-571500">
              <a:buAutoNum type="romanUcPeriod"/>
            </a:pPr>
            <a:r>
              <a:rPr lang="en-US" dirty="0" smtClean="0"/>
              <a:t>BUS</a:t>
            </a:r>
          </a:p>
          <a:p>
            <a:pPr marL="596646" indent="-514350">
              <a:buFont typeface="Arial" charset="0"/>
              <a:buChar char="•"/>
            </a:pPr>
            <a:r>
              <a:rPr lang="en-US" dirty="0" smtClean="0"/>
              <a:t>Bus data </a:t>
            </a:r>
          </a:p>
          <a:p>
            <a:pPr marL="596646" indent="-514350"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melewatkan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data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dari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dan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ke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memory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utama</a:t>
            </a:r>
            <a:endParaRPr lang="en-US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596646" indent="-514350">
              <a:buFont typeface="Arial" charset="0"/>
              <a:buChar char="•"/>
            </a:pPr>
            <a:r>
              <a:rPr lang="en-US" dirty="0" smtClean="0">
                <a:sym typeface="Wingdings" pitchFamily="2" charset="2"/>
              </a:rPr>
              <a:t>Bus </a:t>
            </a:r>
            <a:r>
              <a:rPr lang="en-US" dirty="0" err="1" smtClean="0">
                <a:sym typeface="Wingdings" pitchFamily="2" charset="2"/>
              </a:rPr>
              <a:t>alamat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596646" indent="-514350"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mengirimkan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isyarat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yang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menyatakan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alamat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dalam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memory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utama</a:t>
            </a:r>
            <a:endParaRPr lang="en-US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596646" indent="-514350">
              <a:buFont typeface="Arial" charset="0"/>
              <a:buChar char="•"/>
            </a:pPr>
            <a:r>
              <a:rPr lang="en-US" dirty="0" smtClean="0">
                <a:sym typeface="Wingdings" pitchFamily="2" charset="2"/>
              </a:rPr>
              <a:t>Bus </a:t>
            </a:r>
            <a:r>
              <a:rPr lang="en-US" dirty="0" err="1" smtClean="0">
                <a:sym typeface="Wingdings" pitchFamily="2" charset="2"/>
              </a:rPr>
              <a:t>pengendali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596646" indent="-514350"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mengirimkan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isyarat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yang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menyatakan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data “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dibaca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”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atau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“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ditulis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”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dari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atau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dan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ke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memory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utama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or I/O devices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498080" cy="5029200"/>
          </a:xfrm>
        </p:spPr>
        <p:txBody>
          <a:bodyPr>
            <a:normAutofit fontScale="62500" lnSpcReduction="20000"/>
          </a:bodyPr>
          <a:lstStyle/>
          <a:p>
            <a:pPr marL="596646" indent="-514350">
              <a:buNone/>
            </a:pPr>
            <a:r>
              <a:rPr lang="en-US" dirty="0" smtClean="0"/>
              <a:t>II. CPU : </a:t>
            </a:r>
            <a:r>
              <a:rPr lang="en-US" i="1" dirty="0" smtClean="0">
                <a:solidFill>
                  <a:schemeClr val="accent3"/>
                </a:solidFill>
              </a:rPr>
              <a:t>Central Processing Unit</a:t>
            </a:r>
          </a:p>
          <a:p>
            <a:pPr marL="596646" indent="-514350">
              <a:buNone/>
            </a:pP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CPU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mikroprosesor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yang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marL="596646" indent="-51435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Mikroprosesor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accent3"/>
                </a:solidFill>
              </a:rPr>
              <a:t> chip : 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sym typeface="Wingdings" pitchFamily="2" charset="2"/>
              </a:rPr>
              <a:t>kepingan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sym typeface="Wingdings" pitchFamily="2" charset="2"/>
              </a:rPr>
              <a:t>bahan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sym typeface="Wingdings" pitchFamily="2" charset="2"/>
              </a:rPr>
              <a:t>semikonduktor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  yang </a:t>
            </a:r>
            <a:r>
              <a:rPr lang="en-US" dirty="0" err="1" smtClean="0">
                <a:solidFill>
                  <a:schemeClr val="accent3"/>
                </a:solidFill>
                <a:sym typeface="Wingdings" pitchFamily="2" charset="2"/>
              </a:rPr>
              <a:t>mengandung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sym typeface="Wingdings" pitchFamily="2" charset="2"/>
              </a:rPr>
              <a:t>sejumlah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sym typeface="Wingdings" pitchFamily="2" charset="2"/>
              </a:rPr>
              <a:t>komponen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.</a:t>
            </a:r>
          </a:p>
          <a:p>
            <a:pPr marL="596646" indent="-514350">
              <a:buNone/>
            </a:pPr>
            <a:endParaRPr lang="en-US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/>
            <a:r>
              <a:rPr lang="en-US" dirty="0" smtClean="0">
                <a:sym typeface="Wingdings" pitchFamily="2" charset="2"/>
              </a:rPr>
              <a:t>Unit </a:t>
            </a:r>
            <a:r>
              <a:rPr lang="en-US" dirty="0" err="1" smtClean="0">
                <a:sym typeface="Wingdings" pitchFamily="2" charset="2"/>
              </a:rPr>
              <a:t>Kontrol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Control Unit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596646" indent="-514350"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Mmengendalikan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seluruh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komponen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dalam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sistem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komputer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.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Pengendalian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didasarkan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pada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instruksi-instruksi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yang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terdapat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dalam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program</a:t>
            </a:r>
          </a:p>
          <a:p>
            <a:pPr marL="596646" indent="-514350">
              <a:buNone/>
            </a:pPr>
            <a:endParaRPr lang="en-US" sz="2200" dirty="0" smtClean="0">
              <a:solidFill>
                <a:srgbClr val="0070C0"/>
              </a:solidFill>
              <a:sym typeface="Wingdings" pitchFamily="2" charset="2"/>
            </a:endParaRPr>
          </a:p>
          <a:p>
            <a:pPr marL="596646" indent="-514350"/>
            <a:r>
              <a:rPr lang="en-US" dirty="0" smtClean="0">
                <a:sym typeface="Wingdings" pitchFamily="2" charset="2"/>
              </a:rPr>
              <a:t>Unit </a:t>
            </a:r>
            <a:r>
              <a:rPr lang="en-US" dirty="0" err="1" smtClean="0">
                <a:sym typeface="Wingdings" pitchFamily="2" charset="2"/>
              </a:rPr>
              <a:t>Aritmetika-Logika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Aritmethic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Logic Unit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596646" indent="-514350"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melaksanakan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operasi-operasi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perhitungan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aritmetika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maupun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dalam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perbandingan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logika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.</a:t>
            </a:r>
          </a:p>
          <a:p>
            <a:pPr marL="596646" indent="-514350">
              <a:buNone/>
            </a:pPr>
            <a:endParaRPr lang="en-US" sz="600" dirty="0" smtClean="0">
              <a:solidFill>
                <a:srgbClr val="0070C0"/>
              </a:solidFill>
              <a:sym typeface="Wingdings" pitchFamily="2" charset="2"/>
            </a:endParaRPr>
          </a:p>
          <a:p>
            <a:pPr marL="596646" indent="-514350">
              <a:buNone/>
            </a:pP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komponen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disebut</a:t>
            </a:r>
            <a:r>
              <a:rPr lang="en-US" dirty="0" smtClean="0">
                <a:sym typeface="Wingdings" pitchFamily="2" charset="2"/>
              </a:rPr>
              <a:t> “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register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pPr marL="596646" indent="-514350">
              <a:buNone/>
            </a:pP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merupakan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memory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untuk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menyimpan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hasil-hasil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sementara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dari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ALU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98792" cy="8683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5410200"/>
          </a:xfrm>
        </p:spPr>
        <p:txBody>
          <a:bodyPr>
            <a:normAutofit fontScale="62500" lnSpcReduction="20000"/>
          </a:bodyPr>
          <a:lstStyle/>
          <a:p>
            <a:pPr marL="596646" indent="-514350">
              <a:buNone/>
            </a:pPr>
            <a:r>
              <a:rPr lang="en-US" dirty="0" err="1" smtClean="0"/>
              <a:t>Kecepatan</a:t>
            </a:r>
            <a:r>
              <a:rPr lang="en-US" dirty="0" smtClean="0"/>
              <a:t> CPU</a:t>
            </a:r>
            <a:endParaRPr lang="en-US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endParaRPr lang="en-US" sz="600" i="1" dirty="0" smtClean="0">
              <a:solidFill>
                <a:schemeClr val="accent3"/>
              </a:solidFill>
            </a:endParaRPr>
          </a:p>
          <a:p>
            <a:pPr marL="596646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CPU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menjalankan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sejumlah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instruksi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per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detik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,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jumlah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instruksi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dalam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jutaan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sehingga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dikenal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istilah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MIPS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.</a:t>
            </a:r>
          </a:p>
          <a:p>
            <a:pPr marL="596646" indent="-514350">
              <a:buNone/>
            </a:pPr>
            <a:endParaRPr lang="en-US" sz="1300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Satuan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MIPS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inilah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yang </a:t>
            </a:r>
            <a:r>
              <a:rPr lang="en-US" i="1" dirty="0" err="1" smtClean="0">
                <a:sym typeface="Wingdings" pitchFamily="2" charset="2"/>
              </a:rPr>
              <a:t>biasa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digunakan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untuk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menyatakan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ukuran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kecepatan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prosesor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.</a:t>
            </a:r>
          </a:p>
          <a:p>
            <a:pPr marL="596646" indent="-514350">
              <a:buNone/>
            </a:pPr>
            <a:endParaRPr lang="en-US" sz="1100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r>
              <a:rPr lang="en-US" i="1" dirty="0" err="1" smtClean="0">
                <a:sym typeface="Wingdings" pitchFamily="2" charset="2"/>
              </a:rPr>
              <a:t>Namun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ada</a:t>
            </a:r>
            <a:r>
              <a:rPr lang="en-US" i="1" dirty="0" smtClean="0">
                <a:sym typeface="Wingdings" pitchFamily="2" charset="2"/>
              </a:rPr>
              <a:t> 4 </a:t>
            </a:r>
            <a:r>
              <a:rPr lang="en-US" i="1" dirty="0" err="1" smtClean="0">
                <a:sym typeface="Wingdings" pitchFamily="2" charset="2"/>
              </a:rPr>
              <a:t>faktor</a:t>
            </a:r>
            <a:r>
              <a:rPr lang="en-US" i="1" dirty="0" smtClean="0">
                <a:sym typeface="Wingdings" pitchFamily="2" charset="2"/>
              </a:rPr>
              <a:t> yang </a:t>
            </a:r>
            <a:r>
              <a:rPr lang="en-US" i="1" dirty="0" err="1" smtClean="0">
                <a:sym typeface="Wingdings" pitchFamily="2" charset="2"/>
              </a:rPr>
              <a:t>menyatakan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kecepatan</a:t>
            </a:r>
            <a:r>
              <a:rPr lang="en-US" i="1" dirty="0" smtClean="0">
                <a:sym typeface="Wingdings" pitchFamily="2" charset="2"/>
              </a:rPr>
              <a:t> CPU </a:t>
            </a:r>
            <a:r>
              <a:rPr lang="en-US" i="1" dirty="0" err="1" smtClean="0">
                <a:sym typeface="Wingdings" pitchFamily="2" charset="2"/>
              </a:rPr>
              <a:t>sesungguhnya</a:t>
            </a:r>
            <a:r>
              <a:rPr lang="en-US" i="1" dirty="0" smtClean="0">
                <a:sym typeface="Wingdings" pitchFamily="2" charset="2"/>
              </a:rPr>
              <a:t> :</a:t>
            </a:r>
          </a:p>
          <a:p>
            <a:pPr marL="596646" indent="-514350">
              <a:buFontTx/>
              <a:buChar char="-"/>
            </a:pPr>
            <a:r>
              <a:rPr lang="en-US" i="1" dirty="0" smtClean="0">
                <a:solidFill>
                  <a:srgbClr val="C00000"/>
                </a:solidFill>
                <a:sym typeface="Wingdings" pitchFamily="2" charset="2"/>
              </a:rPr>
              <a:t>Clock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, </a:t>
            </a:r>
          </a:p>
          <a:p>
            <a:pPr marL="596646" indent="-514350">
              <a:buNone/>
            </a:pP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	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memberikan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pewaktuan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pada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seluruh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operasi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dalam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accent3"/>
                </a:solidFill>
                <a:sym typeface="Wingdings" pitchFamily="2" charset="2"/>
              </a:rPr>
              <a:t>prosesor</a:t>
            </a:r>
            <a:endParaRPr lang="en-US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FontTx/>
              <a:buChar char="-"/>
            </a:pP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word length (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panjang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kata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)</a:t>
            </a:r>
          </a:p>
          <a:p>
            <a:pPr marL="596646" indent="-514350">
              <a:buNone/>
            </a:pP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	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Jumlah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 bit yang 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dapat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diproses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oleh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prosesor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dalam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sekali</a:t>
            </a:r>
            <a:r>
              <a:rPr lang="en-US" i="1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92D050"/>
                </a:solidFill>
                <a:sym typeface="Wingdings" pitchFamily="2" charset="2"/>
              </a:rPr>
              <a:t>siklus</a:t>
            </a:r>
            <a:endParaRPr lang="en-US" i="1" dirty="0" smtClean="0">
              <a:solidFill>
                <a:srgbClr val="92D050"/>
              </a:solidFill>
              <a:sym typeface="Wingdings" pitchFamily="2" charset="2"/>
            </a:endParaRPr>
          </a:p>
          <a:p>
            <a:pPr marL="596646" indent="-514350">
              <a:buFontTx/>
              <a:buChar char="-"/>
            </a:pPr>
            <a:r>
              <a:rPr lang="en-US" i="1" dirty="0" smtClean="0">
                <a:solidFill>
                  <a:srgbClr val="00B0F0"/>
                </a:solidFill>
                <a:sym typeface="Wingdings" pitchFamily="2" charset="2"/>
              </a:rPr>
              <a:t>bus width (</a:t>
            </a:r>
            <a:r>
              <a:rPr lang="en-US" i="1" dirty="0" err="1" smtClean="0">
                <a:solidFill>
                  <a:srgbClr val="00B0F0"/>
                </a:solidFill>
                <a:sym typeface="Wingdings" pitchFamily="2" charset="2"/>
              </a:rPr>
              <a:t>lebar</a:t>
            </a:r>
            <a:r>
              <a:rPr lang="en-US" i="1" dirty="0" smtClean="0">
                <a:solidFill>
                  <a:srgbClr val="00B0F0"/>
                </a:solidFill>
                <a:sym typeface="Wingdings" pitchFamily="2" charset="2"/>
              </a:rPr>
              <a:t> bus)</a:t>
            </a:r>
            <a:endParaRPr lang="en-US" i="1" dirty="0" smtClean="0">
              <a:solidFill>
                <a:schemeClr val="accent3"/>
              </a:solidFill>
              <a:sym typeface="Wingdings" pitchFamily="2" charset="2"/>
            </a:endParaRPr>
          </a:p>
          <a:p>
            <a:pPr marL="596646" indent="-514350">
              <a:buNone/>
            </a:pP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	</a:t>
            </a:r>
            <a:r>
              <a:rPr lang="en-US" i="1" dirty="0" err="1" smtClean="0">
                <a:solidFill>
                  <a:srgbClr val="00B0F0"/>
                </a:solidFill>
                <a:sym typeface="Wingdings" pitchFamily="2" charset="2"/>
              </a:rPr>
              <a:t>kecepatan</a:t>
            </a:r>
            <a:r>
              <a:rPr lang="en-US" i="1" dirty="0" smtClean="0">
                <a:solidFill>
                  <a:srgbClr val="00B0F0"/>
                </a:solidFill>
                <a:sym typeface="Wingdings" pitchFamily="2" charset="2"/>
              </a:rPr>
              <a:t> data yang </a:t>
            </a:r>
            <a:r>
              <a:rPr lang="en-US" i="1" dirty="0" err="1" smtClean="0">
                <a:solidFill>
                  <a:srgbClr val="00B0F0"/>
                </a:solidFill>
                <a:sym typeface="Wingdings" pitchFamily="2" charset="2"/>
              </a:rPr>
              <a:t>dapat</a:t>
            </a:r>
            <a:r>
              <a:rPr lang="en-US" i="1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  <a:sym typeface="Wingdings" pitchFamily="2" charset="2"/>
              </a:rPr>
              <a:t>disalurkan</a:t>
            </a:r>
            <a:r>
              <a:rPr lang="en-US" i="1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  <a:sym typeface="Wingdings" pitchFamily="2" charset="2"/>
              </a:rPr>
              <a:t>dalam</a:t>
            </a:r>
            <a:r>
              <a:rPr lang="en-US" i="1" dirty="0" smtClean="0">
                <a:solidFill>
                  <a:srgbClr val="00B0F0"/>
                </a:solidFill>
                <a:sym typeface="Wingdings" pitchFamily="2" charset="2"/>
              </a:rPr>
              <a:t> bus</a:t>
            </a:r>
          </a:p>
          <a:p>
            <a:pPr marL="596646" indent="-514350">
              <a:buFontTx/>
              <a:buChar char="-"/>
            </a:pP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rancangan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prosesor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itu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sendiri</a:t>
            </a: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.</a:t>
            </a:r>
          </a:p>
          <a:p>
            <a:pPr marL="596646" indent="-514350">
              <a:buNone/>
            </a:pPr>
            <a:r>
              <a:rPr lang="en-US" i="1" dirty="0" smtClean="0">
                <a:solidFill>
                  <a:schemeClr val="accent3"/>
                </a:solidFill>
                <a:sym typeface="Wingdings" pitchFamily="2" charset="2"/>
              </a:rPr>
              <a:t>	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Himpunan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instruksi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 yang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disediakan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jumlah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prosesor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pemakaian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 cache,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dll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96646" indent="-514350">
              <a:buNone/>
            </a:pPr>
            <a:endParaRPr lang="en-US" dirty="0" smtClean="0">
              <a:solidFill>
                <a:schemeClr val="accent3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465</TotalTime>
  <Words>1236</Words>
  <Application>Microsoft Office PowerPoint</Application>
  <PresentationFormat>On-screen Show (4:3)</PresentationFormat>
  <Paragraphs>250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Perangkat-Perangkat Keras (Hardwares)</vt:lpstr>
      <vt:lpstr>Tujuan Pembelajaran</vt:lpstr>
      <vt:lpstr>Satuan dalam Sistem Komputer</vt:lpstr>
      <vt:lpstr>Satuan dalam Sistem Komputer (2)</vt:lpstr>
      <vt:lpstr>Satuan dalam Sistem Komputer (3)</vt:lpstr>
      <vt:lpstr>Sistem Komputer</vt:lpstr>
      <vt:lpstr>Komponen-Komponen Sistem Komputer</vt:lpstr>
      <vt:lpstr>Komponen-Komponen Sistem Komputer (2)</vt:lpstr>
      <vt:lpstr>Komponen-Komponen Sistem Komputer (3)</vt:lpstr>
      <vt:lpstr>Komponen-Komponen Sistem Komputer (4)</vt:lpstr>
      <vt:lpstr>Komponen-Komponen Sistem Komputer (5)</vt:lpstr>
      <vt:lpstr>Komponen-Komponen Sistem Komputer (6)</vt:lpstr>
      <vt:lpstr>Komponen-Komponen Sistem Komputer (6)</vt:lpstr>
      <vt:lpstr>Komponen-Komponen Sistem Komputer (7)</vt:lpstr>
      <vt:lpstr>Komponen-Komponen Sistem Komputer (8)</vt:lpstr>
      <vt:lpstr>Komponen-Komponen Sistem Komputer (9)</vt:lpstr>
      <vt:lpstr>Komponen-Komponen Sistem Komputer (10)</vt:lpstr>
      <vt:lpstr>Komponen-Komponen Sistem Komputer (11)</vt:lpstr>
      <vt:lpstr>Komponen-Komponen Sistem Komputer (12)</vt:lpstr>
      <vt:lpstr>Komponen-Komponen Sistem Komputer (13)</vt:lpstr>
      <vt:lpstr>Next Week…</vt:lpstr>
    </vt:vector>
  </TitlesOfParts>
  <Company>DarCO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Informasi  TI / (Information Technology  IT)</dc:title>
  <dc:creator>DarrellHF</dc:creator>
  <cp:lastModifiedBy>DaFa</cp:lastModifiedBy>
  <cp:revision>12</cp:revision>
  <dcterms:created xsi:type="dcterms:W3CDTF">2011-03-09T13:05:43Z</dcterms:created>
  <dcterms:modified xsi:type="dcterms:W3CDTF">2013-03-08T14:48:44Z</dcterms:modified>
</cp:coreProperties>
</file>