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96" r:id="rId5"/>
    <p:sldId id="297" r:id="rId6"/>
    <p:sldId id="271" r:id="rId7"/>
    <p:sldId id="289" r:id="rId8"/>
    <p:sldId id="290" r:id="rId9"/>
    <p:sldId id="272" r:id="rId10"/>
    <p:sldId id="291" r:id="rId11"/>
    <p:sldId id="292" r:id="rId12"/>
    <p:sldId id="293" r:id="rId13"/>
    <p:sldId id="294" r:id="rId14"/>
    <p:sldId id="295" r:id="rId15"/>
    <p:sldId id="273" r:id="rId16"/>
    <p:sldId id="269" r:id="rId17"/>
    <p:sldId id="274" r:id="rId18"/>
    <p:sldId id="284" r:id="rId19"/>
    <p:sldId id="275" r:id="rId20"/>
    <p:sldId id="263" r:id="rId21"/>
    <p:sldId id="276" r:id="rId22"/>
    <p:sldId id="264" r:id="rId23"/>
    <p:sldId id="277" r:id="rId24"/>
    <p:sldId id="265" r:id="rId25"/>
    <p:sldId id="26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5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BBC14-8E0E-4EAC-82FE-8D914AEE2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2D141-6937-44D9-B844-86A2DC457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57074-39E6-4547-95D1-3068FD2F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2030D-3245-454C-9D81-8957EE54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E3094-EFB4-4A67-BA5D-2ED97EBF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77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D5C23-C449-479E-89FD-805F3AFD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1B9DCC-2918-45D0-BF9C-98B3720D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6A327-BBCC-497F-8460-2CF7A702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3C057-771C-4065-BF3F-7016F65F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FCEA6-C030-4BA7-A49F-668355DF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2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9E9E70-2252-45FA-9108-5E24F906F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EA2F7-179E-4CB7-AEEA-579CC2EBA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A8D15-E748-467C-8FA1-7CB98280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45E42-4556-4E21-9330-F1915C6C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36C8F-391A-4556-B521-AF1F5038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01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48A0F9C4-D44D-481B-90CB-3C9295D174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343" y="5907313"/>
            <a:ext cx="718460" cy="71846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7805491-73E3-4D16-9DA5-5617866F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806" y="6336121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610CF-8AC3-4125-8D93-F9E953CA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61602-698F-4EFD-90AC-C832750A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2B6FE-79C4-4752-A411-A4B6E62A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15443-F581-4FFF-9000-637DB4A9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20CEA-387F-4BD7-AD07-1A1AF670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4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A9507-E182-46B9-9693-45945294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1F935-B4BD-4CDF-8A38-28EF9EF8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7DB2B-97D9-4A6F-9E00-A1967A1F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DA6E2-D14D-4452-AAD6-7ED6443B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38852-DB1D-43BC-BFA3-A2BC18CA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D589F-5BE3-45F2-BBE6-87913547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189BF-0007-44D0-944A-91359EB04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D463B8-4247-42A7-A709-0B1F813F2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53B898-F8D5-459A-BCE0-5AC026CE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01921-F002-48B9-82C2-52619D3F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2D512-ADC7-46AC-8703-4CFC459C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0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B2B0A-CCB3-4982-94F6-B709A239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419E9-CF75-41A6-8971-7A4D867F2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59004-B2B1-4732-B4EC-17ACA02CC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4366C3-2D3A-48D2-9B20-F725AB3D7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48874-C136-428D-98DA-C4C605054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243968-5A03-4462-9545-0B69EAA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E87584-3A25-496F-88FC-7D50DF2E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5D094A-A7DB-4CE5-BA13-93BCB632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5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260D2-6974-4081-A4A5-F115EA6F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60508-D644-4A79-83BE-FD50D765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26BB55-A418-4DF0-A079-430F72C6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05C15A-01D2-4273-BA40-2FE549EC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9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4C2E3-126B-485C-A303-17CC37AC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96DFBE-070B-4BA9-9050-576711E0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613E5F-2E9D-4CBF-943D-888DB388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4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F5F6E-0554-4E65-8E8D-DF82BC82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6B01F-D395-48EC-8BAE-C212D65B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06AF82-6BB8-4311-BEBE-B3DD5055C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C1BEF-123D-411F-BD5C-F6F7C5F6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4F8DF-D7AC-493F-8C6F-1CD00557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04CD9B-A525-47AE-919E-0F649FFF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0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B4E7-3363-4DB6-8451-E8E3D67C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E739E8-82CE-45B9-8633-DA77A51BD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5A1B8C-10A5-4652-B580-D135ED83F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F6C910-CA89-4DBF-97CA-0CA91E4A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4128-0BD7-43A4-9EE9-05DDCFEB3A4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CE308-4BB2-454F-985C-820FF075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88B65-29D0-4513-B548-F6C80BCB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6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EFCC6B-B532-4836-8EF0-FC6847C3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74F5D4-810C-4850-8433-73869634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4EF1D-A93E-40B2-8E23-0E91AC135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4128-0BD7-43A4-9EE9-05DDCFEB3A4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31B81-060F-4A95-BB88-0F9064E1A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6FA06-7F4F-40F3-99DA-ABAC41D48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FD34-247A-41B8-916B-41AFBCE3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6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crepasclub/5715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875693" y="1"/>
            <a:ext cx="8484577" cy="10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 b="1" dirty="0">
              <a:solidFill>
                <a:schemeClr val="accent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57C4D3B-73F4-4099-85A4-80B26DCD5834}"/>
              </a:ext>
            </a:extLst>
          </p:cNvPr>
          <p:cNvSpPr/>
          <p:nvPr/>
        </p:nvSpPr>
        <p:spPr>
          <a:xfrm>
            <a:off x="2865693" y="2160543"/>
            <a:ext cx="5493688" cy="16094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14" descr="http://postfiles15.naver.net/20160507_158/koowq_1462593319819221VF_PNG/%C5%AB%B5%FB%BF%C8%C7%A52_%BE%C6%C0%CC%C4%DC-02.png?type=w1">
            <a:extLst>
              <a:ext uri="{FF2B5EF4-FFF2-40B4-BE49-F238E27FC236}">
                <a16:creationId xmlns:a16="http://schemas.microsoft.com/office/drawing/2014/main" id="{B848E6B1-5F3F-4D31-8359-4D9C1C10F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840429" y="2143578"/>
            <a:ext cx="806669" cy="8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://postfiles15.naver.net/20160507_158/koowq_1462593319819221VF_PNG/%C5%AB%B5%FB%BF%C8%C7%A52_%BE%C6%C0%CC%C4%DC-02.png?type=w1">
            <a:extLst>
              <a:ext uri="{FF2B5EF4-FFF2-40B4-BE49-F238E27FC236}">
                <a16:creationId xmlns:a16="http://schemas.microsoft.com/office/drawing/2014/main" id="{2A3CACA9-A61A-4769-B0A8-7E7567A5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977" y="3025665"/>
            <a:ext cx="806669" cy="8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5E9E9C6-87AF-4E58-9ACB-41EB7793D498}"/>
              </a:ext>
            </a:extLst>
          </p:cNvPr>
          <p:cNvSpPr/>
          <p:nvPr/>
        </p:nvSpPr>
        <p:spPr>
          <a:xfrm>
            <a:off x="3833607" y="2750192"/>
            <a:ext cx="35578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혼밥</a:t>
            </a:r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남녀</a:t>
            </a:r>
            <a:endParaRPr lang="en-US" altLang="ko-KR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510B96-EB59-4C9B-9A44-69D5DF1F9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848"/>
              </p:ext>
            </p:extLst>
          </p:nvPr>
        </p:nvGraphicFramePr>
        <p:xfrm>
          <a:off x="7391466" y="5056638"/>
          <a:ext cx="4785376" cy="176497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81340">
                  <a:extLst>
                    <a:ext uri="{9D8B030D-6E8A-4147-A177-3AD203B41FA5}">
                      <a16:colId xmlns:a16="http://schemas.microsoft.com/office/drawing/2014/main" val="2661216923"/>
                    </a:ext>
                  </a:extLst>
                </a:gridCol>
                <a:gridCol w="1168036">
                  <a:extLst>
                    <a:ext uri="{9D8B030D-6E8A-4147-A177-3AD203B41FA5}">
                      <a16:colId xmlns:a16="http://schemas.microsoft.com/office/drawing/2014/main" val="4252231965"/>
                    </a:ext>
                  </a:extLst>
                </a:gridCol>
                <a:gridCol w="1015967">
                  <a:extLst>
                    <a:ext uri="{9D8B030D-6E8A-4147-A177-3AD203B41FA5}">
                      <a16:colId xmlns:a16="http://schemas.microsoft.com/office/drawing/2014/main" val="2844931587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3273622208"/>
                    </a:ext>
                  </a:extLst>
                </a:gridCol>
                <a:gridCol w="995143">
                  <a:extLst>
                    <a:ext uri="{9D8B030D-6E8A-4147-A177-3AD203B41FA5}">
                      <a16:colId xmlns:a16="http://schemas.microsoft.com/office/drawing/2014/main" val="2062465748"/>
                    </a:ext>
                  </a:extLst>
                </a:gridCol>
              </a:tblGrid>
              <a:tr h="3312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이름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err="1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강필우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송재호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 err="1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오준혁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김주형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499925240"/>
                  </a:ext>
                </a:extLst>
              </a:tr>
              <a:tr h="8242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학과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소프트웨어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공학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컴퓨터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공학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컴퓨터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공학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컴퓨터</a:t>
                      </a:r>
                      <a:endParaRPr lang="en-US" altLang="ko-KR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공학</a:t>
                      </a:r>
                      <a:endParaRPr lang="ko-KR" altLang="en-US" sz="8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81781458"/>
                  </a:ext>
                </a:extLst>
              </a:tr>
              <a:tr h="5998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학번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2015156050</a:t>
                      </a:r>
                      <a:endParaRPr lang="ko-KR" altLang="en-US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2015150048</a:t>
                      </a:r>
                      <a:endParaRPr lang="ko-KR" altLang="en-US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2015150049</a:t>
                      </a:r>
                      <a:endParaRPr lang="ko-KR" altLang="en-US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chemeClr val="tx1"/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2015154042</a:t>
                      </a:r>
                      <a:endParaRPr lang="ko-KR" altLang="en-US" sz="1200" b="0" kern="0" spc="0" dirty="0">
                        <a:solidFill>
                          <a:schemeClr val="tx1"/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629169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33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10</a:t>
            </a:fld>
            <a:endParaRPr lang="ko-KR" altLang="en-US"/>
          </a:p>
        </p:txBody>
      </p:sp>
      <p:cxnSp>
        <p:nvCxnSpPr>
          <p:cNvPr id="33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7" y="215193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4076054" y="2844225"/>
            <a:ext cx="3781805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03 |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시스템 시나리오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4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/>
          <p:cNvSpPr/>
          <p:nvPr/>
        </p:nvSpPr>
        <p:spPr>
          <a:xfrm>
            <a:off x="5751717" y="872852"/>
            <a:ext cx="6440283" cy="46077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77" y="2156574"/>
            <a:ext cx="2857500" cy="2143125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6D448D-5C06-40FB-9E26-CF5226A48054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093C3B-6128-411E-BFC9-5E222082BEC8}"/>
              </a:ext>
            </a:extLst>
          </p:cNvPr>
          <p:cNvSpPr txBox="1"/>
          <p:nvPr/>
        </p:nvSpPr>
        <p:spPr>
          <a:xfrm>
            <a:off x="1173913" y="226522"/>
            <a:ext cx="697627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42FFB0-DB1B-4FF4-B723-B2FC34BE3AA5}"/>
              </a:ext>
            </a:extLst>
          </p:cNvPr>
          <p:cNvSpPr txBox="1"/>
          <p:nvPr/>
        </p:nvSpPr>
        <p:spPr>
          <a:xfrm>
            <a:off x="1871540" y="349632"/>
            <a:ext cx="36490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시스템 수행 시나리오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F36211-279B-4541-BD45-044F9F58E052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35B85A1-34B5-4158-9EA8-C98F00538917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27C305-88F4-4017-A662-25378BA4436D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B1C583F-AD1A-4305-B1B1-F224350A1A7B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0BF877B-91C2-4E0A-B9E7-EC0A3E89D692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00F12F-7A4B-4D35-BCC3-1E075FBEB30D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7B763C-999E-435F-BD82-BCA897FED44E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684E1B-6BEB-4606-B172-06329811692F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A5721E5-1D9E-4486-973E-4CDC438984D6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76CD41D-CB06-49C0-84D7-510AACD8E2CF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F204E8-58B6-41B5-9900-52420D03884A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8A19A7-1291-4329-8BE5-17D86C1B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375" y="1975780"/>
            <a:ext cx="2500313" cy="25003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440000"/>
            <a:ext cx="4762500" cy="3571875"/>
          </a:xfrm>
          <a:prstGeom prst="rect">
            <a:avLst/>
          </a:prstGeom>
        </p:spPr>
      </p:pic>
      <p:sp>
        <p:nvSpPr>
          <p:cNvPr id="12" name="덧셈 기호 11"/>
          <p:cNvSpPr/>
          <p:nvPr/>
        </p:nvSpPr>
        <p:spPr>
          <a:xfrm>
            <a:off x="8583747" y="3298822"/>
            <a:ext cx="286520" cy="286520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9941357">
            <a:off x="1923065" y="2735607"/>
            <a:ext cx="1071475" cy="1451733"/>
          </a:xfrm>
          <a:prstGeom prst="triangl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5" idx="2"/>
          </p:cNvCxnSpPr>
          <p:nvPr/>
        </p:nvCxnSpPr>
        <p:spPr>
          <a:xfrm flipH="1" flipV="1">
            <a:off x="2102644" y="2790825"/>
            <a:ext cx="3649073" cy="385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02" y="3583026"/>
            <a:ext cx="363720" cy="36372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74958">
            <a:off x="1660708" y="1991947"/>
            <a:ext cx="723601" cy="1024931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5290304" y="2668373"/>
            <a:ext cx="437608" cy="43760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FF0000"/>
                </a:solidFill>
              </a:rPr>
              <a:t>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790488" y="3915443"/>
            <a:ext cx="437608" cy="43760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FF0000"/>
                </a:solidFill>
              </a:rPr>
              <a:t>2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985786" y="1808123"/>
            <a:ext cx="437608" cy="43760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FF0000"/>
                </a:solidFill>
              </a:rPr>
              <a:t>3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4000" y="5753607"/>
            <a:ext cx="10594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>
                <a:latin typeface="+mj-lt"/>
                <a:ea typeface="1훈프로방스 R" panose="02020603020101020101"/>
              </a:rPr>
              <a:t>적외선 센서를 통한 좌석 확인 기능 </a:t>
            </a:r>
          </a:p>
        </p:txBody>
      </p:sp>
    </p:spTree>
    <p:extLst>
      <p:ext uri="{BB962C8B-B14F-4D97-AF65-F5344CB8AC3E}">
        <p14:creationId xmlns:p14="http://schemas.microsoft.com/office/powerpoint/2010/main" val="264918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6D448D-5C06-40FB-9E26-CF5226A48054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093C3B-6128-411E-BFC9-5E222082BEC8}"/>
              </a:ext>
            </a:extLst>
          </p:cNvPr>
          <p:cNvSpPr txBox="1"/>
          <p:nvPr/>
        </p:nvSpPr>
        <p:spPr>
          <a:xfrm>
            <a:off x="1173913" y="226522"/>
            <a:ext cx="697627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42FFB0-DB1B-4FF4-B723-B2FC34BE3AA5}"/>
              </a:ext>
            </a:extLst>
          </p:cNvPr>
          <p:cNvSpPr txBox="1"/>
          <p:nvPr/>
        </p:nvSpPr>
        <p:spPr>
          <a:xfrm>
            <a:off x="1871540" y="349632"/>
            <a:ext cx="37094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시스템 수행 시나리오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F36211-279B-4541-BD45-044F9F58E052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35B85A1-34B5-4158-9EA8-C98F00538917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27C305-88F4-4017-A662-25378BA4436D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B1C583F-AD1A-4305-B1B1-F224350A1A7B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0BF877B-91C2-4E0A-B9E7-EC0A3E89D692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00F12F-7A4B-4D35-BCC3-1E075FBEB30D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7B763C-999E-435F-BD82-BCA897FED44E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684E1B-6BEB-4606-B172-06329811692F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A5721E5-1D9E-4486-973E-4CDC438984D6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76CD41D-CB06-49C0-84D7-510AACD8E2CF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F204E8-58B6-41B5-9900-52420D03884A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8A19A7-1291-4329-8BE5-17D86C1B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2380435" y="4222081"/>
            <a:ext cx="442600" cy="6976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6198805" y="4654091"/>
            <a:ext cx="442600" cy="69769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10308792" y="5076946"/>
            <a:ext cx="442600" cy="69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9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1440000"/>
            <a:ext cx="2835000" cy="50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6D448D-5C06-40FB-9E26-CF5226A48054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093C3B-6128-411E-BFC9-5E222082BEC8}"/>
              </a:ext>
            </a:extLst>
          </p:cNvPr>
          <p:cNvSpPr txBox="1"/>
          <p:nvPr/>
        </p:nvSpPr>
        <p:spPr>
          <a:xfrm>
            <a:off x="1173913" y="226522"/>
            <a:ext cx="697627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42FFB0-DB1B-4FF4-B723-B2FC34BE3AA5}"/>
              </a:ext>
            </a:extLst>
          </p:cNvPr>
          <p:cNvSpPr txBox="1"/>
          <p:nvPr/>
        </p:nvSpPr>
        <p:spPr>
          <a:xfrm>
            <a:off x="1871539" y="349632"/>
            <a:ext cx="37094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시스템 수행 시나리오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F36211-279B-4541-BD45-044F9F58E052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35B85A1-34B5-4158-9EA8-C98F00538917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27C305-88F4-4017-A662-25378BA4436D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B1C583F-AD1A-4305-B1B1-F224350A1A7B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0BF877B-91C2-4E0A-B9E7-EC0A3E89D692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00F12F-7A4B-4D35-BCC3-1E075FBEB30D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7B763C-999E-435F-BD82-BCA897FED44E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684E1B-6BEB-4606-B172-06329811692F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A5721E5-1D9E-4486-973E-4CDC438984D6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76CD41D-CB06-49C0-84D7-510AACD8E2CF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F204E8-58B6-41B5-9900-52420D03884A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8A19A7-1291-4329-8BE5-17D86C1B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1167525" y="2531165"/>
            <a:ext cx="442600" cy="69769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99249">
            <a:off x="6417745" y="2058001"/>
            <a:ext cx="442600" cy="69769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919781" y="1442225"/>
            <a:ext cx="2835220" cy="5040000"/>
            <a:chOff x="7919781" y="1442225"/>
            <a:chExt cx="2835220" cy="504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01" y="1442225"/>
              <a:ext cx="2835000" cy="504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130154" y="2855153"/>
              <a:ext cx="4414474" cy="283521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8807404" y="3960000"/>
              <a:ext cx="119135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b="1" cap="none" spc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HY목각파임B" panose="02030600000101010101" pitchFamily="18" charset="-127"/>
                  <a:ea typeface="HY목각파임B" panose="02030600000101010101" pitchFamily="18" charset="-127"/>
                </a:rPr>
                <a:t>주방</a:t>
              </a:r>
              <a:endParaRPr lang="en-US" altLang="ko-KR" sz="40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endParaRPr>
            </a:p>
          </p:txBody>
        </p:sp>
        <p:sp>
          <p:nvSpPr>
            <p:cNvPr id="14" name="눈물 방울 13"/>
            <p:cNvSpPr/>
            <p:nvPr/>
          </p:nvSpPr>
          <p:spPr>
            <a:xfrm rot="8100000">
              <a:off x="8944681" y="2995262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눈물 방울 31"/>
            <p:cNvSpPr/>
            <p:nvPr/>
          </p:nvSpPr>
          <p:spPr>
            <a:xfrm rot="8100000">
              <a:off x="9132800" y="2995261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눈물 방울 33"/>
            <p:cNvSpPr/>
            <p:nvPr/>
          </p:nvSpPr>
          <p:spPr>
            <a:xfrm rot="8100000">
              <a:off x="9325681" y="2995261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눈물 방울 46"/>
            <p:cNvSpPr/>
            <p:nvPr/>
          </p:nvSpPr>
          <p:spPr>
            <a:xfrm rot="8100000">
              <a:off x="8754181" y="2995261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눈물 방울 47"/>
            <p:cNvSpPr/>
            <p:nvPr/>
          </p:nvSpPr>
          <p:spPr>
            <a:xfrm rot="8100000">
              <a:off x="9516181" y="2995260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눈물 방울 48"/>
            <p:cNvSpPr/>
            <p:nvPr/>
          </p:nvSpPr>
          <p:spPr>
            <a:xfrm rot="8100000">
              <a:off x="9704301" y="2994783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눈물 방울 49"/>
            <p:cNvSpPr/>
            <p:nvPr/>
          </p:nvSpPr>
          <p:spPr>
            <a:xfrm rot="8100000">
              <a:off x="9894800" y="2992640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눈물 방울 50"/>
            <p:cNvSpPr/>
            <p:nvPr/>
          </p:nvSpPr>
          <p:spPr>
            <a:xfrm rot="18900000">
              <a:off x="8944681" y="5693219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눈물 방울 51"/>
            <p:cNvSpPr/>
            <p:nvPr/>
          </p:nvSpPr>
          <p:spPr>
            <a:xfrm rot="18900000">
              <a:off x="9132800" y="5693218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눈물 방울 52"/>
            <p:cNvSpPr/>
            <p:nvPr/>
          </p:nvSpPr>
          <p:spPr>
            <a:xfrm rot="18900000">
              <a:off x="9325681" y="5693218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눈물 방울 53"/>
            <p:cNvSpPr/>
            <p:nvPr/>
          </p:nvSpPr>
          <p:spPr>
            <a:xfrm rot="18900000">
              <a:off x="8754181" y="5693218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눈물 방울 54"/>
            <p:cNvSpPr/>
            <p:nvPr/>
          </p:nvSpPr>
          <p:spPr>
            <a:xfrm rot="18900000">
              <a:off x="9516181" y="5693217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눈물 방울 55"/>
            <p:cNvSpPr/>
            <p:nvPr/>
          </p:nvSpPr>
          <p:spPr>
            <a:xfrm rot="18900000">
              <a:off x="9704301" y="5692740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눈물 방울 56"/>
            <p:cNvSpPr/>
            <p:nvPr/>
          </p:nvSpPr>
          <p:spPr>
            <a:xfrm rot="18900000">
              <a:off x="9894800" y="5690597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눈물 방울 57"/>
            <p:cNvSpPr/>
            <p:nvPr/>
          </p:nvSpPr>
          <p:spPr>
            <a:xfrm rot="13500000">
              <a:off x="10447249" y="3704830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눈물 방울 58"/>
            <p:cNvSpPr/>
            <p:nvPr/>
          </p:nvSpPr>
          <p:spPr>
            <a:xfrm rot="13500000">
              <a:off x="10447251" y="3966769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눈물 방울 59"/>
            <p:cNvSpPr/>
            <p:nvPr/>
          </p:nvSpPr>
          <p:spPr>
            <a:xfrm rot="13500000">
              <a:off x="10444870" y="4226326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눈물 방울 60"/>
            <p:cNvSpPr/>
            <p:nvPr/>
          </p:nvSpPr>
          <p:spPr>
            <a:xfrm rot="13500000">
              <a:off x="10444871" y="4481121"/>
              <a:ext cx="160149" cy="160149"/>
            </a:xfrm>
            <a:prstGeom prst="teardrop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눈물 방울 61"/>
            <p:cNvSpPr/>
            <p:nvPr/>
          </p:nvSpPr>
          <p:spPr>
            <a:xfrm rot="13500000">
              <a:off x="10444872" y="4740677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눈물 방울 62"/>
            <p:cNvSpPr/>
            <p:nvPr/>
          </p:nvSpPr>
          <p:spPr>
            <a:xfrm rot="13500000">
              <a:off x="10444872" y="4997852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눈물 방울 63"/>
            <p:cNvSpPr/>
            <p:nvPr/>
          </p:nvSpPr>
          <p:spPr>
            <a:xfrm rot="2700000">
              <a:off x="8204110" y="3703041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눈물 방울 64"/>
            <p:cNvSpPr/>
            <p:nvPr/>
          </p:nvSpPr>
          <p:spPr>
            <a:xfrm rot="2700000">
              <a:off x="8204112" y="3964980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눈물 방울 65"/>
            <p:cNvSpPr/>
            <p:nvPr/>
          </p:nvSpPr>
          <p:spPr>
            <a:xfrm rot="2700000">
              <a:off x="8201731" y="4224537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눈물 방울 66"/>
            <p:cNvSpPr/>
            <p:nvPr/>
          </p:nvSpPr>
          <p:spPr>
            <a:xfrm rot="2700000">
              <a:off x="8201732" y="4479332"/>
              <a:ext cx="160149" cy="160149"/>
            </a:xfrm>
            <a:prstGeom prst="teardrop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99249">
              <a:off x="10084273" y="2817624"/>
              <a:ext cx="442600" cy="697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72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6D448D-5C06-40FB-9E26-CF5226A48054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093C3B-6128-411E-BFC9-5E222082BEC8}"/>
              </a:ext>
            </a:extLst>
          </p:cNvPr>
          <p:cNvSpPr txBox="1"/>
          <p:nvPr/>
        </p:nvSpPr>
        <p:spPr>
          <a:xfrm>
            <a:off x="1173913" y="226522"/>
            <a:ext cx="697627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03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42FFB0-DB1B-4FF4-B723-B2FC34BE3AA5}"/>
              </a:ext>
            </a:extLst>
          </p:cNvPr>
          <p:cNvSpPr txBox="1"/>
          <p:nvPr/>
        </p:nvSpPr>
        <p:spPr>
          <a:xfrm>
            <a:off x="1871540" y="349632"/>
            <a:ext cx="36779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시스템 수행 시나리오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CF36211-279B-4541-BD45-044F9F58E052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35B85A1-34B5-4158-9EA8-C98F00538917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E27C305-88F4-4017-A662-25378BA4436D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B1C583F-AD1A-4305-B1B1-F224350A1A7B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0BF877B-91C2-4E0A-B9E7-EC0A3E89D692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00F12F-7A4B-4D35-BCC3-1E075FBEB30D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F7B763C-999E-435F-BD82-BCA897FED44E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684E1B-6BEB-4606-B172-06329811692F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A5721E5-1D9E-4486-973E-4CDC438984D6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76CD41D-CB06-49C0-84D7-510AACD8E2CF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CF204E8-58B6-41B5-9900-52420D03884A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8A19A7-1291-4329-8BE5-17D86C1B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15</a:t>
            </a:fld>
            <a:endParaRPr lang="ko-KR" altLang="en-US"/>
          </a:p>
        </p:txBody>
      </p:sp>
      <p:cxnSp>
        <p:nvCxnSpPr>
          <p:cNvPr id="33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7" y="215193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4281238" y="2920155"/>
            <a:ext cx="3445174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04 |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구성도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42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AD15BE6-CD54-40BF-86BE-D5810DAF55AA}"/>
              </a:ext>
            </a:extLst>
          </p:cNvPr>
          <p:cNvSpPr/>
          <p:nvPr/>
        </p:nvSpPr>
        <p:spPr>
          <a:xfrm>
            <a:off x="4272455" y="2056661"/>
            <a:ext cx="3657600" cy="380504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04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구성도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6F34A-EC49-482B-AF36-34F57F41EE53}"/>
              </a:ext>
            </a:extLst>
          </p:cNvPr>
          <p:cNvSpPr txBox="1"/>
          <p:nvPr/>
        </p:nvSpPr>
        <p:spPr>
          <a:xfrm>
            <a:off x="5028036" y="1960667"/>
            <a:ext cx="21421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APPLICATION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3CFBB2-BBBB-42A6-A817-E64181C8173E}"/>
              </a:ext>
            </a:extLst>
          </p:cNvPr>
          <p:cNvSpPr/>
          <p:nvPr/>
        </p:nvSpPr>
        <p:spPr>
          <a:xfrm>
            <a:off x="4883441" y="2636737"/>
            <a:ext cx="2425115" cy="106049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주문 정보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좌석 정보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B5ED48D-43DA-49D8-9C12-654012DF150E}"/>
              </a:ext>
            </a:extLst>
          </p:cNvPr>
          <p:cNvSpPr/>
          <p:nvPr/>
        </p:nvSpPr>
        <p:spPr>
          <a:xfrm>
            <a:off x="4880333" y="4277311"/>
            <a:ext cx="2425115" cy="106049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센서 좌석 인식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13A38-F514-4FC9-A603-FD989F4A6C0B}"/>
              </a:ext>
            </a:extLst>
          </p:cNvPr>
          <p:cNvSpPr txBox="1"/>
          <p:nvPr/>
        </p:nvSpPr>
        <p:spPr>
          <a:xfrm>
            <a:off x="5273351" y="2450760"/>
            <a:ext cx="16238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검색 모듈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DC2CE5-305D-40A7-8BEC-A0631657AC1C}"/>
              </a:ext>
            </a:extLst>
          </p:cNvPr>
          <p:cNvSpPr txBox="1"/>
          <p:nvPr/>
        </p:nvSpPr>
        <p:spPr>
          <a:xfrm>
            <a:off x="5284075" y="4052537"/>
            <a:ext cx="16238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입출력 모듈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291F3D1-E7BA-4E1E-B9E2-7BC1EADC1131}"/>
              </a:ext>
            </a:extLst>
          </p:cNvPr>
          <p:cNvSpPr/>
          <p:nvPr/>
        </p:nvSpPr>
        <p:spPr>
          <a:xfrm>
            <a:off x="1614001" y="4210528"/>
            <a:ext cx="1749641" cy="8780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user</a:t>
            </a:r>
            <a:endParaRPr lang="ko-KR" altLang="en-US" sz="3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6" name="Picture 5">
            <a:extLst>
              <a:ext uri="{FF2B5EF4-FFF2-40B4-BE49-F238E27FC236}">
                <a16:creationId xmlns:a16="http://schemas.microsoft.com/office/drawing/2014/main" id="{65698D4C-CDFC-49EB-938B-618557792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965" y="912644"/>
            <a:ext cx="1246813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7CD1EB8-8A6B-42E3-9E3B-6DA11048F846}"/>
              </a:ext>
            </a:extLst>
          </p:cNvPr>
          <p:cNvSpPr/>
          <p:nvPr/>
        </p:nvSpPr>
        <p:spPr>
          <a:xfrm>
            <a:off x="8941675" y="2724515"/>
            <a:ext cx="1475974" cy="5302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server</a:t>
            </a:r>
            <a:endParaRPr lang="ko-KR" altLang="en-US" sz="3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9" name="Picture 3" descr="파워포인트에 많이 등장하는 캐릭터사진">
            <a:hlinkClick r:id="rId3" tooltip="파워포인트에 많이 등장하는 캐릭터사진 카페"/>
            <a:extLst>
              <a:ext uri="{FF2B5EF4-FFF2-40B4-BE49-F238E27FC236}">
                <a16:creationId xmlns:a16="http://schemas.microsoft.com/office/drawing/2014/main" id="{9B036042-C5E9-4467-BF96-6256F5AC5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11" y="2539849"/>
            <a:ext cx="1277823" cy="127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1EBCB8A-71E1-4734-BADB-D5FC49BBF692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127734" y="3178761"/>
            <a:ext cx="1144721" cy="78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802581B-A512-45BB-97D7-1E0A7BCDA2F6}"/>
              </a:ext>
            </a:extLst>
          </p:cNvPr>
          <p:cNvCxnSpPr>
            <a:cxnSpLocks/>
          </p:cNvCxnSpPr>
          <p:nvPr/>
        </p:nvCxnSpPr>
        <p:spPr>
          <a:xfrm flipV="1">
            <a:off x="7264563" y="1855408"/>
            <a:ext cx="1810213" cy="124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13AF9B6-BC1C-4E50-ACB5-C4CBA03BDF53}"/>
              </a:ext>
            </a:extLst>
          </p:cNvPr>
          <p:cNvCxnSpPr/>
          <p:nvPr/>
        </p:nvCxnSpPr>
        <p:spPr>
          <a:xfrm flipH="1">
            <a:off x="7305448" y="2029097"/>
            <a:ext cx="1834517" cy="129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DC528B-87D5-4F83-9CBA-A4F53B9D7AB8}"/>
              </a:ext>
            </a:extLst>
          </p:cNvPr>
          <p:cNvCxnSpPr/>
          <p:nvPr/>
        </p:nvCxnSpPr>
        <p:spPr>
          <a:xfrm>
            <a:off x="7347259" y="4737769"/>
            <a:ext cx="1909093" cy="31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71B3CA-2F5A-4179-B257-E55E63AD2B08}"/>
              </a:ext>
            </a:extLst>
          </p:cNvPr>
          <p:cNvCxnSpPr/>
          <p:nvPr/>
        </p:nvCxnSpPr>
        <p:spPr>
          <a:xfrm flipH="1" flipV="1">
            <a:off x="7310275" y="4963987"/>
            <a:ext cx="1935358" cy="29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CC1EC41-8641-427E-8E12-4BB70A9B9AF8}"/>
              </a:ext>
            </a:extLst>
          </p:cNvPr>
          <p:cNvSpPr txBox="1"/>
          <p:nvPr/>
        </p:nvSpPr>
        <p:spPr>
          <a:xfrm rot="581338">
            <a:off x="7926440" y="4539322"/>
            <a:ext cx="7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요청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45154D-8825-45FA-99D7-11B3A8ABC201}"/>
              </a:ext>
            </a:extLst>
          </p:cNvPr>
          <p:cNvSpPr txBox="1"/>
          <p:nvPr/>
        </p:nvSpPr>
        <p:spPr>
          <a:xfrm rot="19510144">
            <a:off x="7779943" y="2056093"/>
            <a:ext cx="7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요청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B3DE5E-5D17-49FA-BCA9-40A2A18EF682}"/>
              </a:ext>
            </a:extLst>
          </p:cNvPr>
          <p:cNvSpPr txBox="1"/>
          <p:nvPr/>
        </p:nvSpPr>
        <p:spPr>
          <a:xfrm rot="489673">
            <a:off x="7812285" y="5160890"/>
            <a:ext cx="7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응답</a:t>
            </a:r>
            <a:endParaRPr lang="en-US" altLang="ko-KR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34F751-0F92-48CB-A58A-C2E2C15B1FEF}"/>
              </a:ext>
            </a:extLst>
          </p:cNvPr>
          <p:cNvSpPr txBox="1"/>
          <p:nvPr/>
        </p:nvSpPr>
        <p:spPr>
          <a:xfrm rot="19486382">
            <a:off x="8119667" y="2580782"/>
            <a:ext cx="7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응답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8494AB-004E-4554-AFD9-81157933B921}"/>
              </a:ext>
            </a:extLst>
          </p:cNvPr>
          <p:cNvSpPr txBox="1"/>
          <p:nvPr/>
        </p:nvSpPr>
        <p:spPr>
          <a:xfrm rot="2145266">
            <a:off x="3251535" y="3104840"/>
            <a:ext cx="7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요청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A6EF585-8CC2-4D64-A238-82C0E9B4B1A4}"/>
              </a:ext>
            </a:extLst>
          </p:cNvPr>
          <p:cNvCxnSpPr>
            <a:cxnSpLocks/>
          </p:cNvCxnSpPr>
          <p:nvPr/>
        </p:nvCxnSpPr>
        <p:spPr>
          <a:xfrm flipH="1" flipV="1">
            <a:off x="3127734" y="3493787"/>
            <a:ext cx="1144721" cy="72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A60118C-4EFD-40CD-81B2-72535A80F7AC}"/>
              </a:ext>
            </a:extLst>
          </p:cNvPr>
          <p:cNvSpPr txBox="1"/>
          <p:nvPr/>
        </p:nvSpPr>
        <p:spPr>
          <a:xfrm rot="1866025">
            <a:off x="3132391" y="3900192"/>
            <a:ext cx="7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응답</a:t>
            </a:r>
            <a:endParaRPr lang="en-US" altLang="ko-KR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DABE423-0312-454B-94E1-744DCCD08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3336" y="4813780"/>
            <a:ext cx="1379598" cy="99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1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33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7" y="215193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4691607" y="2908044"/>
            <a:ext cx="2808782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05 |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개발 환경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736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07157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1훈프로방스 R" panose="02020603020101020101" pitchFamily="18" charset="-127"/>
                <a:ea typeface="1훈프로방스 R" panose="02020603020101020101" pitchFamily="18" charset="-127"/>
                <a:cs typeface="+mn-cs"/>
              </a:rPr>
              <a:t>05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1훈프로방스 R" panose="02020603020101020101" pitchFamily="18" charset="-127"/>
              <a:ea typeface="1훈프로방스 R" panose="02020603020101020101" pitchFamily="18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82761" y="317862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1훈프로방스 R" panose="02020603020101020101" pitchFamily="18" charset="-127"/>
                <a:ea typeface="1훈프로방스 R" panose="02020603020101020101" pitchFamily="18" charset="-127"/>
                <a:cs typeface="+mn-cs"/>
              </a:rPr>
              <a:t>개발 환경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7E927-6EB7-410D-9082-91E7E4C8D001}"/>
              </a:ext>
            </a:extLst>
          </p:cNvPr>
          <p:cNvSpPr txBox="1"/>
          <p:nvPr/>
        </p:nvSpPr>
        <p:spPr>
          <a:xfrm>
            <a:off x="879984" y="1409627"/>
            <a:ext cx="1718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개발 환경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C6C59-168B-4029-850A-603B4B13E234}"/>
              </a:ext>
            </a:extLst>
          </p:cNvPr>
          <p:cNvSpPr txBox="1"/>
          <p:nvPr/>
        </p:nvSpPr>
        <p:spPr>
          <a:xfrm>
            <a:off x="980869" y="1796817"/>
            <a:ext cx="3775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OS: WindowWindow10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Server: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Eclips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Neon,Tomcat8.5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Application : Android Studio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2.2.3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DataBase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MySQL5.7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Arduino :Arduino R3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9CD49-6B7A-47D3-9C70-0AC260B79B68}"/>
              </a:ext>
            </a:extLst>
          </p:cNvPr>
          <p:cNvSpPr txBox="1"/>
          <p:nvPr/>
        </p:nvSpPr>
        <p:spPr>
          <a:xfrm>
            <a:off x="5866332" y="1403022"/>
            <a:ext cx="46812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Android Studio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이용한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Android App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Android mobile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기기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안드로이드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4.4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이상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57D91-33E7-43A2-A9F2-A1C48A1D854C}"/>
              </a:ext>
            </a:extLst>
          </p:cNvPr>
          <p:cNvSpPr txBox="1"/>
          <p:nvPr/>
        </p:nvSpPr>
        <p:spPr>
          <a:xfrm>
            <a:off x="879984" y="5008474"/>
            <a:ext cx="394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DB</a:t>
            </a:r>
            <a:endParaRPr lang="ko-KR" altLang="en-US" sz="20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B9474-1949-4D6E-BBC6-416E9ED9B381}"/>
              </a:ext>
            </a:extLst>
          </p:cNvPr>
          <p:cNvSpPr txBox="1"/>
          <p:nvPr/>
        </p:nvSpPr>
        <p:spPr>
          <a:xfrm>
            <a:off x="980869" y="5432522"/>
            <a:ext cx="314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MySQL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을 이용한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DB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구축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60E3D-641E-4258-BF1D-7059EA71D271}"/>
              </a:ext>
            </a:extLst>
          </p:cNvPr>
          <p:cNvSpPr txBox="1"/>
          <p:nvPr/>
        </p:nvSpPr>
        <p:spPr>
          <a:xfrm>
            <a:off x="5912645" y="1192304"/>
            <a:ext cx="3029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Application</a:t>
            </a:r>
          </a:p>
          <a:p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0E0613-FE8B-498F-9019-7F071CA1CD56}"/>
              </a:ext>
            </a:extLst>
          </p:cNvPr>
          <p:cNvSpPr txBox="1"/>
          <p:nvPr/>
        </p:nvSpPr>
        <p:spPr>
          <a:xfrm>
            <a:off x="5866332" y="4115923"/>
            <a:ext cx="6008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ko-KR" altLang="en-US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팀원별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GitHub ID</a:t>
            </a:r>
          </a:p>
          <a:p>
            <a:endParaRPr lang="en-US" altLang="ko-KR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주소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https://github.com/PilWooKang/graduateproject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김주형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KimJuHyeong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강필우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PilWooKang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송재호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dondsc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오준혁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en-US" altLang="ko-KR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ohjunhyeok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969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33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7" y="215193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4691607" y="2920154"/>
            <a:ext cx="2808782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06 |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업무 분담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04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</p:cNvCxnSpPr>
          <p:nvPr/>
        </p:nvCxnSpPr>
        <p:spPr>
          <a:xfrm>
            <a:off x="0" y="897771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>
            <a:grpSpLocks noChangeAspect="1"/>
          </p:cNvGrpSpPr>
          <p:nvPr/>
        </p:nvGrpSpPr>
        <p:grpSpPr>
          <a:xfrm rot="5400000" flipH="1" flipV="1">
            <a:off x="39091" y="-18620"/>
            <a:ext cx="873796" cy="951978"/>
            <a:chOff x="3365500" y="787400"/>
            <a:chExt cx="2413000" cy="2628900"/>
          </a:xfrm>
        </p:grpSpPr>
        <p:sp>
          <p:nvSpPr>
            <p:cNvPr id="23" name="타원 22"/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5" name="Picture 9" descr="cont">
            <a:extLst>
              <a:ext uri="{FF2B5EF4-FFF2-40B4-BE49-F238E27FC236}">
                <a16:creationId xmlns:a16="http://schemas.microsoft.com/office/drawing/2014/main" id="{E54D9B4B-0353-4D0B-9C0C-B3E567F73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760" y="150102"/>
            <a:ext cx="3464130" cy="73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 Box 10">
            <a:extLst>
              <a:ext uri="{FF2B5EF4-FFF2-40B4-BE49-F238E27FC236}">
                <a16:creationId xmlns:a16="http://schemas.microsoft.com/office/drawing/2014/main" id="{C9AF4D39-D7C3-4309-8A2B-89DE25B37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545" y="999303"/>
            <a:ext cx="24705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종합 설계 개요</a:t>
            </a:r>
            <a:endParaRPr lang="en-US" altLang="ko-KR" sz="2400" b="1" dirty="0">
              <a:solidFill>
                <a:srgbClr val="5F5F5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5" name="Text Box 14">
            <a:extLst>
              <a:ext uri="{FF2B5EF4-FFF2-40B4-BE49-F238E27FC236}">
                <a16:creationId xmlns:a16="http://schemas.microsoft.com/office/drawing/2014/main" id="{16C48DEC-7004-4935-9F5C-E62BF5C8F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345" y="1746544"/>
            <a:ext cx="4246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관련 연구 사례 및 구현 기능</a:t>
            </a:r>
            <a:endParaRPr lang="en-US" altLang="ko-KR" sz="2400" b="1" dirty="0">
              <a:solidFill>
                <a:srgbClr val="5F5F5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id="{55D9700A-C77A-467C-8126-167F42827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827" y="2485830"/>
            <a:ext cx="3230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수행 시나리오</a:t>
            </a:r>
            <a:endParaRPr lang="en-US" altLang="ko-KR" sz="2400" b="1" dirty="0">
              <a:solidFill>
                <a:srgbClr val="5F5F5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1" name="Text Box 20">
            <a:extLst>
              <a:ext uri="{FF2B5EF4-FFF2-40B4-BE49-F238E27FC236}">
                <a16:creationId xmlns:a16="http://schemas.microsoft.com/office/drawing/2014/main" id="{96233818-6B1B-469A-93C5-5AEE00A03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827" y="3169256"/>
            <a:ext cx="2300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4. </a:t>
            </a:r>
            <a:r>
              <a:rPr lang="ko-KR" altLang="en-US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구성도</a:t>
            </a:r>
            <a:endParaRPr lang="en-US" altLang="ko-KR" sz="2400" b="1" dirty="0">
              <a:solidFill>
                <a:srgbClr val="5F5F5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4" name="Text Box 23">
            <a:extLst>
              <a:ext uri="{FF2B5EF4-FFF2-40B4-BE49-F238E27FC236}">
                <a16:creationId xmlns:a16="http://schemas.microsoft.com/office/drawing/2014/main" id="{2E92B78F-BE60-4382-82FE-DB558F814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827" y="3910207"/>
            <a:ext cx="17940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5. </a:t>
            </a:r>
            <a:r>
              <a:rPr lang="ko-KR" altLang="en-US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개발 환경</a:t>
            </a:r>
            <a:endParaRPr lang="en-US" altLang="ko-KR" sz="2400" b="1" dirty="0">
              <a:solidFill>
                <a:srgbClr val="5F5F5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0" name="Text Box 26">
            <a:extLst>
              <a:ext uri="{FF2B5EF4-FFF2-40B4-BE49-F238E27FC236}">
                <a16:creationId xmlns:a16="http://schemas.microsoft.com/office/drawing/2014/main" id="{C0533887-9A94-4D9D-AA32-A2BCD18DB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345" y="4648140"/>
            <a:ext cx="17940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6. </a:t>
            </a:r>
            <a:r>
              <a:rPr lang="ko-KR" altLang="en-US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업무 분담</a:t>
            </a:r>
            <a:endParaRPr lang="en-US" altLang="ko-KR" sz="2400" b="1" dirty="0">
              <a:solidFill>
                <a:srgbClr val="5F5F5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6" name="Text Box 26">
            <a:extLst>
              <a:ext uri="{FF2B5EF4-FFF2-40B4-BE49-F238E27FC236}">
                <a16:creationId xmlns:a16="http://schemas.microsoft.com/office/drawing/2014/main" id="{E19F2C91-4D29-4D14-8E70-5AE4167EA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345" y="5389091"/>
            <a:ext cx="3147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7. </a:t>
            </a:r>
            <a:r>
              <a:rPr lang="ko-KR" altLang="en-US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종합 설계 수행 일정</a:t>
            </a:r>
            <a:endParaRPr lang="en-US" altLang="ko-KR" sz="2400" b="1" dirty="0">
              <a:solidFill>
                <a:srgbClr val="5F5F5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9" name="Text Box 26">
            <a:extLst>
              <a:ext uri="{FF2B5EF4-FFF2-40B4-BE49-F238E27FC236}">
                <a16:creationId xmlns:a16="http://schemas.microsoft.com/office/drawing/2014/main" id="{F4232B0B-A9DA-4938-B668-DC660C80C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345" y="6130340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8. </a:t>
            </a:r>
            <a:r>
              <a:rPr lang="ko-KR" altLang="en-US" sz="2400" b="1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필요 기술 및 참고 문헌</a:t>
            </a:r>
            <a:endParaRPr lang="en-US" altLang="ko-KR" sz="2400" b="1" dirty="0">
              <a:solidFill>
                <a:srgbClr val="5F5F5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62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1훈프로방스 R" panose="02020603020101020101" pitchFamily="18" charset="-127"/>
                <a:ea typeface="1훈프로방스 R" panose="02020603020101020101" pitchFamily="18" charset="-127"/>
                <a:cs typeface="+mn-cs"/>
              </a:rPr>
              <a:t>06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1훈프로방스 R" panose="02020603020101020101" pitchFamily="18" charset="-127"/>
              <a:ea typeface="1훈프로방스 R" panose="02020603020101020101" pitchFamily="18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19721" y="338388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업무 분담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1훈프로방스 R" panose="02020603020101020101" pitchFamily="18" charset="-127"/>
              <a:ea typeface="1훈프로방스 R" panose="02020603020101020101" pitchFamily="18" charset="-127"/>
              <a:cs typeface="+mn-cs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97FE4BD-FFEF-435C-8EE7-BD45C49D2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045574"/>
              </p:ext>
            </p:extLst>
          </p:nvPr>
        </p:nvGraphicFramePr>
        <p:xfrm>
          <a:off x="1173913" y="1597313"/>
          <a:ext cx="9223700" cy="31651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5925">
                  <a:extLst>
                    <a:ext uri="{9D8B030D-6E8A-4147-A177-3AD203B41FA5}">
                      <a16:colId xmlns:a16="http://schemas.microsoft.com/office/drawing/2014/main" val="181318224"/>
                    </a:ext>
                  </a:extLst>
                </a:gridCol>
                <a:gridCol w="2305925">
                  <a:extLst>
                    <a:ext uri="{9D8B030D-6E8A-4147-A177-3AD203B41FA5}">
                      <a16:colId xmlns:a16="http://schemas.microsoft.com/office/drawing/2014/main" val="2731113356"/>
                    </a:ext>
                  </a:extLst>
                </a:gridCol>
                <a:gridCol w="2305925">
                  <a:extLst>
                    <a:ext uri="{9D8B030D-6E8A-4147-A177-3AD203B41FA5}">
                      <a16:colId xmlns:a16="http://schemas.microsoft.com/office/drawing/2014/main" val="3756874538"/>
                    </a:ext>
                  </a:extLst>
                </a:gridCol>
                <a:gridCol w="2305925">
                  <a:extLst>
                    <a:ext uri="{9D8B030D-6E8A-4147-A177-3AD203B41FA5}">
                      <a16:colId xmlns:a16="http://schemas.microsoft.com/office/drawing/2014/main" val="1020792605"/>
                    </a:ext>
                  </a:extLst>
                </a:gridCol>
              </a:tblGrid>
              <a:tr h="752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강필우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송재호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오준혁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김주형</a:t>
                      </a:r>
                      <a:endParaRPr lang="en-US" altLang="ko-KR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60178"/>
                  </a:ext>
                </a:extLst>
              </a:tr>
              <a:tr h="2412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" panose="020B0604020202020204" pitchFamily="34" charset="0"/>
                        </a:rPr>
                        <a:t>▪애플리케이션 기능 </a:t>
                      </a:r>
                      <a:endParaRPr lang="en-US" altLang="ko-KR" dirty="0"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" panose="020B0604020202020204" pitchFamily="34" charset="0"/>
                        </a:rPr>
                        <a:t>제작</a:t>
                      </a:r>
                      <a:endParaRPr lang="en-US" altLang="ko-KR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" panose="020B0604020202020204" pitchFamily="34" charset="0"/>
                        </a:rPr>
                        <a:t>▪애플리케이션 기능 </a:t>
                      </a:r>
                      <a:endParaRPr lang="en-US" altLang="ko-KR" dirty="0"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" panose="020B0604020202020204" pitchFamily="34" charset="0"/>
                        </a:rPr>
                        <a:t>제작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" panose="020B0604020202020204" pitchFamily="34" charset="0"/>
                        </a:rPr>
                        <a:t>▪ </a:t>
                      </a:r>
                      <a:r>
                        <a:rPr lang="ko-KR" altLang="en-US" dirty="0" err="1"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" panose="020B0604020202020204" pitchFamily="34" charset="0"/>
                        </a:rPr>
                        <a:t>아두이노</a:t>
                      </a:r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" panose="020B0604020202020204" pitchFamily="34" charset="0"/>
                        </a:rPr>
                        <a:t> 구현</a:t>
                      </a:r>
                      <a:endParaRPr lang="en-US" altLang="ko-KR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" panose="020B0604020202020204" pitchFamily="34" charset="0"/>
                        </a:rPr>
                        <a:t>▪서버구축</a:t>
                      </a:r>
                      <a:endParaRPr lang="ko-KR" altLang="en-US" dirty="0">
                        <a:latin typeface="휴먼모음T" panose="02030504000101010101" pitchFamily="18" charset="-127"/>
                        <a:ea typeface="휴먼모음T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800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979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21</a:t>
            </a:fld>
            <a:endParaRPr lang="ko-KR" altLang="en-US"/>
          </a:p>
        </p:txBody>
      </p:sp>
      <p:cxnSp>
        <p:nvCxnSpPr>
          <p:cNvPr id="33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7" y="215193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3726599" y="3064935"/>
            <a:ext cx="4738798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07 |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졸업 연구 수행 일정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92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07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19721" y="338388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졸업 연구 수행 일정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C3005BB-1DF6-4C4E-9ED1-B9498FDC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81" y="1742147"/>
            <a:ext cx="9077826" cy="3967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3235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33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7" y="215193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3449279" y="2844225"/>
            <a:ext cx="5293437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08 |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필요 기술 및 참고 문헌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283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83F06-2F3A-4668-95C1-6E800CC01C2E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CBCDFF-1017-4020-ABD7-4EE844A95D9D}"/>
              </a:ext>
            </a:extLst>
          </p:cNvPr>
          <p:cNvSpPr txBox="1"/>
          <p:nvPr/>
        </p:nvSpPr>
        <p:spPr>
          <a:xfrm>
            <a:off x="1173913" y="218732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ABA1A"/>
                </a:solidFill>
                <a:effectLst/>
                <a:uLnTx/>
                <a:uFillTx/>
                <a:latin typeface="휴먼모음T" panose="02030504000101010101" pitchFamily="18" charset="-127"/>
                <a:ea typeface="휴먼모음T" panose="02030504000101010101" pitchFamily="18" charset="-127"/>
              </a:rPr>
              <a:t>08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ABA1A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105299-1160-4053-89DA-096A2508711B}"/>
              </a:ext>
            </a:extLst>
          </p:cNvPr>
          <p:cNvSpPr txBox="1"/>
          <p:nvPr/>
        </p:nvSpPr>
        <p:spPr>
          <a:xfrm>
            <a:off x="1819721" y="338388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dirty="0">
                <a:solidFill>
                  <a:prstClr val="black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필요 기술 및 참고 문헌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E0FA0C6-B432-4076-A963-A12AE19E6F19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39A369F-7A07-4C82-9AFC-74EC0429FA71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7C6D3C3-7A34-4E5A-8E24-CFA78CC83B11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B94CA63-D293-4B98-9D2C-26F4F64B5CB8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99C2B3E-DEAD-44D1-9B26-A8878B1C378B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1790D5-0902-4C7B-8228-4612C0F064D7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659DB43-67EB-437B-A280-493195D8D479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D5CB30-0374-4E86-8AE2-5380B7CAC7B4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46901C8-7A12-409A-BE33-E94EEA30372C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E9FB665-3488-4BA5-9BEA-977B86FCB5B1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5F25B34-BE29-41A8-A207-3D7DBC4514AD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51C82-DB0C-4FCB-BF9C-A91A0D00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FFD96435-F7DF-4961-A221-5DF04A4F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721" y="1442305"/>
            <a:ext cx="6452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스마트폰으로 제어하는 </a:t>
            </a: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아두이노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복두출판사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42097395-DAC6-472B-AE7A-F1051430D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721" y="3117001"/>
            <a:ext cx="9371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안드로이드 </a:t>
            </a: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웨어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애플리케이션 개발 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에어콘출판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9595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85F108-FE22-4C99-90AA-BA3E8859F35D}"/>
              </a:ext>
            </a:extLst>
          </p:cNvPr>
          <p:cNvSpPr txBox="1"/>
          <p:nvPr/>
        </p:nvSpPr>
        <p:spPr>
          <a:xfrm>
            <a:off x="4657209" y="3152001"/>
            <a:ext cx="287758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Squares Bold" panose="02000503040000020003" pitchFamily="50" charset="0"/>
                <a:ea typeface="맑은 고딕" panose="020B0503020000020004" pitchFamily="50" charset="-127"/>
              </a:rPr>
              <a:t>Thank</a:t>
            </a:r>
            <a:r>
              <a:rPr lang="ko-KR" altLang="en-US" sz="4000" b="1" kern="0" dirty="0">
                <a:solidFill>
                  <a:srgbClr val="000000"/>
                </a:solidFill>
                <a:latin typeface="Squares Bold" panose="02000503040000020003" pitchFamily="50" charset="0"/>
                <a:ea typeface="맑은 고딕" panose="020B0503020000020004" pitchFamily="50" charset="-127"/>
              </a:rPr>
              <a:t> </a:t>
            </a:r>
            <a:r>
              <a:rPr lang="en-US" altLang="ko-KR" sz="4000" b="1" kern="0" dirty="0">
                <a:solidFill>
                  <a:srgbClr val="000000"/>
                </a:solidFill>
                <a:latin typeface="Squares Bold" panose="02000503040000020003" pitchFamily="50" charset="0"/>
                <a:ea typeface="맑은 고딕" panose="020B0503020000020004" pitchFamily="50" charset="-127"/>
              </a:rPr>
              <a:t>You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quares Bold" panose="02000503040000020003" pitchFamily="50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32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33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7" y="215193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4209103" y="2895932"/>
            <a:ext cx="3773790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01 |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종합 설계 개요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46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61964" y="-119853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721" y="-35088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종합 설계 개요</a:t>
            </a:r>
            <a:endParaRPr lang="en-US" altLang="ko-KR" sz="28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22" name="그룹 21"/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23" name="타원 22"/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0CC8477-0B8B-48A0-A24A-44956E97B780}"/>
              </a:ext>
            </a:extLst>
          </p:cNvPr>
          <p:cNvSpPr txBox="1"/>
          <p:nvPr/>
        </p:nvSpPr>
        <p:spPr>
          <a:xfrm>
            <a:off x="1173913" y="488132"/>
            <a:ext cx="38894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배경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목표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효과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B05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E8C9F47A-E916-4BDB-A6D7-611F59011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000" y="1549586"/>
            <a:ext cx="96812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배경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FC13A901-A46B-49EA-9581-217943665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0720" y="1464071"/>
            <a:ext cx="737075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6400"/>
                    </a:gs>
                    <a:gs pos="100000">
                      <a:srgbClr val="FFC8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바쁘게 흘러가는 현대생활 속에서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혼밥을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즐겨찾고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있는 추세이다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식당에서 혼자 식사를 해결하는 것에 대한 거리낌을 가지고 있는 사람들이 많다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자영업의 인건비 문제에 대한 우려가 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FEFF21-D670-462C-87E7-B4AC5AFF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440031"/>
            <a:ext cx="540000" cy="50163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47C8B4-E6F7-4D64-BF8E-E086CA2B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3744456"/>
            <a:ext cx="3924300" cy="2228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06BC40-1399-42D3-AE8C-6921AB6AF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802" y="3077706"/>
            <a:ext cx="46386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8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>
            <a:cxnSpLocks/>
          </p:cNvCxnSpPr>
          <p:nvPr/>
        </p:nvCxnSpPr>
        <p:spPr>
          <a:xfrm>
            <a:off x="17016" y="1032274"/>
            <a:ext cx="442798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61964" y="-119853"/>
            <a:ext cx="8066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19721" y="-35088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종합 설계 개요</a:t>
            </a:r>
            <a:endParaRPr lang="en-US" altLang="ko-KR" sz="28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22" name="그룹 21"/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23" name="타원 22"/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0CC8477-0B8B-48A0-A24A-44956E97B780}"/>
              </a:ext>
            </a:extLst>
          </p:cNvPr>
          <p:cNvSpPr txBox="1"/>
          <p:nvPr/>
        </p:nvSpPr>
        <p:spPr>
          <a:xfrm>
            <a:off x="1173913" y="488132"/>
            <a:ext cx="38894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배경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목표</a:t>
            </a:r>
            <a:r>
              <a:rPr lang="en-US" altLang="ko-KR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05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효과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B05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FC13A901-A46B-49EA-9581-217943665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0806" y="2061845"/>
            <a:ext cx="73707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6400"/>
                    </a:gs>
                    <a:gs pos="100000">
                      <a:srgbClr val="FFC8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3E7DC080-6989-48AB-9B95-C083314EF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057" y="1787865"/>
            <a:ext cx="96812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목표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8D20F01C-5560-4B2F-A245-7C2A7A34A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784" y="1819114"/>
            <a:ext cx="7370757" cy="147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6400"/>
                    </a:gs>
                    <a:gs pos="100000">
                      <a:srgbClr val="FFC8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혼밥족들이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점점 증가하는 추세이므로 그들을 위한 다양한 서비스를 제공하고자 한다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아두이노를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통해 좌석의 여부를 센서로 자동인식을 할 수 있어 식당의 회전력을 높이고자 한다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A1AFC5-14CE-424E-A1C2-ABCC5509C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55" y="1824645"/>
            <a:ext cx="540000" cy="47609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BB6A60A-343A-4DC3-906A-DE2111372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21" y="3633205"/>
            <a:ext cx="540000" cy="501639"/>
          </a:xfrm>
          <a:prstGeom prst="rect">
            <a:avLst/>
          </a:prstGeom>
        </p:spPr>
      </p:pic>
      <p:sp>
        <p:nvSpPr>
          <p:cNvPr id="38" name="Text Box 2">
            <a:extLst>
              <a:ext uri="{FF2B5EF4-FFF2-40B4-BE49-F238E27FC236}">
                <a16:creationId xmlns:a16="http://schemas.microsoft.com/office/drawing/2014/main" id="{4CADBA63-E3EC-4A1B-AF6B-F70397CD5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057" y="3682526"/>
            <a:ext cx="185278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기대효과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id="{86D12E07-072C-45A4-AC04-E9E188F52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783" y="3715967"/>
            <a:ext cx="7370757" cy="647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6400"/>
                    </a:gs>
                    <a:gs pos="100000">
                      <a:srgbClr val="FFC8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혼밥족들이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더욱 편안하고 빠르게 식사해결이 가능해진다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자영업의 인건비 문제를 해소할 수 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966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33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7" y="215193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2966775" y="2932266"/>
            <a:ext cx="6258445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02 |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관련 연구 사례</a:t>
            </a:r>
            <a:r>
              <a:rPr lang="en-US" altLang="ko-KR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및 구현 기능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62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239567"/>
            <a:ext cx="5387412" cy="4040559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ABB7DC61-18EC-47CB-AD66-39941121C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721" y="1286790"/>
            <a:ext cx="55302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관련 연구 사례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7A594F2-6C8D-4430-9628-024D4409DF3B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645039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1044E2-5C8A-468C-822B-CD3619989996}"/>
              </a:ext>
            </a:extLst>
          </p:cNvPr>
          <p:cNvSpPr txBox="1"/>
          <p:nvPr/>
        </p:nvSpPr>
        <p:spPr>
          <a:xfrm>
            <a:off x="1138963" y="180940"/>
            <a:ext cx="692818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02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067219-5E40-4CDA-AC3B-00F1F7C64516}"/>
              </a:ext>
            </a:extLst>
          </p:cNvPr>
          <p:cNvSpPr txBox="1"/>
          <p:nvPr/>
        </p:nvSpPr>
        <p:spPr>
          <a:xfrm>
            <a:off x="1819721" y="254539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관련 연구 사례 및 구현 기능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30FC207-00BD-46B6-852B-EFF95AD9D5AC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2CEA783-75A7-4F9C-A5E3-7AF95CE226B3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2DE8EAE-91E7-4947-A315-D8615C018B0A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8774B42-816D-4090-959D-79A7718EEEBE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4822C12-B27C-481F-B0A3-4C9F971272B8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76BE1A4-C8B9-44CB-B44C-262C72CC4732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8A84DC0-D884-4C56-86FD-DE4ED0D963B8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3D0361C-D74B-4C86-8FE7-43177C3EF835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832A06-390C-42B2-998D-6BC04F29D2C1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D13B294-BCA5-49AF-93E1-A08430F318E6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21493E4-4E95-4336-98FB-47F15C205618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0B033EF-6C6D-48AA-9671-2E8B0F94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63" y="1286790"/>
            <a:ext cx="540000" cy="51473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5187C4-47A3-4FD5-8CB0-16FD0552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927E48B5-5DC9-458B-8534-02E957FE0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0" y="1840788"/>
            <a:ext cx="5530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터치스크린을 통한 주문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오더 무인 포스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)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14D5A2CE-5CB4-46C8-88B3-8586493F0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961" y="1747675"/>
            <a:ext cx="42313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오더 무인 포스 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매장에서 기다리지 않고 터치 스크린을 통한 주문 및 결제할 수 있는 서비스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D18ADE-F720-4DD2-B5E1-92EEFE6DFAD6}"/>
              </a:ext>
            </a:extLst>
          </p:cNvPr>
          <p:cNvGraphicFramePr>
            <a:graphicFrameLocks noGrp="1"/>
          </p:cNvGraphicFramePr>
          <p:nvPr/>
        </p:nvGraphicFramePr>
        <p:xfrm>
          <a:off x="6781588" y="3182452"/>
          <a:ext cx="4839393" cy="2872017"/>
        </p:xfrm>
        <a:graphic>
          <a:graphicData uri="http://schemas.openxmlformats.org/drawingml/2006/table">
            <a:tbl>
              <a:tblPr/>
              <a:tblGrid>
                <a:gridCol w="771824">
                  <a:extLst>
                    <a:ext uri="{9D8B030D-6E8A-4147-A177-3AD203B41FA5}">
                      <a16:colId xmlns:a16="http://schemas.microsoft.com/office/drawing/2014/main" val="3792859240"/>
                    </a:ext>
                  </a:extLst>
                </a:gridCol>
                <a:gridCol w="2036378">
                  <a:extLst>
                    <a:ext uri="{9D8B030D-6E8A-4147-A177-3AD203B41FA5}">
                      <a16:colId xmlns:a16="http://schemas.microsoft.com/office/drawing/2014/main" val="80303406"/>
                    </a:ext>
                  </a:extLst>
                </a:gridCol>
                <a:gridCol w="2031191">
                  <a:extLst>
                    <a:ext uri="{9D8B030D-6E8A-4147-A177-3AD203B41FA5}">
                      <a16:colId xmlns:a16="http://schemas.microsoft.com/office/drawing/2014/main" val="4053134884"/>
                    </a:ext>
                  </a:extLst>
                </a:gridCol>
              </a:tblGrid>
              <a:tr h="5006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ea typeface="1훈프로방스 R" panose="02020603020101020101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오더 무인 포스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ea typeface="1훈프로방스 R" panose="02020603020101020101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혼밥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 남녀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ea typeface="1훈프로방스 R" panose="02020603020101020101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907803"/>
                  </a:ext>
                </a:extLst>
              </a:tr>
              <a:tr h="506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비용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ea typeface="1훈프로방스 R" panose="02020603020101020101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비싸다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1훈프로방스 R" panose="02020603020101020101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ea typeface="1훈프로방스 R" panose="02020603020101020101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저렴하다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1훈프로방스 R" panose="02020603020101020101"/>
                        </a:rPr>
                        <a:t>.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ea typeface="1훈프로방스 R" panose="02020603020101020101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897165"/>
                  </a:ext>
                </a:extLst>
              </a:tr>
              <a:tr h="7980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장소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ea typeface="1훈프로방스 R" panose="02020603020101020101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큰 스크린 때문에 장소의 제약을 받는다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1훈프로방스 R" panose="02020603020101020101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ea typeface="1훈프로방스 R" panose="02020603020101020101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제약을 받지 않는다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1훈프로방스 R" panose="02020603020101020101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ea typeface="1훈프로방스 R" panose="02020603020101020101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090613"/>
                  </a:ext>
                </a:extLst>
              </a:tr>
              <a:tr h="10673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상황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ea typeface="1훈프로방스 R" panose="02020603020101020101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요리가 나올 때 혹은 주문하기 위해 기다리는 소요 시간의 문제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어플을 통해 언제 어디서든지 예약 서비스를 통해 소요시간 문제 극복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09384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3501BD08-222C-4DB4-8C00-B471891DC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3025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0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>
            <a:extLst>
              <a:ext uri="{FF2B5EF4-FFF2-40B4-BE49-F238E27FC236}">
                <a16:creationId xmlns:a16="http://schemas.microsoft.com/office/drawing/2014/main" id="{ABB7DC61-18EC-47CB-AD66-39941121C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721" y="1286790"/>
            <a:ext cx="55302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관련 연구 사례</a:t>
            </a:r>
            <a:endParaRPr lang="en-US" altLang="ko-KR" sz="3000" b="1" dirty="0">
              <a:solidFill>
                <a:schemeClr val="tx1">
                  <a:lumMod val="85000"/>
                  <a:lumOff val="15000"/>
                </a:schemeClr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7A594F2-6C8D-4430-9628-024D4409DF3B}"/>
              </a:ext>
            </a:extLst>
          </p:cNvPr>
          <p:cNvCxnSpPr>
            <a:cxnSpLocks/>
          </p:cNvCxnSpPr>
          <p:nvPr/>
        </p:nvCxnSpPr>
        <p:spPr>
          <a:xfrm>
            <a:off x="17016" y="1032274"/>
            <a:ext cx="645039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1044E2-5C8A-468C-822B-CD3619989996}"/>
              </a:ext>
            </a:extLst>
          </p:cNvPr>
          <p:cNvSpPr txBox="1"/>
          <p:nvPr/>
        </p:nvSpPr>
        <p:spPr>
          <a:xfrm>
            <a:off x="1138963" y="180940"/>
            <a:ext cx="692818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ABA1A"/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02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ABA1A"/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067219-5E40-4CDA-AC3B-00F1F7C64516}"/>
              </a:ext>
            </a:extLst>
          </p:cNvPr>
          <p:cNvSpPr txBox="1"/>
          <p:nvPr/>
        </p:nvSpPr>
        <p:spPr>
          <a:xfrm>
            <a:off x="1819721" y="254539"/>
            <a:ext cx="69904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1훈프로방스 R" panose="02020603020101020101" pitchFamily="18" charset="-127"/>
                <a:ea typeface="1훈프로방스 R" panose="02020603020101020101" pitchFamily="18" charset="-127"/>
              </a:rPr>
              <a:t>관련 연구 사례 및 구현 기능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30FC207-00BD-46B6-852B-EFF95AD9D5AC}"/>
              </a:ext>
            </a:extLst>
          </p:cNvPr>
          <p:cNvGrpSpPr>
            <a:grpSpLocks noChangeAspect="1"/>
          </p:cNvGrpSpPr>
          <p:nvPr/>
        </p:nvGrpSpPr>
        <p:grpSpPr>
          <a:xfrm rot="5400000" flipH="1" flipV="1">
            <a:off x="44348" y="-23877"/>
            <a:ext cx="991304" cy="1080000"/>
            <a:chOff x="3365500" y="787400"/>
            <a:chExt cx="2413000" cy="262890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2CEA783-75A7-4F9C-A5E3-7AF95CE226B3}"/>
                </a:ext>
              </a:extLst>
            </p:cNvPr>
            <p:cNvSpPr/>
            <p:nvPr/>
          </p:nvSpPr>
          <p:spPr>
            <a:xfrm>
              <a:off x="3365500" y="2933700"/>
              <a:ext cx="482600" cy="48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2DE8EAE-91E7-4947-A315-D8615C018B0A}"/>
                </a:ext>
              </a:extLst>
            </p:cNvPr>
            <p:cNvSpPr/>
            <p:nvPr/>
          </p:nvSpPr>
          <p:spPr>
            <a:xfrm>
              <a:off x="3848100" y="2451100"/>
              <a:ext cx="482600" cy="48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8774B42-816D-4090-959D-79A7718EEEBE}"/>
                </a:ext>
              </a:extLst>
            </p:cNvPr>
            <p:cNvSpPr/>
            <p:nvPr/>
          </p:nvSpPr>
          <p:spPr>
            <a:xfrm>
              <a:off x="4330700" y="1981200"/>
              <a:ext cx="482600" cy="482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F4822C12-B27C-481F-B0A3-4C9F971272B8}"/>
                </a:ext>
              </a:extLst>
            </p:cNvPr>
            <p:cNvSpPr/>
            <p:nvPr/>
          </p:nvSpPr>
          <p:spPr>
            <a:xfrm>
              <a:off x="4813300" y="2692400"/>
              <a:ext cx="482600" cy="482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76BE1A4-C8B9-44CB-B44C-262C72CC4732}"/>
                </a:ext>
              </a:extLst>
            </p:cNvPr>
            <p:cNvSpPr/>
            <p:nvPr/>
          </p:nvSpPr>
          <p:spPr>
            <a:xfrm>
              <a:off x="3365500" y="787400"/>
              <a:ext cx="482600" cy="238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8A84DC0-D884-4C56-86FD-DE4ED0D963B8}"/>
                </a:ext>
              </a:extLst>
            </p:cNvPr>
            <p:cNvSpPr/>
            <p:nvPr/>
          </p:nvSpPr>
          <p:spPr>
            <a:xfrm>
              <a:off x="3848100" y="787400"/>
              <a:ext cx="482600" cy="190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3D0361C-D74B-4C86-8FE7-43177C3EF835}"/>
                </a:ext>
              </a:extLst>
            </p:cNvPr>
            <p:cNvSpPr/>
            <p:nvPr/>
          </p:nvSpPr>
          <p:spPr>
            <a:xfrm>
              <a:off x="4330700" y="787400"/>
              <a:ext cx="482600" cy="154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832A06-390C-42B2-998D-6BC04F29D2C1}"/>
                </a:ext>
              </a:extLst>
            </p:cNvPr>
            <p:cNvSpPr/>
            <p:nvPr/>
          </p:nvSpPr>
          <p:spPr>
            <a:xfrm>
              <a:off x="4813300" y="787400"/>
              <a:ext cx="482600" cy="214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D13B294-BCA5-49AF-93E1-A08430F318E6}"/>
                </a:ext>
              </a:extLst>
            </p:cNvPr>
            <p:cNvSpPr/>
            <p:nvPr/>
          </p:nvSpPr>
          <p:spPr>
            <a:xfrm>
              <a:off x="5295900" y="787400"/>
              <a:ext cx="482600" cy="177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21493E4-4E95-4336-98FB-47F15C205618}"/>
                </a:ext>
              </a:extLst>
            </p:cNvPr>
            <p:cNvSpPr/>
            <p:nvPr/>
          </p:nvSpPr>
          <p:spPr>
            <a:xfrm>
              <a:off x="5295900" y="2311400"/>
              <a:ext cx="482600" cy="48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0B033EF-6C6D-48AA-9671-2E8B0F94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63" y="1286790"/>
            <a:ext cx="540000" cy="51473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5187C4-47A3-4FD5-8CB0-16FD0552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4B4F-A738-4007-92FF-2A6017BB0CEE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927E48B5-5DC9-458B-8534-02E957FE0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0" y="1840788"/>
            <a:ext cx="55302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이디야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앱 스마트 오더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14D5A2CE-5CB4-46C8-88B3-8586493F0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271" y="1550713"/>
            <a:ext cx="42313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이디야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 앱 스마트 오더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-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매장에서 기다리지 않고 앱을 통한 주문 및 결제할 수 있는 서비스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1훈프로방스 R" panose="02020603020101020101" pitchFamily="18" charset="-127"/>
                <a:ea typeface="1훈프로방스 R" panose="020206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1훈프로방스 R" panose="02020603020101020101" pitchFamily="18" charset="-127"/>
              <a:ea typeface="1훈프로방스 R" panose="02020603020101020101" pitchFamily="18" charset="-127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501BD08-222C-4DB4-8C00-B471891DC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3025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7F4F26-878F-43D8-9FC4-FCD859678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84" y="2393590"/>
            <a:ext cx="2334713" cy="40731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C691CF4-1F98-43BC-88D2-FB466CAF3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597" y="2393590"/>
            <a:ext cx="2379604" cy="4073196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E2E1874-5076-4DAE-9252-408E2D9B7212}"/>
              </a:ext>
            </a:extLst>
          </p:cNvPr>
          <p:cNvGraphicFramePr>
            <a:graphicFrameLocks noGrp="1"/>
          </p:cNvGraphicFramePr>
          <p:nvPr/>
        </p:nvGraphicFramePr>
        <p:xfrm>
          <a:off x="5972271" y="2586548"/>
          <a:ext cx="5833906" cy="3582924"/>
        </p:xfrm>
        <a:graphic>
          <a:graphicData uri="http://schemas.openxmlformats.org/drawingml/2006/table">
            <a:tbl>
              <a:tblPr/>
              <a:tblGrid>
                <a:gridCol w="600456">
                  <a:extLst>
                    <a:ext uri="{9D8B030D-6E8A-4147-A177-3AD203B41FA5}">
                      <a16:colId xmlns:a16="http://schemas.microsoft.com/office/drawing/2014/main" val="2978416063"/>
                    </a:ext>
                  </a:extLst>
                </a:gridCol>
                <a:gridCol w="564515">
                  <a:extLst>
                    <a:ext uri="{9D8B030D-6E8A-4147-A177-3AD203B41FA5}">
                      <a16:colId xmlns:a16="http://schemas.microsoft.com/office/drawing/2014/main" val="3703378532"/>
                    </a:ext>
                  </a:extLst>
                </a:gridCol>
                <a:gridCol w="1919732">
                  <a:extLst>
                    <a:ext uri="{9D8B030D-6E8A-4147-A177-3AD203B41FA5}">
                      <a16:colId xmlns:a16="http://schemas.microsoft.com/office/drawing/2014/main" val="4056602612"/>
                    </a:ext>
                  </a:extLst>
                </a:gridCol>
                <a:gridCol w="2749203">
                  <a:extLst>
                    <a:ext uri="{9D8B030D-6E8A-4147-A177-3AD203B41FA5}">
                      <a16:colId xmlns:a16="http://schemas.microsoft.com/office/drawing/2014/main" val="347753169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이디야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 앱 스마트 오더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혼밥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 남녀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056851"/>
                  </a:ext>
                </a:extLst>
              </a:tr>
              <a:tr h="3256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상황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좌석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1훈프로방스 R" panose="02020603020101020101"/>
                        </a:rPr>
                        <a:t>-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주문 및 결제는 가능하지만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1훈프로방스 R" panose="02020603020101020101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다 좌석에 대한 기능이 존재하지 않는다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1훈프로방스 R" panose="02020603020101020101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ea typeface="1훈프로방스 R" panose="02020603020101020101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1훈프로방스 R" panose="02020603020101020101"/>
                        </a:rPr>
                        <a:t>-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좌석 미리보기 기능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좌석 미리보기 기능을 통해 다 찬 자리는 표시하여 고객이 보다 원하는 자리로 선택하여 앉을 수 있도록 하는 기능</a:t>
                      </a:r>
                      <a:endParaRPr lang="en-US" altLang="ko-KR" sz="1300" kern="0" spc="0" dirty="0">
                        <a:solidFill>
                          <a:srgbClr val="000000"/>
                        </a:solidFill>
                        <a:effectLst/>
                        <a:ea typeface="1훈프로방스 R" panose="02020603020101020101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ea typeface="1훈프로방스 R" panose="02020603020101020101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1훈프로방스 R" panose="02020603020101020101"/>
                        </a:rPr>
                        <a:t>-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좌석 </a:t>
                      </a:r>
                      <a:r>
                        <a:rPr lang="ko-KR" altLang="en-US" sz="1300" b="1" kern="0" spc="0" dirty="0" err="1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예약제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 기능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ea typeface="1훈프로방스 R" panose="02020603020101020101"/>
                        </a:rPr>
                        <a:t>고객이 원하는 자리가 찼을 시 고객이 원하는 자리를 예약하여 사용가능 하게끔 하는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058139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668353D0-E177-4FEF-A502-8B342523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148" y="31722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2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77E57-5FE2-4C16-80C4-2BFC1AC8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32" y="6361173"/>
            <a:ext cx="2743200" cy="365125"/>
          </a:xfrm>
        </p:spPr>
        <p:txBody>
          <a:bodyPr/>
          <a:lstStyle/>
          <a:p>
            <a:fld id="{08264B4F-A738-4007-92FF-2A6017BB0CEE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33" name="도형 8">
            <a:extLst>
              <a:ext uri="{FF2B5EF4-FFF2-40B4-BE49-F238E27FC236}">
                <a16:creationId xmlns:a16="http://schemas.microsoft.com/office/drawing/2014/main" id="{7C72819E-347B-4470-8539-6327785A28AE}"/>
              </a:ext>
            </a:extLst>
          </p:cNvPr>
          <p:cNvCxnSpPr/>
          <p:nvPr/>
        </p:nvCxnSpPr>
        <p:spPr>
          <a:xfrm>
            <a:off x="2747327" y="215193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도형 8">
            <a:extLst>
              <a:ext uri="{FF2B5EF4-FFF2-40B4-BE49-F238E27FC236}">
                <a16:creationId xmlns:a16="http://schemas.microsoft.com/office/drawing/2014/main" id="{5636AE61-E89F-4D2E-B111-2CB416CC9695}"/>
              </a:ext>
            </a:extLst>
          </p:cNvPr>
          <p:cNvCxnSpPr/>
          <p:nvPr/>
        </p:nvCxnSpPr>
        <p:spPr>
          <a:xfrm>
            <a:off x="2747326" y="4562075"/>
            <a:ext cx="6697345" cy="6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텍스트 상자 13">
            <a:extLst>
              <a:ext uri="{FF2B5EF4-FFF2-40B4-BE49-F238E27FC236}">
                <a16:creationId xmlns:a16="http://schemas.microsoft.com/office/drawing/2014/main" id="{86D8050C-6714-42CB-B982-271EE4917B77}"/>
              </a:ext>
            </a:extLst>
          </p:cNvPr>
          <p:cNvSpPr txBox="1">
            <a:spLocks/>
          </p:cNvSpPr>
          <p:nvPr/>
        </p:nvSpPr>
        <p:spPr>
          <a:xfrm>
            <a:off x="4076054" y="2844225"/>
            <a:ext cx="3781805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03 | </a:t>
            </a:r>
            <a:r>
              <a:rPr lang="ko-KR" altLang="en-US" sz="3200" dirty="0">
                <a:ln w="9525" cap="flat" cmpd="sng">
                  <a:solidFill>
                    <a:schemeClr val="bg1">
                      <a:alpha val="49803"/>
                    </a:schemeClr>
                  </a:solidFill>
                  <a:prstDash val="solid"/>
                </a:ln>
                <a:latin typeface="휴먼모음T" panose="02030504000101010101" pitchFamily="18" charset="-127"/>
                <a:ea typeface="휴먼모음T" panose="02030504000101010101" pitchFamily="18" charset="-127"/>
              </a:rPr>
              <a:t>시스템 시나리오</a:t>
            </a:r>
            <a:endParaRPr lang="ko-KR" altLang="en-US" sz="3200" cap="none" dirty="0">
              <a:ln w="9525" cap="flat" cmpd="sng">
                <a:solidFill>
                  <a:schemeClr val="bg1">
                    <a:alpha val="49803"/>
                  </a:schemeClr>
                </a:solidFill>
                <a:prstDash val="solid"/>
              </a:ln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65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558</Words>
  <Application>Microsoft Office PowerPoint</Application>
  <PresentationFormat>와이드스크린</PresentationFormat>
  <Paragraphs>181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1훈프로방스 R</vt:lpstr>
      <vt:lpstr>HY목각파임B</vt:lpstr>
      <vt:lpstr>Squares Bold</vt:lpstr>
      <vt:lpstr>맑은 고딕</vt:lpstr>
      <vt:lpstr>함초롬바탕</vt:lpstr>
      <vt:lpstr>휴먼모음T</vt:lpstr>
      <vt:lpstr>Arial</vt:lpstr>
      <vt:lpstr>Calibri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송재호</dc:creator>
  <cp:lastModifiedBy>강필우</cp:lastModifiedBy>
  <cp:revision>103</cp:revision>
  <dcterms:created xsi:type="dcterms:W3CDTF">2017-12-28T03:57:39Z</dcterms:created>
  <dcterms:modified xsi:type="dcterms:W3CDTF">2018-01-24T04:59:26Z</dcterms:modified>
</cp:coreProperties>
</file>