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321" r:id="rId4"/>
    <p:sldId id="268" r:id="rId5"/>
    <p:sldId id="304" r:id="rId6"/>
    <p:sldId id="305" r:id="rId7"/>
    <p:sldId id="271" r:id="rId8"/>
    <p:sldId id="289" r:id="rId9"/>
    <p:sldId id="29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273" r:id="rId21"/>
    <p:sldId id="308" r:id="rId22"/>
    <p:sldId id="322" r:id="rId23"/>
    <p:sldId id="341" r:id="rId24"/>
    <p:sldId id="343" r:id="rId25"/>
    <p:sldId id="342" r:id="rId26"/>
    <p:sldId id="340" r:id="rId27"/>
    <p:sldId id="331" r:id="rId28"/>
    <p:sldId id="332" r:id="rId29"/>
    <p:sldId id="333" r:id="rId30"/>
    <p:sldId id="336" r:id="rId31"/>
    <p:sldId id="337" r:id="rId32"/>
    <p:sldId id="338" r:id="rId33"/>
    <p:sldId id="329" r:id="rId34"/>
    <p:sldId id="330" r:id="rId35"/>
    <p:sldId id="334" r:id="rId36"/>
    <p:sldId id="335" r:id="rId37"/>
    <p:sldId id="274" r:id="rId38"/>
    <p:sldId id="284" r:id="rId39"/>
    <p:sldId id="324" r:id="rId40"/>
    <p:sldId id="323" r:id="rId41"/>
    <p:sldId id="344" r:id="rId42"/>
    <p:sldId id="319" r:id="rId43"/>
    <p:sldId id="307" r:id="rId44"/>
    <p:sldId id="276" r:id="rId45"/>
    <p:sldId id="264" r:id="rId46"/>
    <p:sldId id="277" r:id="rId47"/>
    <p:sldId id="265" r:id="rId48"/>
    <p:sldId id="26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재호" initials="송" lastIdx="2" clrIdx="0">
    <p:extLst>
      <p:ext uri="{19B8F6BF-5375-455C-9EA6-DF929625EA0E}">
        <p15:presenceInfo xmlns:p15="http://schemas.microsoft.com/office/powerpoint/2012/main" userId="497614321b3c0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 snapToGrid="0">
      <p:cViewPr>
        <p:scale>
          <a:sx n="66" d="100"/>
          <a:sy n="66" d="100"/>
        </p:scale>
        <p:origin x="1488" y="11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BC14-8E0E-4EAC-82FE-8D914AEE2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2D141-6937-44D9-B844-86A2DC45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7074-39E6-4547-95D1-3068FD2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2030D-3245-454C-9D81-8957EE54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E3094-EFB4-4A67-BA5D-2ED97EBF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5C23-C449-479E-89FD-805F3AF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B9DCC-2918-45D0-BF9C-98B3720D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6A327-BBCC-497F-8460-2CF7A70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3C057-771C-4065-BF3F-7016F65F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CEA6-C030-4BA7-A49F-668355DF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E9E70-2252-45FA-9108-5E24F906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EA2F7-179E-4CB7-AEEA-579CC2EB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8D15-E748-467C-8FA1-7CB98280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45E42-4556-4E21-9330-F1915C6C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6C8F-391A-4556-B521-AF1F5038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48A0F9C4-D44D-481B-90CB-3C9295D17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43" y="5907313"/>
            <a:ext cx="718460" cy="71846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05491-73E3-4D16-9DA5-5617866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806" y="6336121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610CF-8AC3-4125-8D93-F9E953CA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61602-698F-4EFD-90AC-C832750A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2B6FE-79C4-4752-A411-A4B6E62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5443-F581-4FFF-9000-637DB4A9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20CEA-387F-4BD7-AD07-1A1AF67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9507-E182-46B9-9693-45945294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1F935-B4BD-4CDF-8A38-28EF9EF8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7DB2B-97D9-4A6F-9E00-A1967A1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A6E2-D14D-4452-AAD6-7ED6443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8852-DB1D-43BC-BFA3-A2BC18C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589F-5BE3-45F2-BBE6-8791354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189BF-0007-44D0-944A-91359EB04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463B8-4247-42A7-A709-0B1F813F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3B898-F8D5-459A-BCE0-5AC026C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01921-F002-48B9-82C2-52619D3F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2D512-ADC7-46AC-8703-4CFC459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2B0A-CCB3-4982-94F6-B709A23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19E9-CF75-41A6-8971-7A4D867F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59004-B2B1-4732-B4EC-17ACA02C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366C3-2D3A-48D2-9B20-F725AB3D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48874-C136-428D-98DA-C4C60505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43968-5A03-4462-9545-0B69EAA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87584-3A25-496F-88FC-7D50DF2E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D094A-A7DB-4CE5-BA13-93BCB632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260D2-6974-4081-A4A5-F115EA6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60508-D644-4A79-83BE-FD50D76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6BB55-A418-4DF0-A079-430F72C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5C15A-01D2-4273-BA40-2FE549EC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4C2E3-126B-485C-A303-17CC37AC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6DFBE-070B-4BA9-9050-576711E0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13E5F-2E9D-4CBF-943D-888DB38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5F6E-0554-4E65-8E8D-DF82BC82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B01F-D395-48EC-8BAE-C212D65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6AF82-6BB8-4311-BEBE-B3DD5055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1BEF-123D-411F-BD5C-F6F7C5F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4F8DF-D7AC-493F-8C6F-1CD0055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CD9B-A525-47AE-919E-0F649FF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B4E7-3363-4DB6-8451-E8E3D67C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739E8-82CE-45B9-8633-DA77A51B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A1B8C-10A5-4652-B580-D135ED83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6C910-CA89-4DBF-97CA-0CA91E4A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E308-4BB2-454F-985C-820FF075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88B65-29D0-4513-B548-F6C80BCB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FCC6B-B532-4836-8EF0-FC6847C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4F5D4-810C-4850-8433-73869634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4EF1D-A93E-40B2-8E23-0E91AC135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4128-0BD7-43A4-9EE9-05DDCFEB3A4B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31B81-060F-4A95-BB88-0F9064E1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6FA06-7F4F-40F3-99DA-ABAC41D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sv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75693" y="1"/>
            <a:ext cx="8484577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7C4D3B-73F4-4099-85A4-80B26DCD5834}"/>
              </a:ext>
            </a:extLst>
          </p:cNvPr>
          <p:cNvSpPr/>
          <p:nvPr/>
        </p:nvSpPr>
        <p:spPr>
          <a:xfrm>
            <a:off x="2865693" y="2160543"/>
            <a:ext cx="5493688" cy="16094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B848E6B1-5F3F-4D31-8359-4D9C1C10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0429" y="2143578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2A3CACA9-A61A-4769-B0A8-7E7567A5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77" y="3025665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E9E9C6-87AF-4E58-9ACB-41EB7793D498}"/>
              </a:ext>
            </a:extLst>
          </p:cNvPr>
          <p:cNvSpPr/>
          <p:nvPr/>
        </p:nvSpPr>
        <p:spPr>
          <a:xfrm>
            <a:off x="3833607" y="2640944"/>
            <a:ext cx="3557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44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혼밥</a:t>
            </a:r>
            <a:r>
              <a:rPr lang="ko-KR" altLang="en-US" sz="4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남녀</a:t>
            </a:r>
            <a:endParaRPr lang="en-US" altLang="ko-KR" sz="4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510B96-EB59-4C9B-9A44-69D5DF1F90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91466" y="5056638"/>
          <a:ext cx="4785376" cy="17649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1340">
                  <a:extLst>
                    <a:ext uri="{9D8B030D-6E8A-4147-A177-3AD203B41FA5}">
                      <a16:colId xmlns:a16="http://schemas.microsoft.com/office/drawing/2014/main" val="2661216923"/>
                    </a:ext>
                  </a:extLst>
                </a:gridCol>
                <a:gridCol w="1168036">
                  <a:extLst>
                    <a:ext uri="{9D8B030D-6E8A-4147-A177-3AD203B41FA5}">
                      <a16:colId xmlns:a16="http://schemas.microsoft.com/office/drawing/2014/main" val="4252231965"/>
                    </a:ext>
                  </a:extLst>
                </a:gridCol>
                <a:gridCol w="1015967">
                  <a:extLst>
                    <a:ext uri="{9D8B030D-6E8A-4147-A177-3AD203B41FA5}">
                      <a16:colId xmlns:a16="http://schemas.microsoft.com/office/drawing/2014/main" val="2844931587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273622208"/>
                    </a:ext>
                  </a:extLst>
                </a:gridCol>
                <a:gridCol w="995143">
                  <a:extLst>
                    <a:ext uri="{9D8B030D-6E8A-4147-A177-3AD203B41FA5}">
                      <a16:colId xmlns:a16="http://schemas.microsoft.com/office/drawing/2014/main" val="2062465748"/>
                    </a:ext>
                  </a:extLst>
                </a:gridCol>
              </a:tblGrid>
              <a:tr h="331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99925240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학과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소프트웨어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81781458"/>
                  </a:ext>
                </a:extLst>
              </a:tr>
              <a:tr h="599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학번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2015156050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2015150048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2015150049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2015154042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29169220"/>
                  </a:ext>
                </a:extLst>
              </a:tr>
            </a:tbl>
          </a:graphicData>
        </a:graphic>
      </p:graphicFrame>
      <p:pic>
        <p:nvPicPr>
          <p:cNvPr id="14" name="그래픽 13" descr="남자">
            <a:extLst>
              <a:ext uri="{FF2B5EF4-FFF2-40B4-BE49-F238E27FC236}">
                <a16:creationId xmlns:a16="http://schemas.microsoft.com/office/drawing/2014/main" id="{586695CF-3C54-45D5-9FF4-23EBD2778F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7977" y="1270782"/>
            <a:ext cx="914400" cy="914400"/>
          </a:xfrm>
          <a:prstGeom prst="rect">
            <a:avLst/>
          </a:prstGeom>
        </p:spPr>
      </p:pic>
      <p:pic>
        <p:nvPicPr>
          <p:cNvPr id="16" name="그래픽 15" descr="여자">
            <a:extLst>
              <a:ext uri="{FF2B5EF4-FFF2-40B4-BE49-F238E27FC236}">
                <a16:creationId xmlns:a16="http://schemas.microsoft.com/office/drawing/2014/main" id="{3437980D-4B26-4B3F-89EC-34076FCDE1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829" y="127078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9B2AD4-2CBE-4AC4-A946-8599EDDA3425}"/>
              </a:ext>
            </a:extLst>
          </p:cNvPr>
          <p:cNvSpPr txBox="1"/>
          <p:nvPr/>
        </p:nvSpPr>
        <p:spPr>
          <a:xfrm>
            <a:off x="3299790" y="3286539"/>
            <a:ext cx="44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Man and woman Eating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alone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1B4E-A5D5-453D-B207-27631D213897}"/>
              </a:ext>
            </a:extLst>
          </p:cNvPr>
          <p:cNvSpPr txBox="1"/>
          <p:nvPr/>
        </p:nvSpPr>
        <p:spPr>
          <a:xfrm>
            <a:off x="7577976" y="4610497"/>
            <a:ext cx="41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지도 교수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 의훈 교수님</a:t>
            </a:r>
          </a:p>
        </p:txBody>
      </p:sp>
    </p:spTree>
    <p:extLst>
      <p:ext uri="{BB962C8B-B14F-4D97-AF65-F5344CB8AC3E}">
        <p14:creationId xmlns:p14="http://schemas.microsoft.com/office/powerpoint/2010/main" val="37848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755455" y="3136612"/>
            <a:ext cx="468109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751717" y="872852"/>
            <a:ext cx="6440283" cy="46077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77" y="2168054"/>
            <a:ext cx="2857500" cy="21431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4" y="2048665"/>
            <a:ext cx="2500313" cy="2500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4762500" cy="357187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2" name="덧셈 기호 11"/>
          <p:cNvSpPr/>
          <p:nvPr/>
        </p:nvSpPr>
        <p:spPr>
          <a:xfrm>
            <a:off x="8685338" y="2840513"/>
            <a:ext cx="286520" cy="2865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9941357">
            <a:off x="1923065" y="2735607"/>
            <a:ext cx="1071475" cy="1451733"/>
          </a:xfrm>
          <a:prstGeom prst="triangl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 flipV="1">
            <a:off x="2102644" y="2790825"/>
            <a:ext cx="3649073" cy="38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3583026"/>
            <a:ext cx="363720" cy="3637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4958">
            <a:off x="1660708" y="1991947"/>
            <a:ext cx="723601" cy="102493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290304" y="266837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90488" y="391544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85786" y="180812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000" y="5476395"/>
            <a:ext cx="10594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적외선 센서를 통한 좌석 확인 기능</a:t>
            </a: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디스플레이에 남은 시간 출력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120" y="1111775"/>
            <a:ext cx="2047774" cy="15696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2380435" y="4222081"/>
            <a:ext cx="442600" cy="6976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198805" y="4654091"/>
            <a:ext cx="442600" cy="6976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0308792" y="5076946"/>
            <a:ext cx="442600" cy="6976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1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167525" y="2531165"/>
            <a:ext cx="442600" cy="6976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417745" y="2058001"/>
            <a:ext cx="442600" cy="69769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919781" y="1440000"/>
            <a:ext cx="2835220" cy="5040000"/>
            <a:chOff x="7919781" y="1440000"/>
            <a:chExt cx="2835220" cy="504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1" y="1440000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30154" y="2852928"/>
              <a:ext cx="4414474" cy="283521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8807404" y="3957775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눈물 방울 13"/>
            <p:cNvSpPr/>
            <p:nvPr/>
          </p:nvSpPr>
          <p:spPr>
            <a:xfrm rot="8100000">
              <a:off x="8944681" y="29930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눈물 방울 31"/>
            <p:cNvSpPr/>
            <p:nvPr/>
          </p:nvSpPr>
          <p:spPr>
            <a:xfrm rot="8100000">
              <a:off x="9132800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93256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눈물 방울 46"/>
            <p:cNvSpPr/>
            <p:nvPr/>
          </p:nvSpPr>
          <p:spPr>
            <a:xfrm rot="8100000">
              <a:off x="87541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8100000">
              <a:off x="9516181" y="299303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8100000">
              <a:off x="9704301" y="299255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8100000">
              <a:off x="9894800" y="29904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900000">
              <a:off x="8944681" y="569099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/>
            <p:cNvSpPr/>
            <p:nvPr/>
          </p:nvSpPr>
          <p:spPr>
            <a:xfrm rot="18900000">
              <a:off x="9132800" y="5690993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/>
            <p:cNvSpPr/>
            <p:nvPr/>
          </p:nvSpPr>
          <p:spPr>
            <a:xfrm rot="18900000">
              <a:off x="93256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/>
            <p:cNvSpPr/>
            <p:nvPr/>
          </p:nvSpPr>
          <p:spPr>
            <a:xfrm rot="18900000">
              <a:off x="87541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/>
            <p:cNvSpPr/>
            <p:nvPr/>
          </p:nvSpPr>
          <p:spPr>
            <a:xfrm rot="18900000">
              <a:off x="9516181" y="569099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/>
            <p:cNvSpPr/>
            <p:nvPr/>
          </p:nvSpPr>
          <p:spPr>
            <a:xfrm rot="18900000">
              <a:off x="9704301" y="56905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/>
            <p:cNvSpPr/>
            <p:nvPr/>
          </p:nvSpPr>
          <p:spPr>
            <a:xfrm rot="18900000">
              <a:off x="9894800" y="568837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/>
            <p:cNvSpPr/>
            <p:nvPr/>
          </p:nvSpPr>
          <p:spPr>
            <a:xfrm rot="13500000">
              <a:off x="10447249" y="3702605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눈물 방울 58"/>
            <p:cNvSpPr/>
            <p:nvPr/>
          </p:nvSpPr>
          <p:spPr>
            <a:xfrm rot="13500000">
              <a:off x="10447251" y="396454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눈물 방울 59"/>
            <p:cNvSpPr/>
            <p:nvPr/>
          </p:nvSpPr>
          <p:spPr>
            <a:xfrm rot="13500000">
              <a:off x="10444870" y="422410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눈물 방울 60"/>
            <p:cNvSpPr/>
            <p:nvPr/>
          </p:nvSpPr>
          <p:spPr>
            <a:xfrm rot="13500000">
              <a:off x="10444871" y="4478896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눈물 방울 61"/>
            <p:cNvSpPr/>
            <p:nvPr/>
          </p:nvSpPr>
          <p:spPr>
            <a:xfrm rot="13500000">
              <a:off x="10444872" y="47384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눈물 방울 62"/>
            <p:cNvSpPr/>
            <p:nvPr/>
          </p:nvSpPr>
          <p:spPr>
            <a:xfrm rot="13500000">
              <a:off x="10444872" y="499562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눈물 방울 63"/>
            <p:cNvSpPr/>
            <p:nvPr/>
          </p:nvSpPr>
          <p:spPr>
            <a:xfrm rot="2700000">
              <a:off x="8204110" y="370081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눈물 방울 64"/>
            <p:cNvSpPr/>
            <p:nvPr/>
          </p:nvSpPr>
          <p:spPr>
            <a:xfrm rot="2700000">
              <a:off x="8204112" y="396275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/>
            <p:cNvSpPr/>
            <p:nvPr/>
          </p:nvSpPr>
          <p:spPr>
            <a:xfrm rot="2700000">
              <a:off x="8201731" y="422231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눈물 방울 66"/>
            <p:cNvSpPr/>
            <p:nvPr/>
          </p:nvSpPr>
          <p:spPr>
            <a:xfrm rot="2700000">
              <a:off x="8201732" y="447710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0084273" y="2815399"/>
              <a:ext cx="442600" cy="697695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2380435" y="4222081"/>
            <a:ext cx="442600" cy="6976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198805" y="4654091"/>
            <a:ext cx="442600" cy="6976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0308792" y="5076946"/>
            <a:ext cx="442600" cy="6976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04000" y="1440000"/>
            <a:ext cx="2835001" cy="5040000"/>
            <a:chOff x="504000" y="1440000"/>
            <a:chExt cx="2835001" cy="504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1440000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85735" y="2855263"/>
              <a:ext cx="4414474" cy="28349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1391404" y="3957775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48" name="눈물 방울 47"/>
            <p:cNvSpPr/>
            <p:nvPr/>
          </p:nvSpPr>
          <p:spPr>
            <a:xfrm rot="8100000">
              <a:off x="1528681" y="29930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8100000">
              <a:off x="1716800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8100000">
              <a:off x="19096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8100000">
              <a:off x="13381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/>
            <p:cNvSpPr/>
            <p:nvPr/>
          </p:nvSpPr>
          <p:spPr>
            <a:xfrm rot="8100000">
              <a:off x="2100181" y="299303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/>
            <p:cNvSpPr/>
            <p:nvPr/>
          </p:nvSpPr>
          <p:spPr>
            <a:xfrm rot="8100000">
              <a:off x="2288301" y="299255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/>
            <p:cNvSpPr/>
            <p:nvPr/>
          </p:nvSpPr>
          <p:spPr>
            <a:xfrm rot="8100000">
              <a:off x="2478800" y="29904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/>
            <p:cNvSpPr/>
            <p:nvPr/>
          </p:nvSpPr>
          <p:spPr>
            <a:xfrm rot="18900000">
              <a:off x="1528681" y="569099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/>
            <p:cNvSpPr/>
            <p:nvPr/>
          </p:nvSpPr>
          <p:spPr>
            <a:xfrm rot="18900000">
              <a:off x="1716800" y="5690993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/>
            <p:cNvSpPr/>
            <p:nvPr/>
          </p:nvSpPr>
          <p:spPr>
            <a:xfrm rot="18900000">
              <a:off x="19096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/>
            <p:cNvSpPr/>
            <p:nvPr/>
          </p:nvSpPr>
          <p:spPr>
            <a:xfrm rot="18900000">
              <a:off x="13381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눈물 방울 58"/>
            <p:cNvSpPr/>
            <p:nvPr/>
          </p:nvSpPr>
          <p:spPr>
            <a:xfrm rot="18900000">
              <a:off x="2100181" y="569099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눈물 방울 59"/>
            <p:cNvSpPr/>
            <p:nvPr/>
          </p:nvSpPr>
          <p:spPr>
            <a:xfrm rot="18900000">
              <a:off x="2288301" y="56905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눈물 방울 60"/>
            <p:cNvSpPr/>
            <p:nvPr/>
          </p:nvSpPr>
          <p:spPr>
            <a:xfrm rot="18900000">
              <a:off x="2478800" y="568837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눈물 방울 61"/>
            <p:cNvSpPr/>
            <p:nvPr/>
          </p:nvSpPr>
          <p:spPr>
            <a:xfrm rot="13500000">
              <a:off x="3031249" y="3702605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눈물 방울 62"/>
            <p:cNvSpPr/>
            <p:nvPr/>
          </p:nvSpPr>
          <p:spPr>
            <a:xfrm rot="13500000">
              <a:off x="3031251" y="396454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눈물 방울 63"/>
            <p:cNvSpPr/>
            <p:nvPr/>
          </p:nvSpPr>
          <p:spPr>
            <a:xfrm rot="13500000">
              <a:off x="3028870" y="422410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눈물 방울 64"/>
            <p:cNvSpPr/>
            <p:nvPr/>
          </p:nvSpPr>
          <p:spPr>
            <a:xfrm rot="13500000">
              <a:off x="3028871" y="4478896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/>
            <p:cNvSpPr/>
            <p:nvPr/>
          </p:nvSpPr>
          <p:spPr>
            <a:xfrm rot="13500000">
              <a:off x="3028872" y="47384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눈물 방울 66"/>
            <p:cNvSpPr/>
            <p:nvPr/>
          </p:nvSpPr>
          <p:spPr>
            <a:xfrm rot="13500000">
              <a:off x="3028872" y="499562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눈물 방울 67"/>
            <p:cNvSpPr/>
            <p:nvPr/>
          </p:nvSpPr>
          <p:spPr>
            <a:xfrm rot="2700000">
              <a:off x="788110" y="370081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눈물 방울 68"/>
            <p:cNvSpPr/>
            <p:nvPr/>
          </p:nvSpPr>
          <p:spPr>
            <a:xfrm rot="2700000">
              <a:off x="788112" y="396275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눈물 방울 69"/>
            <p:cNvSpPr/>
            <p:nvPr/>
          </p:nvSpPr>
          <p:spPr>
            <a:xfrm rot="2700000">
              <a:off x="785731" y="422231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눈물 방울 70"/>
            <p:cNvSpPr/>
            <p:nvPr/>
          </p:nvSpPr>
          <p:spPr>
            <a:xfrm rot="2700000">
              <a:off x="785732" y="447710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964859" y="1618855"/>
              <a:ext cx="442600" cy="69769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25116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44014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62911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81809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0706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9604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85021" y="339749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25703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4601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63498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82396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1293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0191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390891" y="5190771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579253" y="3656416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577501" y="391255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73997" y="416868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575749" y="442482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82756" y="4680960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581005" y="493709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52320" y="3656414"/>
              <a:ext cx="387824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50568" y="3912550"/>
              <a:ext cx="38957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47064" y="4168686"/>
              <a:ext cx="393080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48816" y="4424822"/>
              <a:ext cx="391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935130" y="3651415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30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926328" y="442934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12574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92797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24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374836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5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212000" y="1440000"/>
            <a:ext cx="2835696" cy="5046369"/>
            <a:chOff x="3975908" y="1437775"/>
            <a:chExt cx="2835696" cy="504636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04" y="1437775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86867" y="2855263"/>
              <a:ext cx="4414474" cy="28349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5" name="직사각형 104"/>
            <p:cNvSpPr/>
            <p:nvPr/>
          </p:nvSpPr>
          <p:spPr>
            <a:xfrm>
              <a:off x="4857982" y="3957775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6" name="눈물 방울 105"/>
            <p:cNvSpPr/>
            <p:nvPr/>
          </p:nvSpPr>
          <p:spPr>
            <a:xfrm rot="8100000">
              <a:off x="4995259" y="29930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눈물 방울 106"/>
            <p:cNvSpPr/>
            <p:nvPr/>
          </p:nvSpPr>
          <p:spPr>
            <a:xfrm rot="8100000">
              <a:off x="5183378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눈물 방울 107"/>
            <p:cNvSpPr/>
            <p:nvPr/>
          </p:nvSpPr>
          <p:spPr>
            <a:xfrm rot="8100000">
              <a:off x="5376259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눈물 방울 108"/>
            <p:cNvSpPr/>
            <p:nvPr/>
          </p:nvSpPr>
          <p:spPr>
            <a:xfrm rot="8100000">
              <a:off x="4804759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눈물 방울 109"/>
            <p:cNvSpPr/>
            <p:nvPr/>
          </p:nvSpPr>
          <p:spPr>
            <a:xfrm rot="8100000">
              <a:off x="5566759" y="299303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눈물 방울 110"/>
            <p:cNvSpPr/>
            <p:nvPr/>
          </p:nvSpPr>
          <p:spPr>
            <a:xfrm rot="8100000">
              <a:off x="5754879" y="299255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눈물 방울 111"/>
            <p:cNvSpPr/>
            <p:nvPr/>
          </p:nvSpPr>
          <p:spPr>
            <a:xfrm rot="8100000">
              <a:off x="5945378" y="29904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눈물 방울 112"/>
            <p:cNvSpPr/>
            <p:nvPr/>
          </p:nvSpPr>
          <p:spPr>
            <a:xfrm rot="18900000">
              <a:off x="4995259" y="569099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눈물 방울 113"/>
            <p:cNvSpPr/>
            <p:nvPr/>
          </p:nvSpPr>
          <p:spPr>
            <a:xfrm rot="18900000">
              <a:off x="5183378" y="5690993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눈물 방울 114"/>
            <p:cNvSpPr/>
            <p:nvPr/>
          </p:nvSpPr>
          <p:spPr>
            <a:xfrm rot="18900000">
              <a:off x="5376259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눈물 방울 115"/>
            <p:cNvSpPr/>
            <p:nvPr/>
          </p:nvSpPr>
          <p:spPr>
            <a:xfrm rot="18900000">
              <a:off x="4804759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눈물 방울 116"/>
            <p:cNvSpPr/>
            <p:nvPr/>
          </p:nvSpPr>
          <p:spPr>
            <a:xfrm rot="18900000">
              <a:off x="5566759" y="569099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눈물 방울 117"/>
            <p:cNvSpPr/>
            <p:nvPr/>
          </p:nvSpPr>
          <p:spPr>
            <a:xfrm rot="18900000">
              <a:off x="5754879" y="56905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눈물 방울 118"/>
            <p:cNvSpPr/>
            <p:nvPr/>
          </p:nvSpPr>
          <p:spPr>
            <a:xfrm rot="18900000">
              <a:off x="5945378" y="568837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눈물 방울 119"/>
            <p:cNvSpPr/>
            <p:nvPr/>
          </p:nvSpPr>
          <p:spPr>
            <a:xfrm rot="13500000">
              <a:off x="6497827" y="3702605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눈물 방울 120"/>
            <p:cNvSpPr/>
            <p:nvPr/>
          </p:nvSpPr>
          <p:spPr>
            <a:xfrm rot="13500000">
              <a:off x="6497829" y="396454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눈물 방울 121"/>
            <p:cNvSpPr/>
            <p:nvPr/>
          </p:nvSpPr>
          <p:spPr>
            <a:xfrm rot="13500000">
              <a:off x="6495448" y="422410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눈물 방울 122"/>
            <p:cNvSpPr/>
            <p:nvPr/>
          </p:nvSpPr>
          <p:spPr>
            <a:xfrm rot="13500000">
              <a:off x="6495449" y="4478896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눈물 방울 123"/>
            <p:cNvSpPr/>
            <p:nvPr/>
          </p:nvSpPr>
          <p:spPr>
            <a:xfrm rot="13500000">
              <a:off x="6495450" y="47384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눈물 방울 124"/>
            <p:cNvSpPr/>
            <p:nvPr/>
          </p:nvSpPr>
          <p:spPr>
            <a:xfrm rot="13500000">
              <a:off x="6495450" y="499562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눈물 방울 125"/>
            <p:cNvSpPr/>
            <p:nvPr/>
          </p:nvSpPr>
          <p:spPr>
            <a:xfrm rot="2700000">
              <a:off x="4254688" y="370081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눈물 방울 126"/>
            <p:cNvSpPr/>
            <p:nvPr/>
          </p:nvSpPr>
          <p:spPr>
            <a:xfrm rot="2700000">
              <a:off x="4254690" y="396275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눈물 방울 127"/>
            <p:cNvSpPr/>
            <p:nvPr/>
          </p:nvSpPr>
          <p:spPr>
            <a:xfrm rot="2700000">
              <a:off x="4252309" y="422231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눈물 방울 128"/>
            <p:cNvSpPr/>
            <p:nvPr/>
          </p:nvSpPr>
          <p:spPr>
            <a:xfrm rot="2700000">
              <a:off x="4252310" y="447710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717747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06722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95697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84672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473647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62622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851599" y="339749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723617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12592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101567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90542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479517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668492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57469" y="5190771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045831" y="3656416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044079" y="391255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040575" y="416868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042327" y="442482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049334" y="4680960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047583" y="493709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518898" y="3656414"/>
              <a:ext cx="387824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517146" y="3912550"/>
              <a:ext cx="38957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513642" y="4168686"/>
              <a:ext cx="393080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515394" y="4424822"/>
              <a:ext cx="391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401708" y="3651415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30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392906" y="442934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079152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459375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24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841414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5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908" y="1626379"/>
              <a:ext cx="1422106" cy="4857765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5397060" y="1626379"/>
              <a:ext cx="1414544" cy="485776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0" name="그림 15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4910433" y="1606913"/>
            <a:ext cx="442600" cy="697695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12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04000" y="1440000"/>
            <a:ext cx="2835696" cy="5046369"/>
            <a:chOff x="504000" y="1440000"/>
            <a:chExt cx="2835696" cy="504636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504000" y="1440000"/>
              <a:ext cx="2835696" cy="5046369"/>
              <a:chOff x="3975908" y="1437775"/>
              <a:chExt cx="2835696" cy="5046369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604" y="1437775"/>
                <a:ext cx="2835000" cy="504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6867" y="2855263"/>
                <a:ext cx="4414474" cy="283499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5" name="직사각형 104"/>
              <p:cNvSpPr/>
              <p:nvPr/>
            </p:nvSpPr>
            <p:spPr>
              <a:xfrm>
                <a:off x="4857982" y="3957775"/>
                <a:ext cx="119135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주방</a:t>
                </a:r>
                <a:endParaRPr lang="en-US" altLang="ko-KR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6" name="눈물 방울 105"/>
              <p:cNvSpPr/>
              <p:nvPr/>
            </p:nvSpPr>
            <p:spPr>
              <a:xfrm rot="8100000">
                <a:off x="4995259" y="299303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눈물 방울 106"/>
              <p:cNvSpPr/>
              <p:nvPr/>
            </p:nvSpPr>
            <p:spPr>
              <a:xfrm rot="8100000">
                <a:off x="5183378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눈물 방울 107"/>
              <p:cNvSpPr/>
              <p:nvPr/>
            </p:nvSpPr>
            <p:spPr>
              <a:xfrm rot="8100000">
                <a:off x="53762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눈물 방울 108"/>
              <p:cNvSpPr/>
              <p:nvPr/>
            </p:nvSpPr>
            <p:spPr>
              <a:xfrm rot="8100000">
                <a:off x="48047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눈물 방울 109"/>
              <p:cNvSpPr/>
              <p:nvPr/>
            </p:nvSpPr>
            <p:spPr>
              <a:xfrm rot="8100000">
                <a:off x="5566759" y="299303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눈물 방울 110"/>
              <p:cNvSpPr/>
              <p:nvPr/>
            </p:nvSpPr>
            <p:spPr>
              <a:xfrm rot="8100000">
                <a:off x="5754879" y="2992558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눈물 방울 111"/>
              <p:cNvSpPr/>
              <p:nvPr/>
            </p:nvSpPr>
            <p:spPr>
              <a:xfrm rot="8100000">
                <a:off x="5945378" y="29904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눈물 방울 112"/>
              <p:cNvSpPr/>
              <p:nvPr/>
            </p:nvSpPr>
            <p:spPr>
              <a:xfrm rot="18900000">
                <a:off x="4995259" y="569099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눈물 방울 113"/>
              <p:cNvSpPr/>
              <p:nvPr/>
            </p:nvSpPr>
            <p:spPr>
              <a:xfrm rot="18900000">
                <a:off x="5183378" y="5690993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눈물 방울 114"/>
              <p:cNvSpPr/>
              <p:nvPr/>
            </p:nvSpPr>
            <p:spPr>
              <a:xfrm rot="18900000">
                <a:off x="53762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눈물 방울 115"/>
              <p:cNvSpPr/>
              <p:nvPr/>
            </p:nvSpPr>
            <p:spPr>
              <a:xfrm rot="18900000">
                <a:off x="48047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눈물 방울 116"/>
              <p:cNvSpPr/>
              <p:nvPr/>
            </p:nvSpPr>
            <p:spPr>
              <a:xfrm rot="18900000">
                <a:off x="5566759" y="569099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눈물 방울 117"/>
              <p:cNvSpPr/>
              <p:nvPr/>
            </p:nvSpPr>
            <p:spPr>
              <a:xfrm rot="18900000">
                <a:off x="5754879" y="56905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눈물 방울 118"/>
              <p:cNvSpPr/>
              <p:nvPr/>
            </p:nvSpPr>
            <p:spPr>
              <a:xfrm rot="18900000">
                <a:off x="5945378" y="568837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/>
              <p:cNvSpPr/>
              <p:nvPr/>
            </p:nvSpPr>
            <p:spPr>
              <a:xfrm rot="13500000">
                <a:off x="6497827" y="3702605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눈물 방울 120"/>
              <p:cNvSpPr/>
              <p:nvPr/>
            </p:nvSpPr>
            <p:spPr>
              <a:xfrm rot="13500000">
                <a:off x="6497829" y="396454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눈물 방울 121"/>
              <p:cNvSpPr/>
              <p:nvPr/>
            </p:nvSpPr>
            <p:spPr>
              <a:xfrm rot="13500000">
                <a:off x="6495448" y="4224101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눈물 방울 122"/>
              <p:cNvSpPr/>
              <p:nvPr/>
            </p:nvSpPr>
            <p:spPr>
              <a:xfrm rot="13500000">
                <a:off x="6495449" y="4478896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/>
              <p:cNvSpPr/>
              <p:nvPr/>
            </p:nvSpPr>
            <p:spPr>
              <a:xfrm rot="13500000">
                <a:off x="6495450" y="473845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눈물 방울 124"/>
              <p:cNvSpPr/>
              <p:nvPr/>
            </p:nvSpPr>
            <p:spPr>
              <a:xfrm rot="13500000">
                <a:off x="6495450" y="499562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눈물 방울 125"/>
              <p:cNvSpPr/>
              <p:nvPr/>
            </p:nvSpPr>
            <p:spPr>
              <a:xfrm rot="2700000">
                <a:off x="4254688" y="370081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눈물 방울 126"/>
              <p:cNvSpPr/>
              <p:nvPr/>
            </p:nvSpPr>
            <p:spPr>
              <a:xfrm rot="2700000">
                <a:off x="4254690" y="396275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눈물 방울 127"/>
              <p:cNvSpPr/>
              <p:nvPr/>
            </p:nvSpPr>
            <p:spPr>
              <a:xfrm rot="2700000">
                <a:off x="4252309" y="422231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눈물 방울 128"/>
              <p:cNvSpPr/>
              <p:nvPr/>
            </p:nvSpPr>
            <p:spPr>
              <a:xfrm rot="2700000">
                <a:off x="4252310" y="447710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7177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49067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09569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8467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4736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6626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851599" y="339749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7236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9125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10156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9054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4795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6684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857469" y="5190771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045831" y="3656416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044079" y="391255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040575" y="416868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042327" y="442482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6049334" y="4680960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6047583" y="493709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8898" y="3656414"/>
                <a:ext cx="387824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517146" y="3912550"/>
                <a:ext cx="389576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513642" y="4168686"/>
                <a:ext cx="393080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4515394" y="4424822"/>
                <a:ext cx="391328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6401708" y="3651415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30</a:t>
                </a: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6392906" y="442934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079152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459375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24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5841414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5</a:t>
                </a: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908" y="1626379"/>
                <a:ext cx="1422106" cy="485776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5397060" y="1626379"/>
                <a:ext cx="1414544" cy="485776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432494" y="2071954"/>
              <a:ext cx="442600" cy="697695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4212000" y="1440000"/>
            <a:ext cx="2835000" cy="5040000"/>
            <a:chOff x="4212000" y="1440000"/>
            <a:chExt cx="2835000" cy="504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000" y="1440000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568" y="2644773"/>
              <a:ext cx="144000" cy="144000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36" y="2804317"/>
              <a:ext cx="144000" cy="144000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648" y="3382960"/>
              <a:ext cx="144000" cy="14400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223" y="3547267"/>
              <a:ext cx="144000" cy="144000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498" y="4310043"/>
              <a:ext cx="144000" cy="144000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23" y="4467205"/>
              <a:ext cx="144000" cy="144000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611" y="5110142"/>
              <a:ext cx="144000" cy="14400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186" y="5274449"/>
              <a:ext cx="144000" cy="144000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723" y="5745936"/>
              <a:ext cx="144000" cy="144000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23" y="5917386"/>
              <a:ext cx="144000" cy="144000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4945512" y="4115506"/>
              <a:ext cx="442600" cy="69769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15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504000" y="1440000"/>
            <a:ext cx="2835696" cy="5046369"/>
            <a:chOff x="504000" y="1440000"/>
            <a:chExt cx="2835696" cy="5046369"/>
          </a:xfrm>
        </p:grpSpPr>
        <p:grpSp>
          <p:nvGrpSpPr>
            <p:cNvPr id="92" name="그룹 91"/>
            <p:cNvGrpSpPr/>
            <p:nvPr/>
          </p:nvGrpSpPr>
          <p:grpSpPr>
            <a:xfrm>
              <a:off x="504000" y="1440000"/>
              <a:ext cx="2835696" cy="5046369"/>
              <a:chOff x="3975908" y="1437775"/>
              <a:chExt cx="2835696" cy="5046369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604" y="1437775"/>
                <a:ext cx="2835000" cy="504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6867" y="2855263"/>
                <a:ext cx="4414474" cy="283499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96" name="직사각형 95"/>
              <p:cNvSpPr/>
              <p:nvPr/>
            </p:nvSpPr>
            <p:spPr>
              <a:xfrm>
                <a:off x="4857982" y="3957775"/>
                <a:ext cx="119135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주방</a:t>
                </a:r>
                <a:endParaRPr lang="en-US" altLang="ko-KR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97" name="눈물 방울 96"/>
              <p:cNvSpPr/>
              <p:nvPr/>
            </p:nvSpPr>
            <p:spPr>
              <a:xfrm rot="8100000">
                <a:off x="4995259" y="299303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눈물 방울 97"/>
              <p:cNvSpPr/>
              <p:nvPr/>
            </p:nvSpPr>
            <p:spPr>
              <a:xfrm rot="8100000">
                <a:off x="5183378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눈물 방울 98"/>
              <p:cNvSpPr/>
              <p:nvPr/>
            </p:nvSpPr>
            <p:spPr>
              <a:xfrm rot="8100000">
                <a:off x="53762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눈물 방울 99"/>
              <p:cNvSpPr/>
              <p:nvPr/>
            </p:nvSpPr>
            <p:spPr>
              <a:xfrm rot="8100000">
                <a:off x="48047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눈물 방울 100"/>
              <p:cNvSpPr/>
              <p:nvPr/>
            </p:nvSpPr>
            <p:spPr>
              <a:xfrm rot="8100000">
                <a:off x="5566759" y="299303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눈물 방울 101"/>
              <p:cNvSpPr/>
              <p:nvPr/>
            </p:nvSpPr>
            <p:spPr>
              <a:xfrm rot="8100000">
                <a:off x="5754879" y="2992558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눈물 방울 102"/>
              <p:cNvSpPr/>
              <p:nvPr/>
            </p:nvSpPr>
            <p:spPr>
              <a:xfrm rot="8100000">
                <a:off x="5945378" y="29904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눈물 방울 159"/>
              <p:cNvSpPr/>
              <p:nvPr/>
            </p:nvSpPr>
            <p:spPr>
              <a:xfrm rot="18900000">
                <a:off x="4995259" y="569099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눈물 방울 165"/>
              <p:cNvSpPr/>
              <p:nvPr/>
            </p:nvSpPr>
            <p:spPr>
              <a:xfrm rot="18900000">
                <a:off x="5183378" y="5690993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눈물 방울 172"/>
              <p:cNvSpPr/>
              <p:nvPr/>
            </p:nvSpPr>
            <p:spPr>
              <a:xfrm rot="18900000">
                <a:off x="53762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눈물 방울 173"/>
              <p:cNvSpPr/>
              <p:nvPr/>
            </p:nvSpPr>
            <p:spPr>
              <a:xfrm rot="18900000">
                <a:off x="48047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눈물 방울 174"/>
              <p:cNvSpPr/>
              <p:nvPr/>
            </p:nvSpPr>
            <p:spPr>
              <a:xfrm rot="18900000">
                <a:off x="5566759" y="569099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눈물 방울 175"/>
              <p:cNvSpPr/>
              <p:nvPr/>
            </p:nvSpPr>
            <p:spPr>
              <a:xfrm rot="18900000">
                <a:off x="5754879" y="56905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눈물 방울 176"/>
              <p:cNvSpPr/>
              <p:nvPr/>
            </p:nvSpPr>
            <p:spPr>
              <a:xfrm rot="18900000">
                <a:off x="5945378" y="568837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눈물 방울 177"/>
              <p:cNvSpPr/>
              <p:nvPr/>
            </p:nvSpPr>
            <p:spPr>
              <a:xfrm rot="13500000">
                <a:off x="6497827" y="3702605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눈물 방울 178"/>
              <p:cNvSpPr/>
              <p:nvPr/>
            </p:nvSpPr>
            <p:spPr>
              <a:xfrm rot="13500000">
                <a:off x="6497829" y="396454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눈물 방울 179"/>
              <p:cNvSpPr/>
              <p:nvPr/>
            </p:nvSpPr>
            <p:spPr>
              <a:xfrm rot="13500000">
                <a:off x="6495448" y="4224101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눈물 방울 180"/>
              <p:cNvSpPr/>
              <p:nvPr/>
            </p:nvSpPr>
            <p:spPr>
              <a:xfrm rot="13500000">
                <a:off x="6495449" y="4478896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눈물 방울 181"/>
              <p:cNvSpPr/>
              <p:nvPr/>
            </p:nvSpPr>
            <p:spPr>
              <a:xfrm rot="13500000">
                <a:off x="6495450" y="473845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눈물 방울 182"/>
              <p:cNvSpPr/>
              <p:nvPr/>
            </p:nvSpPr>
            <p:spPr>
              <a:xfrm rot="13500000">
                <a:off x="6495450" y="499562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눈물 방울 183"/>
              <p:cNvSpPr/>
              <p:nvPr/>
            </p:nvSpPr>
            <p:spPr>
              <a:xfrm rot="2700000">
                <a:off x="4254688" y="370081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눈물 방울 184"/>
              <p:cNvSpPr/>
              <p:nvPr/>
            </p:nvSpPr>
            <p:spPr>
              <a:xfrm rot="2700000">
                <a:off x="4254690" y="396275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눈물 방울 185"/>
              <p:cNvSpPr/>
              <p:nvPr/>
            </p:nvSpPr>
            <p:spPr>
              <a:xfrm rot="2700000">
                <a:off x="4252309" y="422231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눈물 방울 186"/>
              <p:cNvSpPr/>
              <p:nvPr/>
            </p:nvSpPr>
            <p:spPr>
              <a:xfrm rot="2700000">
                <a:off x="4252310" y="447710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7177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9067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09569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8467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4736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6626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5851599" y="339749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47236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49125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510156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529054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4795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6684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5857469" y="5190771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045831" y="3656416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044079" y="391255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040575" y="416868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6042327" y="442482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6049334" y="4680960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6047583" y="493709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4518898" y="3656414"/>
                <a:ext cx="387824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4517146" y="3912550"/>
                <a:ext cx="389576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4513642" y="4168686"/>
                <a:ext cx="393080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4515394" y="4424822"/>
                <a:ext cx="391328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401708" y="3651415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30</a:t>
                </a: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6392906" y="442934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079152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459375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24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841414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5</a:t>
                </a:r>
              </a:p>
            </p:txBody>
          </p:sp>
          <p:pic>
            <p:nvPicPr>
              <p:cNvPr id="217" name="그림 2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908" y="1626379"/>
                <a:ext cx="1422106" cy="485776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8" name="직사각형 217"/>
              <p:cNvSpPr/>
              <p:nvPr/>
            </p:nvSpPr>
            <p:spPr>
              <a:xfrm>
                <a:off x="5397060" y="1626379"/>
                <a:ext cx="1414544" cy="485776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432494" y="2559573"/>
              <a:ext cx="442600" cy="697695"/>
            </a:xfrm>
            <a:prstGeom prst="rect">
              <a:avLst/>
            </a:prstGeom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5266394" y="3673085"/>
            <a:ext cx="442600" cy="6976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94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504000" y="1440000"/>
            <a:ext cx="2835696" cy="5046369"/>
            <a:chOff x="504000" y="1440000"/>
            <a:chExt cx="2835696" cy="5046369"/>
          </a:xfrm>
        </p:grpSpPr>
        <p:grpSp>
          <p:nvGrpSpPr>
            <p:cNvPr id="92" name="그룹 91"/>
            <p:cNvGrpSpPr/>
            <p:nvPr/>
          </p:nvGrpSpPr>
          <p:grpSpPr>
            <a:xfrm>
              <a:off x="504000" y="1440000"/>
              <a:ext cx="2835696" cy="5046369"/>
              <a:chOff x="3975908" y="1437775"/>
              <a:chExt cx="2835696" cy="5046369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604" y="1437775"/>
                <a:ext cx="2835000" cy="504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6867" y="2855263"/>
                <a:ext cx="4414474" cy="283499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96" name="직사각형 95"/>
              <p:cNvSpPr/>
              <p:nvPr/>
            </p:nvSpPr>
            <p:spPr>
              <a:xfrm>
                <a:off x="4857982" y="3957775"/>
                <a:ext cx="119135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주방</a:t>
                </a:r>
                <a:endParaRPr lang="en-US" altLang="ko-KR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97" name="눈물 방울 96"/>
              <p:cNvSpPr/>
              <p:nvPr/>
            </p:nvSpPr>
            <p:spPr>
              <a:xfrm rot="8100000">
                <a:off x="4995259" y="299303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눈물 방울 97"/>
              <p:cNvSpPr/>
              <p:nvPr/>
            </p:nvSpPr>
            <p:spPr>
              <a:xfrm rot="8100000">
                <a:off x="5183378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눈물 방울 98"/>
              <p:cNvSpPr/>
              <p:nvPr/>
            </p:nvSpPr>
            <p:spPr>
              <a:xfrm rot="8100000">
                <a:off x="53762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눈물 방울 99"/>
              <p:cNvSpPr/>
              <p:nvPr/>
            </p:nvSpPr>
            <p:spPr>
              <a:xfrm rot="8100000">
                <a:off x="4804759" y="299303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눈물 방울 100"/>
              <p:cNvSpPr/>
              <p:nvPr/>
            </p:nvSpPr>
            <p:spPr>
              <a:xfrm rot="8100000">
                <a:off x="5566759" y="299303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눈물 방울 101"/>
              <p:cNvSpPr/>
              <p:nvPr/>
            </p:nvSpPr>
            <p:spPr>
              <a:xfrm rot="8100000">
                <a:off x="5754879" y="2992558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눈물 방울 102"/>
              <p:cNvSpPr/>
              <p:nvPr/>
            </p:nvSpPr>
            <p:spPr>
              <a:xfrm rot="8100000">
                <a:off x="5945378" y="29904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눈물 방울 159"/>
              <p:cNvSpPr/>
              <p:nvPr/>
            </p:nvSpPr>
            <p:spPr>
              <a:xfrm rot="18900000">
                <a:off x="4995259" y="569099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눈물 방울 165"/>
              <p:cNvSpPr/>
              <p:nvPr/>
            </p:nvSpPr>
            <p:spPr>
              <a:xfrm rot="18900000">
                <a:off x="5183378" y="5690993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눈물 방울 172"/>
              <p:cNvSpPr/>
              <p:nvPr/>
            </p:nvSpPr>
            <p:spPr>
              <a:xfrm rot="18900000">
                <a:off x="53762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눈물 방울 173"/>
              <p:cNvSpPr/>
              <p:nvPr/>
            </p:nvSpPr>
            <p:spPr>
              <a:xfrm rot="18900000">
                <a:off x="4804759" y="5690993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눈물 방울 174"/>
              <p:cNvSpPr/>
              <p:nvPr/>
            </p:nvSpPr>
            <p:spPr>
              <a:xfrm rot="18900000">
                <a:off x="5566759" y="569099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눈물 방울 175"/>
              <p:cNvSpPr/>
              <p:nvPr/>
            </p:nvSpPr>
            <p:spPr>
              <a:xfrm rot="18900000">
                <a:off x="5754879" y="569051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눈물 방울 176"/>
              <p:cNvSpPr/>
              <p:nvPr/>
            </p:nvSpPr>
            <p:spPr>
              <a:xfrm rot="18900000">
                <a:off x="5945378" y="5688372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눈물 방울 177"/>
              <p:cNvSpPr/>
              <p:nvPr/>
            </p:nvSpPr>
            <p:spPr>
              <a:xfrm rot="13500000">
                <a:off x="6497827" y="3702605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눈물 방울 178"/>
              <p:cNvSpPr/>
              <p:nvPr/>
            </p:nvSpPr>
            <p:spPr>
              <a:xfrm rot="13500000">
                <a:off x="6497829" y="3964544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눈물 방울 179"/>
              <p:cNvSpPr/>
              <p:nvPr/>
            </p:nvSpPr>
            <p:spPr>
              <a:xfrm rot="13500000">
                <a:off x="6495448" y="4224101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눈물 방울 180"/>
              <p:cNvSpPr/>
              <p:nvPr/>
            </p:nvSpPr>
            <p:spPr>
              <a:xfrm rot="13500000">
                <a:off x="6495449" y="4478896"/>
                <a:ext cx="160149" cy="160149"/>
              </a:xfrm>
              <a:prstGeom prst="teardrop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눈물 방울 181"/>
              <p:cNvSpPr/>
              <p:nvPr/>
            </p:nvSpPr>
            <p:spPr>
              <a:xfrm rot="13500000">
                <a:off x="6495450" y="473845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눈물 방울 182"/>
              <p:cNvSpPr/>
              <p:nvPr/>
            </p:nvSpPr>
            <p:spPr>
              <a:xfrm rot="13500000">
                <a:off x="6495450" y="499562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눈물 방울 183"/>
              <p:cNvSpPr/>
              <p:nvPr/>
            </p:nvSpPr>
            <p:spPr>
              <a:xfrm rot="2700000">
                <a:off x="4254688" y="3700816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눈물 방울 184"/>
              <p:cNvSpPr/>
              <p:nvPr/>
            </p:nvSpPr>
            <p:spPr>
              <a:xfrm rot="2700000">
                <a:off x="4254690" y="3962755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눈물 방울 185"/>
              <p:cNvSpPr/>
              <p:nvPr/>
            </p:nvSpPr>
            <p:spPr>
              <a:xfrm rot="2700000">
                <a:off x="4252309" y="4222312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눈물 방울 186"/>
              <p:cNvSpPr/>
              <p:nvPr/>
            </p:nvSpPr>
            <p:spPr>
              <a:xfrm rot="2700000">
                <a:off x="4252310" y="4477107"/>
                <a:ext cx="160149" cy="160149"/>
              </a:xfrm>
              <a:prstGeom prst="teardrop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7177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9067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09569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8467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473647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662622" y="3391097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5851599" y="339749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A7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47236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49125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510156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529054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479517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668492" y="5184369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5857469" y="5190771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C7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045831" y="3656416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044079" y="391255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040575" y="416868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6042327" y="442482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6049334" y="4680960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B5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6047583" y="4937098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B6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4518898" y="3656414"/>
                <a:ext cx="387824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D1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4517146" y="3912550"/>
                <a:ext cx="389576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4513642" y="4168686"/>
                <a:ext cx="393080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D3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4515394" y="4424822"/>
                <a:ext cx="391328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D4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401708" y="3651415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30</a:t>
                </a: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6392906" y="4429342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079152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12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459375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24</a:t>
                </a:r>
                <a:endPara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841414" y="5638254"/>
                <a:ext cx="357585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1" cap="none" spc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  <a:ea typeface="1훈프로방스 R" panose="02020603020101020101"/>
                  </a:rPr>
                  <a:t>5</a:t>
                </a:r>
              </a:p>
            </p:txBody>
          </p:sp>
          <p:pic>
            <p:nvPicPr>
              <p:cNvPr id="217" name="그림 2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908" y="1626379"/>
                <a:ext cx="1422106" cy="485776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8" name="직사각형 217"/>
              <p:cNvSpPr/>
              <p:nvPr/>
            </p:nvSpPr>
            <p:spPr>
              <a:xfrm>
                <a:off x="5397060" y="1626379"/>
                <a:ext cx="1414544" cy="485776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432493" y="3038355"/>
              <a:ext cx="442600" cy="697695"/>
            </a:xfrm>
            <a:prstGeom prst="rect">
              <a:avLst/>
            </a:prstGeom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212000" y="1440000"/>
            <a:ext cx="2835001" cy="5040000"/>
            <a:chOff x="504000" y="1440000"/>
            <a:chExt cx="2835001" cy="5040000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1440000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85735" y="2855263"/>
              <a:ext cx="4414474" cy="28349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2" name="직사각형 81"/>
            <p:cNvSpPr/>
            <p:nvPr/>
          </p:nvSpPr>
          <p:spPr>
            <a:xfrm>
              <a:off x="1391404" y="3957775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3" name="눈물 방울 82"/>
            <p:cNvSpPr/>
            <p:nvPr/>
          </p:nvSpPr>
          <p:spPr>
            <a:xfrm rot="8100000">
              <a:off x="1528681" y="29930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눈물 방울 83"/>
            <p:cNvSpPr/>
            <p:nvPr/>
          </p:nvSpPr>
          <p:spPr>
            <a:xfrm rot="8100000">
              <a:off x="1716800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눈물 방울 84"/>
            <p:cNvSpPr/>
            <p:nvPr/>
          </p:nvSpPr>
          <p:spPr>
            <a:xfrm rot="8100000">
              <a:off x="19096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눈물 방울 85"/>
            <p:cNvSpPr/>
            <p:nvPr/>
          </p:nvSpPr>
          <p:spPr>
            <a:xfrm rot="8100000">
              <a:off x="1338181" y="299303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눈물 방울 86"/>
            <p:cNvSpPr/>
            <p:nvPr/>
          </p:nvSpPr>
          <p:spPr>
            <a:xfrm rot="8100000">
              <a:off x="2100181" y="299303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눈물 방울 87"/>
            <p:cNvSpPr/>
            <p:nvPr/>
          </p:nvSpPr>
          <p:spPr>
            <a:xfrm rot="8100000">
              <a:off x="2288301" y="299255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눈물 방울 88"/>
            <p:cNvSpPr/>
            <p:nvPr/>
          </p:nvSpPr>
          <p:spPr>
            <a:xfrm rot="8100000">
              <a:off x="2478800" y="29904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눈물 방울 89"/>
            <p:cNvSpPr/>
            <p:nvPr/>
          </p:nvSpPr>
          <p:spPr>
            <a:xfrm rot="18900000">
              <a:off x="1528681" y="569099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눈물 방울 103"/>
            <p:cNvSpPr/>
            <p:nvPr/>
          </p:nvSpPr>
          <p:spPr>
            <a:xfrm rot="18900000">
              <a:off x="1716800" y="5690993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눈물 방울 104"/>
            <p:cNvSpPr/>
            <p:nvPr/>
          </p:nvSpPr>
          <p:spPr>
            <a:xfrm rot="18900000">
              <a:off x="19096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눈물 방울 105"/>
            <p:cNvSpPr/>
            <p:nvPr/>
          </p:nvSpPr>
          <p:spPr>
            <a:xfrm rot="18900000">
              <a:off x="1338181" y="569099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눈물 방울 106"/>
            <p:cNvSpPr/>
            <p:nvPr/>
          </p:nvSpPr>
          <p:spPr>
            <a:xfrm rot="18900000">
              <a:off x="2100181" y="569099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눈물 방울 107"/>
            <p:cNvSpPr/>
            <p:nvPr/>
          </p:nvSpPr>
          <p:spPr>
            <a:xfrm rot="18900000">
              <a:off x="2288301" y="569051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눈물 방울 108"/>
            <p:cNvSpPr/>
            <p:nvPr/>
          </p:nvSpPr>
          <p:spPr>
            <a:xfrm rot="18900000">
              <a:off x="2478800" y="5688372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눈물 방울 109"/>
            <p:cNvSpPr/>
            <p:nvPr/>
          </p:nvSpPr>
          <p:spPr>
            <a:xfrm rot="13500000">
              <a:off x="3031249" y="3702605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눈물 방울 110"/>
            <p:cNvSpPr/>
            <p:nvPr/>
          </p:nvSpPr>
          <p:spPr>
            <a:xfrm rot="13500000">
              <a:off x="3031251" y="3964544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눈물 방울 111"/>
            <p:cNvSpPr/>
            <p:nvPr/>
          </p:nvSpPr>
          <p:spPr>
            <a:xfrm rot="13500000">
              <a:off x="3028870" y="422410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눈물 방울 112"/>
            <p:cNvSpPr/>
            <p:nvPr/>
          </p:nvSpPr>
          <p:spPr>
            <a:xfrm rot="13500000">
              <a:off x="3028871" y="4478896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눈물 방울 113"/>
            <p:cNvSpPr/>
            <p:nvPr/>
          </p:nvSpPr>
          <p:spPr>
            <a:xfrm rot="13500000">
              <a:off x="3028872" y="47384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눈물 방울 114"/>
            <p:cNvSpPr/>
            <p:nvPr/>
          </p:nvSpPr>
          <p:spPr>
            <a:xfrm rot="13500000">
              <a:off x="3028872" y="499562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눈물 방울 115"/>
            <p:cNvSpPr/>
            <p:nvPr/>
          </p:nvSpPr>
          <p:spPr>
            <a:xfrm rot="2700000">
              <a:off x="788110" y="370081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눈물 방울 116"/>
            <p:cNvSpPr/>
            <p:nvPr/>
          </p:nvSpPr>
          <p:spPr>
            <a:xfrm rot="2700000">
              <a:off x="788112" y="3962755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눈물 방울 117"/>
            <p:cNvSpPr/>
            <p:nvPr/>
          </p:nvSpPr>
          <p:spPr>
            <a:xfrm rot="2700000">
              <a:off x="785731" y="422231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눈물 방울 118"/>
            <p:cNvSpPr/>
            <p:nvPr/>
          </p:nvSpPr>
          <p:spPr>
            <a:xfrm rot="2700000">
              <a:off x="785732" y="447710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25116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44014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62911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81809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007069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196044" y="3391097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85021" y="339749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A7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25703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44601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63498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2396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012939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201914" y="5184369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390891" y="5190771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C7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579253" y="3656416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577501" y="391255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573997" y="416868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575749" y="442482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582756" y="4680960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B5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581005" y="4937098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B6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52320" y="3656414"/>
              <a:ext cx="387824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D1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050568" y="3912550"/>
              <a:ext cx="38957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047064" y="4168686"/>
              <a:ext cx="393080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D3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48816" y="4424822"/>
              <a:ext cx="391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D4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935130" y="3651415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30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2926328" y="4429342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12574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12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992797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24</a:t>
              </a:r>
              <a:endParaRPr lang="en-US" altLang="ko-KR" sz="1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1훈프로방스 R" panose="02020603020101020101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374836" y="5638254"/>
              <a:ext cx="357585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5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  <a:ea typeface="1훈프로방스 R" panose="02020603020101020101"/>
                </a:rPr>
                <a:t>5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2663459" y="5491391"/>
              <a:ext cx="442600" cy="69769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0" y="897771"/>
            <a:ext cx="392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39091" y="-18620"/>
            <a:ext cx="873796" cy="951978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5" name="Picture 9" descr="cont">
            <a:extLst>
              <a:ext uri="{FF2B5EF4-FFF2-40B4-BE49-F238E27FC236}">
                <a16:creationId xmlns:a16="http://schemas.microsoft.com/office/drawing/2014/main" id="{E54D9B4B-0353-4D0B-9C0C-B3E567F7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0" y="150102"/>
            <a:ext cx="3464130" cy="73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4C09D-0443-42CF-86CF-B4B21573AB42}"/>
              </a:ext>
            </a:extLst>
          </p:cNvPr>
          <p:cNvSpPr txBox="1"/>
          <p:nvPr/>
        </p:nvSpPr>
        <p:spPr>
          <a:xfrm>
            <a:off x="2864224" y="1196788"/>
            <a:ext cx="36197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및 사례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</a:t>
            </a: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 및 개발 방법</a:t>
            </a: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데모 환경 설계</a:t>
            </a: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수행 일정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5096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0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336544" y="3136612"/>
            <a:ext cx="351891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2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15BE6-CD54-40BF-86BE-D5810DAF55AA}"/>
              </a:ext>
            </a:extLst>
          </p:cNvPr>
          <p:cNvSpPr/>
          <p:nvPr/>
        </p:nvSpPr>
        <p:spPr>
          <a:xfrm>
            <a:off x="3490788" y="1518085"/>
            <a:ext cx="4733217" cy="434362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F34A-EC49-482B-AF36-34F57F41EE53}"/>
              </a:ext>
            </a:extLst>
          </p:cNvPr>
          <p:cNvSpPr txBox="1"/>
          <p:nvPr/>
        </p:nvSpPr>
        <p:spPr>
          <a:xfrm>
            <a:off x="4818702" y="1320355"/>
            <a:ext cx="2142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3CFBB2-BBBB-42A6-A817-E64181C8173E}"/>
              </a:ext>
            </a:extLst>
          </p:cNvPr>
          <p:cNvSpPr/>
          <p:nvPr/>
        </p:nvSpPr>
        <p:spPr>
          <a:xfrm>
            <a:off x="3822319" y="2435803"/>
            <a:ext cx="1760070" cy="11870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주문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좌석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5ED48D-43DA-49D8-9C12-654012DF150E}"/>
              </a:ext>
            </a:extLst>
          </p:cNvPr>
          <p:cNvSpPr/>
          <p:nvPr/>
        </p:nvSpPr>
        <p:spPr>
          <a:xfrm>
            <a:off x="6056046" y="2438460"/>
            <a:ext cx="1849424" cy="27819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 좌석 인식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 정보 확인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13A38-F514-4FC9-A603-FD989F4A6C0B}"/>
              </a:ext>
            </a:extLst>
          </p:cNvPr>
          <p:cNvSpPr txBox="1"/>
          <p:nvPr/>
        </p:nvSpPr>
        <p:spPr>
          <a:xfrm>
            <a:off x="4017423" y="1918195"/>
            <a:ext cx="14076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검색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C2CE5-305D-40A7-8BEC-A0631657AC1C}"/>
              </a:ext>
            </a:extLst>
          </p:cNvPr>
          <p:cNvSpPr txBox="1"/>
          <p:nvPr/>
        </p:nvSpPr>
        <p:spPr>
          <a:xfrm>
            <a:off x="6226832" y="1933412"/>
            <a:ext cx="15078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입출력 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모듈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65698D4C-CDFC-49EB-938B-61855779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298" y="3574345"/>
            <a:ext cx="12468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EBCB8A-71E1-4734-BADB-D5FC49BBF692}"/>
              </a:ext>
            </a:extLst>
          </p:cNvPr>
          <p:cNvCxnSpPr>
            <a:cxnSpLocks/>
          </p:cNvCxnSpPr>
          <p:nvPr/>
        </p:nvCxnSpPr>
        <p:spPr>
          <a:xfrm>
            <a:off x="2334254" y="2465262"/>
            <a:ext cx="1172377" cy="7044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02581B-A512-45BB-97D7-1E0A7BCDA2F6}"/>
              </a:ext>
            </a:extLst>
          </p:cNvPr>
          <p:cNvCxnSpPr>
            <a:cxnSpLocks/>
          </p:cNvCxnSpPr>
          <p:nvPr/>
        </p:nvCxnSpPr>
        <p:spPr>
          <a:xfrm flipH="1" flipV="1">
            <a:off x="9802929" y="2510722"/>
            <a:ext cx="2294" cy="991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AF9B6-BC1C-4E50-ACB5-C4CBA03BDF53}"/>
              </a:ext>
            </a:extLst>
          </p:cNvPr>
          <p:cNvCxnSpPr>
            <a:cxnSpLocks/>
          </p:cNvCxnSpPr>
          <p:nvPr/>
        </p:nvCxnSpPr>
        <p:spPr>
          <a:xfrm>
            <a:off x="10037726" y="2586390"/>
            <a:ext cx="0" cy="962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DC528B-87D5-4F83-9CBA-A4F53B9D7AB8}"/>
              </a:ext>
            </a:extLst>
          </p:cNvPr>
          <p:cNvCxnSpPr>
            <a:cxnSpLocks/>
          </p:cNvCxnSpPr>
          <p:nvPr/>
        </p:nvCxnSpPr>
        <p:spPr>
          <a:xfrm>
            <a:off x="8226299" y="3792194"/>
            <a:ext cx="105976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1B3CA-2F5A-4179-B257-E55E63AD2B08}"/>
              </a:ext>
            </a:extLst>
          </p:cNvPr>
          <p:cNvCxnSpPr>
            <a:cxnSpLocks/>
          </p:cNvCxnSpPr>
          <p:nvPr/>
        </p:nvCxnSpPr>
        <p:spPr>
          <a:xfrm flipH="1" flipV="1">
            <a:off x="8208298" y="3994950"/>
            <a:ext cx="10777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C1EC41-8641-427E-8E12-4BB70A9B9AF8}"/>
              </a:ext>
            </a:extLst>
          </p:cNvPr>
          <p:cNvSpPr txBox="1"/>
          <p:nvPr/>
        </p:nvSpPr>
        <p:spPr>
          <a:xfrm>
            <a:off x="8228594" y="3315239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45154D-8825-45FA-99D7-11B3A8ABC201}"/>
              </a:ext>
            </a:extLst>
          </p:cNvPr>
          <p:cNvSpPr txBox="1"/>
          <p:nvPr/>
        </p:nvSpPr>
        <p:spPr>
          <a:xfrm>
            <a:off x="9052198" y="2875737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3DE5E-5D17-49FA-BCA9-40A2A18EF682}"/>
              </a:ext>
            </a:extLst>
          </p:cNvPr>
          <p:cNvSpPr txBox="1"/>
          <p:nvPr/>
        </p:nvSpPr>
        <p:spPr>
          <a:xfrm>
            <a:off x="8272715" y="4038911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34F751-0F92-48CB-A58A-C2E2C15B1FEF}"/>
              </a:ext>
            </a:extLst>
          </p:cNvPr>
          <p:cNvSpPr txBox="1"/>
          <p:nvPr/>
        </p:nvSpPr>
        <p:spPr>
          <a:xfrm>
            <a:off x="10046491" y="2846284"/>
            <a:ext cx="7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494AB-004E-4554-AFD9-81157933B921}"/>
              </a:ext>
            </a:extLst>
          </p:cNvPr>
          <p:cNvSpPr txBox="1"/>
          <p:nvPr/>
        </p:nvSpPr>
        <p:spPr>
          <a:xfrm>
            <a:off x="2703957" y="2419982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6EF585-8CC2-4D64-A238-82C0E9B4B1A4}"/>
              </a:ext>
            </a:extLst>
          </p:cNvPr>
          <p:cNvCxnSpPr>
            <a:cxnSpLocks/>
          </p:cNvCxnSpPr>
          <p:nvPr/>
        </p:nvCxnSpPr>
        <p:spPr>
          <a:xfrm flipH="1" flipV="1">
            <a:off x="2213354" y="2646875"/>
            <a:ext cx="1131052" cy="681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60118C-4EFD-40CD-81B2-72535A80F7AC}"/>
              </a:ext>
            </a:extLst>
          </p:cNvPr>
          <p:cNvSpPr txBox="1"/>
          <p:nvPr/>
        </p:nvSpPr>
        <p:spPr>
          <a:xfrm>
            <a:off x="2366567" y="3110690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BE423-0312-454B-94E1-744DCCD0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30" y="1002076"/>
            <a:ext cx="1421032" cy="1025272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04F45E3C-0E41-4482-8D3A-70313DB37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490" y="1924459"/>
            <a:ext cx="1144721" cy="1144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52D90-0883-4B83-B125-381E06F2309B}"/>
              </a:ext>
            </a:extLst>
          </p:cNvPr>
          <p:cNvSpPr txBox="1"/>
          <p:nvPr/>
        </p:nvSpPr>
        <p:spPr>
          <a:xfrm>
            <a:off x="1171547" y="3053655"/>
            <a:ext cx="8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User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9DB65-53C9-4E4E-AEFC-D22DD11ED265}"/>
              </a:ext>
            </a:extLst>
          </p:cNvPr>
          <p:cNvSpPr txBox="1"/>
          <p:nvPr/>
        </p:nvSpPr>
        <p:spPr>
          <a:xfrm>
            <a:off x="9609033" y="5176328"/>
            <a:ext cx="11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F21AE-0114-44B2-AFB4-21CC8E548700}"/>
              </a:ext>
            </a:extLst>
          </p:cNvPr>
          <p:cNvSpPr txBox="1"/>
          <p:nvPr/>
        </p:nvSpPr>
        <p:spPr>
          <a:xfrm>
            <a:off x="9196566" y="1974570"/>
            <a:ext cx="142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E3ED3F7A-4328-4479-849F-E7DC06343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682" y="4008067"/>
            <a:ext cx="1144721" cy="114472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156A63-FE9A-4E00-BA16-9B741E94D33D}"/>
              </a:ext>
            </a:extLst>
          </p:cNvPr>
          <p:cNvSpPr txBox="1"/>
          <p:nvPr/>
        </p:nvSpPr>
        <p:spPr>
          <a:xfrm>
            <a:off x="1080000" y="5041959"/>
            <a:ext cx="12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Admin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879DFD-9B3C-4B2B-89E3-E43DDB9890B0}"/>
              </a:ext>
            </a:extLst>
          </p:cNvPr>
          <p:cNvCxnSpPr>
            <a:cxnSpLocks/>
          </p:cNvCxnSpPr>
          <p:nvPr/>
        </p:nvCxnSpPr>
        <p:spPr>
          <a:xfrm flipV="1">
            <a:off x="2175211" y="4222301"/>
            <a:ext cx="1279477" cy="716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3326508-22C9-432D-8FB9-8615364B0A80}"/>
              </a:ext>
            </a:extLst>
          </p:cNvPr>
          <p:cNvSpPr txBox="1"/>
          <p:nvPr/>
        </p:nvSpPr>
        <p:spPr>
          <a:xfrm>
            <a:off x="2333679" y="4159733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2ADF649-40C0-45CA-B87B-2FFFC6594CD8}"/>
              </a:ext>
            </a:extLst>
          </p:cNvPr>
          <p:cNvCxnSpPr>
            <a:cxnSpLocks/>
          </p:cNvCxnSpPr>
          <p:nvPr/>
        </p:nvCxnSpPr>
        <p:spPr>
          <a:xfrm flipH="1">
            <a:off x="2261080" y="4535848"/>
            <a:ext cx="1175994" cy="6270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14CAE4-B3CD-47AA-9907-480397A2F4D9}"/>
              </a:ext>
            </a:extLst>
          </p:cNvPr>
          <p:cNvSpPr txBox="1"/>
          <p:nvPr/>
        </p:nvSpPr>
        <p:spPr>
          <a:xfrm>
            <a:off x="2564944" y="4938555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E7BFA01-5E66-4969-8A4D-37DD21F61D74}"/>
              </a:ext>
            </a:extLst>
          </p:cNvPr>
          <p:cNvSpPr/>
          <p:nvPr/>
        </p:nvSpPr>
        <p:spPr>
          <a:xfrm>
            <a:off x="3837709" y="4280125"/>
            <a:ext cx="1727893" cy="11787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예약 확인</a:t>
            </a:r>
            <a:endParaRPr lang="en-US" altLang="ko-KR" sz="17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가격 측정</a:t>
            </a:r>
            <a:endParaRPr lang="en-US" altLang="ko-KR" sz="17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 기능</a:t>
            </a:r>
            <a:endParaRPr lang="en-US" altLang="ko-KR" sz="17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매출 현황</a:t>
            </a:r>
            <a:endParaRPr lang="en-US" altLang="ko-KR" sz="17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9BE80D-7331-42B7-91B3-B1D481D4A6FA}"/>
              </a:ext>
            </a:extLst>
          </p:cNvPr>
          <p:cNvSpPr txBox="1"/>
          <p:nvPr/>
        </p:nvSpPr>
        <p:spPr>
          <a:xfrm>
            <a:off x="4069334" y="3693229"/>
            <a:ext cx="14076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 검색 모듈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04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642443" y="3136612"/>
            <a:ext cx="4907113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04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348" y="1237603"/>
            <a:ext cx="2531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유스</a:t>
            </a:r>
            <a:r>
              <a:rPr lang="en-US" altLang="ko-KR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케이스</a:t>
            </a:r>
            <a:endParaRPr lang="en-US" altLang="ko-KR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3" name="그래픽 5" descr="사용자">
            <a:extLst>
              <a:ext uri="{FF2B5EF4-FFF2-40B4-BE49-F238E27FC236}">
                <a16:creationId xmlns:a16="http://schemas.microsoft.com/office/drawing/2014/main" id="{04F45E3C-0E41-4482-8D3A-70313DB3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34" y="3638115"/>
            <a:ext cx="1144721" cy="1144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E52D90-0883-4B83-B125-381E06F2309B}"/>
              </a:ext>
            </a:extLst>
          </p:cNvPr>
          <p:cNvSpPr txBox="1"/>
          <p:nvPr/>
        </p:nvSpPr>
        <p:spPr>
          <a:xfrm>
            <a:off x="670917" y="4594265"/>
            <a:ext cx="8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User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5728" y="2084832"/>
            <a:ext cx="8216678" cy="425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852928" y="2487168"/>
            <a:ext cx="1463040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앱 접속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52928" y="3429000"/>
            <a:ext cx="1463040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852928" y="4370320"/>
            <a:ext cx="1463040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52928" y="5307165"/>
            <a:ext cx="1463040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예약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/>
          <p:cNvCxnSpPr>
            <a:stCxn id="33" idx="3"/>
            <a:endCxn id="4" idx="2"/>
          </p:cNvCxnSpPr>
          <p:nvPr/>
        </p:nvCxnSpPr>
        <p:spPr>
          <a:xfrm flipV="1">
            <a:off x="1635155" y="2862072"/>
            <a:ext cx="1217773" cy="1348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3" idx="3"/>
            <a:endCxn id="37" idx="2"/>
          </p:cNvCxnSpPr>
          <p:nvPr/>
        </p:nvCxnSpPr>
        <p:spPr>
          <a:xfrm flipV="1">
            <a:off x="1635155" y="3803904"/>
            <a:ext cx="1217773" cy="406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3"/>
            <a:endCxn id="38" idx="2"/>
          </p:cNvCxnSpPr>
          <p:nvPr/>
        </p:nvCxnSpPr>
        <p:spPr>
          <a:xfrm>
            <a:off x="1635155" y="4210476"/>
            <a:ext cx="1217773" cy="534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3" idx="3"/>
            <a:endCxn id="39" idx="2"/>
          </p:cNvCxnSpPr>
          <p:nvPr/>
        </p:nvCxnSpPr>
        <p:spPr>
          <a:xfrm>
            <a:off x="1635155" y="4210476"/>
            <a:ext cx="1217773" cy="1471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9" idx="2"/>
            <a:endCxn id="38" idx="6"/>
          </p:cNvCxnSpPr>
          <p:nvPr/>
        </p:nvCxnSpPr>
        <p:spPr>
          <a:xfrm flipH="1">
            <a:off x="4315968" y="4256558"/>
            <a:ext cx="3534402" cy="4886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850370" y="3881654"/>
            <a:ext cx="2377988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매장 위치 선택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826716" y="4838742"/>
            <a:ext cx="2377988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좌석 위치 선택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558731" y="5503538"/>
            <a:ext cx="1905456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 선택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2" name="직선 화살표 연결선 61"/>
          <p:cNvCxnSpPr>
            <a:stCxn id="60" idx="2"/>
            <a:endCxn id="38" idx="6"/>
          </p:cNvCxnSpPr>
          <p:nvPr/>
        </p:nvCxnSpPr>
        <p:spPr>
          <a:xfrm flipH="1" flipV="1">
            <a:off x="4315968" y="4745224"/>
            <a:ext cx="3510748" cy="46842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1" idx="2"/>
            <a:endCxn id="38" idx="6"/>
          </p:cNvCxnSpPr>
          <p:nvPr/>
        </p:nvCxnSpPr>
        <p:spPr>
          <a:xfrm flipH="1" flipV="1">
            <a:off x="4315968" y="4745224"/>
            <a:ext cx="1242763" cy="11332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21146526">
            <a:off x="4523984" y="422181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&lt;&lt;include&gt;&gt;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 rot="428149">
            <a:off x="4821022" y="494665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&lt;&lt;include&gt;&gt;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 rot="2618768">
            <a:off x="4159013" y="533308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&lt;&lt;include&gt;&gt;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348" y="1237603"/>
            <a:ext cx="2531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유스</a:t>
            </a:r>
            <a:r>
              <a:rPr lang="en-US" altLang="ko-KR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케이스</a:t>
            </a:r>
            <a:endParaRPr lang="en-US" altLang="ko-KR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5" name="Picture 5">
            <a:extLst>
              <a:ext uri="{FF2B5EF4-FFF2-40B4-BE49-F238E27FC236}">
                <a16:creationId xmlns:a16="http://schemas.microsoft.com/office/drawing/2014/main" id="{65698D4C-CDFC-49EB-938B-61855779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7" y="3167264"/>
            <a:ext cx="12468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769DB65-53C9-4E4E-AEFC-D22DD11ED265}"/>
              </a:ext>
            </a:extLst>
          </p:cNvPr>
          <p:cNvSpPr txBox="1"/>
          <p:nvPr/>
        </p:nvSpPr>
        <p:spPr>
          <a:xfrm>
            <a:off x="720066" y="4751440"/>
            <a:ext cx="11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5728" y="2084832"/>
            <a:ext cx="8216678" cy="425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73272" y="2298431"/>
            <a:ext cx="2504714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Client 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요청 받기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73272" y="3266859"/>
            <a:ext cx="1826744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Client 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73272" y="4236224"/>
            <a:ext cx="2504714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요청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73272" y="5286172"/>
            <a:ext cx="3222728" cy="749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응답</a:t>
            </a:r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받기</a:t>
            </a:r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/>
          <p:cNvCxnSpPr>
            <a:stCxn id="35" idx="3"/>
            <a:endCxn id="23" idx="2"/>
          </p:cNvCxnSpPr>
          <p:nvPr/>
        </p:nvCxnSpPr>
        <p:spPr>
          <a:xfrm flipV="1">
            <a:off x="1872900" y="2673335"/>
            <a:ext cx="1000372" cy="1286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5" idx="3"/>
            <a:endCxn id="24" idx="2"/>
          </p:cNvCxnSpPr>
          <p:nvPr/>
        </p:nvCxnSpPr>
        <p:spPr>
          <a:xfrm flipV="1">
            <a:off x="1872900" y="3641763"/>
            <a:ext cx="1000372" cy="317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5" idx="3"/>
            <a:endCxn id="25" idx="2"/>
          </p:cNvCxnSpPr>
          <p:nvPr/>
        </p:nvCxnSpPr>
        <p:spPr>
          <a:xfrm>
            <a:off x="1872900" y="3959352"/>
            <a:ext cx="1000372" cy="651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5" idx="3"/>
            <a:endCxn id="26" idx="2"/>
          </p:cNvCxnSpPr>
          <p:nvPr/>
        </p:nvCxnSpPr>
        <p:spPr>
          <a:xfrm>
            <a:off x="1872900" y="3959352"/>
            <a:ext cx="1000372" cy="1701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349" y="1237603"/>
            <a:ext cx="3772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시퀀스 다이어그램</a:t>
            </a:r>
            <a:endParaRPr lang="en-US" altLang="ko-KR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5392" y="1945489"/>
            <a:ext cx="1072672" cy="3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endParaRPr lang="ko-KR" altLang="en-US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27361" y="1945489"/>
            <a:ext cx="1072672" cy="3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App</a:t>
            </a:r>
            <a:endParaRPr lang="ko-KR" altLang="en-US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29331" y="1945489"/>
            <a:ext cx="1072672" cy="3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endParaRPr lang="ko-KR" altLang="en-US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1301" y="1945489"/>
            <a:ext cx="1072672" cy="3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  <a:endParaRPr lang="ko-KR" altLang="en-US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4" name="직선 연결선 3"/>
          <p:cNvCxnSpPr>
            <a:stCxn id="28" idx="2"/>
          </p:cNvCxnSpPr>
          <p:nvPr/>
        </p:nvCxnSpPr>
        <p:spPr>
          <a:xfrm flipH="1">
            <a:off x="2253828" y="2342010"/>
            <a:ext cx="7900" cy="422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3" idx="2"/>
          </p:cNvCxnSpPr>
          <p:nvPr/>
        </p:nvCxnSpPr>
        <p:spPr>
          <a:xfrm>
            <a:off x="4463697" y="2342010"/>
            <a:ext cx="0" cy="422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4" idx="2"/>
          </p:cNvCxnSpPr>
          <p:nvPr/>
        </p:nvCxnSpPr>
        <p:spPr>
          <a:xfrm>
            <a:off x="6665667" y="2342010"/>
            <a:ext cx="0" cy="422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5" idx="2"/>
          </p:cNvCxnSpPr>
          <p:nvPr/>
        </p:nvCxnSpPr>
        <p:spPr>
          <a:xfrm>
            <a:off x="8867637" y="2342010"/>
            <a:ext cx="0" cy="422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02000" y="2520000"/>
            <a:ext cx="306083" cy="48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108686" y="3060000"/>
            <a:ext cx="306083" cy="48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02000" y="3600001"/>
            <a:ext cx="297518" cy="213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90452" y="5909733"/>
            <a:ext cx="306083" cy="48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2625" y="5909733"/>
            <a:ext cx="306083" cy="48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1" name="직선 연결선 70"/>
          <p:cNvCxnSpPr>
            <a:stCxn id="40" idx="1"/>
          </p:cNvCxnSpPr>
          <p:nvPr/>
        </p:nvCxnSpPr>
        <p:spPr>
          <a:xfrm flipH="1">
            <a:off x="2261728" y="2760883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27554" y="2781650"/>
            <a:ext cx="18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앱 접속 및 로그인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9" name="직선 연결선 78"/>
          <p:cNvCxnSpPr>
            <a:stCxn id="64" idx="3"/>
          </p:cNvCxnSpPr>
          <p:nvPr/>
        </p:nvCxnSpPr>
        <p:spPr>
          <a:xfrm flipV="1">
            <a:off x="2414769" y="3294906"/>
            <a:ext cx="4250898" cy="5977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625395" y="2762758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65688" y="2781651"/>
            <a:ext cx="21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ID, PW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유효성 검사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66030" y="3314972"/>
            <a:ext cx="64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거절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596535" y="3837893"/>
            <a:ext cx="2069131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58566" y="3836394"/>
            <a:ext cx="172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승인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초기 화면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2268769" y="4291424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14196" y="4312192"/>
            <a:ext cx="15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매장 선택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위치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4616831" y="4291424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7154" y="4312192"/>
            <a:ext cx="200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2257557" y="4866359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14196" y="4887127"/>
            <a:ext cx="164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좌석 위치 선택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H="1">
            <a:off x="2244502" y="5420448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20239" y="5441216"/>
            <a:ext cx="112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메뉴 선택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4608082" y="4866359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128405" y="4887127"/>
            <a:ext cx="200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4612548" y="5420448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2871" y="5441216"/>
            <a:ext cx="200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4" name="직선 연결선 103"/>
          <p:cNvCxnSpPr>
            <a:stCxn id="66" idx="1"/>
          </p:cNvCxnSpPr>
          <p:nvPr/>
        </p:nvCxnSpPr>
        <p:spPr>
          <a:xfrm flipH="1">
            <a:off x="2268769" y="6150616"/>
            <a:ext cx="2021683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74195" y="6171383"/>
            <a:ext cx="60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예약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9" name="직선 연결선 108"/>
          <p:cNvCxnSpPr>
            <a:stCxn id="67" idx="1"/>
            <a:endCxn id="66" idx="3"/>
          </p:cNvCxnSpPr>
          <p:nvPr/>
        </p:nvCxnSpPr>
        <p:spPr>
          <a:xfrm flipH="1">
            <a:off x="4596535" y="6150616"/>
            <a:ext cx="191609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38549" y="6179370"/>
            <a:ext cx="100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 flipH="1">
            <a:off x="6829893" y="6158602"/>
            <a:ext cx="2040272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11757" y="6179370"/>
            <a:ext cx="200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전송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예약 내역</a:t>
            </a:r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348" y="1237603"/>
            <a:ext cx="3772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클래스 다이어그램</a:t>
            </a:r>
            <a:endParaRPr lang="en-US" altLang="ko-KR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4032" y="2947234"/>
            <a:ext cx="2821548" cy="481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Timer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4032" y="3429000"/>
            <a:ext cx="2821548" cy="719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외부인 감지 여부</a:t>
            </a:r>
            <a:endParaRPr lang="en-US" altLang="ko-KR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타이머 측정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4032" y="4148920"/>
            <a:ext cx="2821548" cy="955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Customer_visit()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Overtime()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4032" y="2342010"/>
            <a:ext cx="2821548" cy="60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모듈</a:t>
            </a:r>
            <a:r>
              <a:rPr lang="en-US" altLang="ko-KR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14528" y="2947234"/>
            <a:ext cx="2821548" cy="481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ray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14528" y="3429000"/>
            <a:ext cx="2821548" cy="719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ko-KR" altLang="en-US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외부인 감지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4528" y="4148920"/>
            <a:ext cx="2821548" cy="955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Sensing()</a:t>
            </a:r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14528" y="2342010"/>
            <a:ext cx="2821548" cy="60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적외선 센서</a:t>
            </a:r>
            <a:r>
              <a:rPr lang="en-US" altLang="ko-KR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감지 모듈</a:t>
            </a:r>
            <a:r>
              <a:rPr lang="en-US" altLang="ko-KR" sz="2000" b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34054"/>
              </p:ext>
            </p:extLst>
          </p:nvPr>
        </p:nvGraphicFramePr>
        <p:xfrm>
          <a:off x="201169" y="1087303"/>
          <a:ext cx="10844783" cy="5685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404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JoinActivity</a:t>
                      </a:r>
                      <a:r>
                        <a:rPr lang="en-US" altLang="ko-KR" sz="2000" dirty="0"/>
                        <a:t> - Void </a:t>
                      </a:r>
                      <a:r>
                        <a:rPr lang="en-US" altLang="ko-KR" sz="2000" dirty="0" err="1"/>
                        <a:t>insertToDatabase</a:t>
                      </a:r>
                      <a:r>
                        <a:rPr lang="en-US" altLang="ko-KR" sz="2000" dirty="0"/>
                        <a:t> (String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id, String name, String </a:t>
                      </a:r>
                      <a:r>
                        <a:rPr lang="en-US" altLang="ko-KR" sz="2000" dirty="0" err="1"/>
                        <a:t>passwd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87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404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DB</a:t>
                      </a:r>
                      <a:r>
                        <a:rPr lang="ko-KR" altLang="en-US" sz="2000" dirty="0"/>
                        <a:t>와 안드로이드와의 연동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91A7911-41F4-4566-9E5D-92C3C2BF1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564025"/>
            <a:ext cx="6667334" cy="1080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2D97DC-F30D-45BB-BB9A-0060CDF0F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17731"/>
            <a:ext cx="8128045" cy="3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72950"/>
              </p:ext>
            </p:extLst>
          </p:nvPr>
        </p:nvGraphicFramePr>
        <p:xfrm>
          <a:off x="201600" y="1052773"/>
          <a:ext cx="10844783" cy="5771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204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JoinActivity</a:t>
                      </a:r>
                      <a:r>
                        <a:rPr lang="en-US" altLang="ko-KR" sz="2000" dirty="0"/>
                        <a:t> - Void </a:t>
                      </a:r>
                      <a:r>
                        <a:rPr lang="en-US" altLang="ko-KR" sz="2000" dirty="0" err="1"/>
                        <a:t>joinToDatabase</a:t>
                      </a:r>
                      <a:r>
                        <a:rPr lang="en-US" altLang="ko-KR" sz="2000" dirty="0"/>
                        <a:t> (String id, String name, String </a:t>
                      </a:r>
                      <a:r>
                        <a:rPr lang="en-US" altLang="ko-KR" sz="2000" dirty="0" err="1"/>
                        <a:t>passwd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705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회원가입이 완료되면 로그인 페이지로 이동하기 위해 </a:t>
                      </a:r>
                      <a:r>
                        <a:rPr lang="en-US" altLang="ko-KR" sz="2000" dirty="0" err="1"/>
                        <a:t>inten</a:t>
                      </a:r>
                      <a:r>
                        <a:rPr lang="ko-KR" altLang="en-US" sz="2000" dirty="0"/>
                        <a:t>를 사용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부분에서 입력 받은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id, password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보내기 위해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3D70B64-A66F-42C7-A25B-B86FCED8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9" y="1528436"/>
            <a:ext cx="7247653" cy="45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75191"/>
              </p:ext>
            </p:extLst>
          </p:nvPr>
        </p:nvGraphicFramePr>
        <p:xfrm>
          <a:off x="201600" y="1052773"/>
          <a:ext cx="10844783" cy="5787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JoinActivity</a:t>
                      </a:r>
                      <a:r>
                        <a:rPr lang="en-US" altLang="ko-KR" sz="2000" dirty="0"/>
                        <a:t> - Void </a:t>
                      </a:r>
                      <a:r>
                        <a:rPr lang="en-US" altLang="ko-KR" sz="2000" dirty="0" err="1"/>
                        <a:t>dataToapp</a:t>
                      </a:r>
                      <a:r>
                        <a:rPr lang="en-US" altLang="ko-KR" sz="2000" dirty="0"/>
                        <a:t> (String id, String name, String </a:t>
                      </a:r>
                      <a:r>
                        <a:rPr lang="en-US" altLang="ko-KR" sz="2000" dirty="0" err="1"/>
                        <a:t>passwd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73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ko-KR" altLang="en-US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먼저 </a:t>
                      </a:r>
                      <a:r>
                        <a:rPr lang="en-US" altLang="ko-KR" sz="20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php</a:t>
                      </a:r>
                      <a:r>
                        <a:rPr lang="ko-KR" altLang="en-US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에서</a:t>
                      </a:r>
                      <a:r>
                        <a:rPr lang="en-US" altLang="ko-KR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JSON </a:t>
                      </a:r>
                      <a:r>
                        <a:rPr lang="ko-KR" altLang="en-US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포맷을 만들어줘야 한다</a:t>
                      </a:r>
                      <a:r>
                        <a:rPr lang="en-US" altLang="ko-KR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altLang="ko-KR" sz="2000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Gson</a:t>
                      </a:r>
                      <a:r>
                        <a:rPr lang="en-US" altLang="ko-KR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라이브러리 추가</a:t>
                      </a:r>
                      <a:endParaRPr lang="en-US" altLang="ko-KR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457200" indent="-457200">
                        <a:buAutoNum type="arabicPeriod"/>
                      </a:pPr>
                      <a:endParaRPr lang="ko-KR" altLang="en-US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dirty="0">
                          <a:effectLst/>
                        </a:rPr>
                        <a:t>서버에서 </a:t>
                      </a:r>
                      <a:r>
                        <a:rPr lang="en-US" altLang="ko-KR" sz="1800" b="1" dirty="0">
                          <a:effectLst/>
                        </a:rPr>
                        <a:t>XML</a:t>
                      </a:r>
                      <a:r>
                        <a:rPr lang="ko-KR" altLang="en-US" sz="1800" b="1" dirty="0">
                          <a:effectLst/>
                        </a:rPr>
                        <a:t>로 반환해 안드로이드로 데이터 가져오기</a:t>
                      </a:r>
                      <a:endParaRPr lang="en-US" altLang="ko-KR" sz="1800" b="1" dirty="0">
                        <a:effectLst/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dirty="0">
                          <a:effectLst/>
                        </a:rPr>
                        <a:t>서버 주소를 이용해서 데이터 가져오기 </a:t>
                      </a:r>
                      <a:r>
                        <a:rPr lang="en-US" altLang="ko-KR" sz="1800" b="1" dirty="0">
                          <a:effectLst/>
                        </a:rPr>
                        <a:t>– </a:t>
                      </a:r>
                      <a:r>
                        <a:rPr lang="ko-KR" altLang="en-US" sz="1800" b="1" dirty="0">
                          <a:effectLst/>
                        </a:rPr>
                        <a:t>파싱 과정 필요</a:t>
                      </a:r>
                      <a:r>
                        <a:rPr lang="en-US" altLang="ko-KR" sz="1800" b="1" dirty="0">
                          <a:effectLst/>
                        </a:rPr>
                        <a:t>(</a:t>
                      </a:r>
                      <a:r>
                        <a:rPr lang="en-US" altLang="ko-KR" sz="1800" b="1" dirty="0" err="1">
                          <a:effectLst/>
                        </a:rPr>
                        <a:t>gson</a:t>
                      </a:r>
                      <a:r>
                        <a:rPr lang="en-US" altLang="ko-KR" sz="1800" b="1" dirty="0">
                          <a:effectLst/>
                        </a:rPr>
                        <a:t> </a:t>
                      </a:r>
                      <a:r>
                        <a:rPr lang="ko-KR" altLang="en-US" sz="1800" b="1" dirty="0">
                          <a:effectLst/>
                        </a:rPr>
                        <a:t>라이브러리 사용</a:t>
                      </a:r>
                      <a:r>
                        <a:rPr lang="en-US" altLang="ko-KR" sz="1800" b="1" dirty="0">
                          <a:effectLst/>
                        </a:rPr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2DE94C-C2AF-4C51-9F93-2CAA9F62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3" y="2232129"/>
            <a:ext cx="3452266" cy="1524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7E6875-3DE8-4AD7-AF2D-98F4D75E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878904"/>
            <a:ext cx="6232234" cy="42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 Box 3">
            <a:extLst>
              <a:ext uri="{FF2B5EF4-FFF2-40B4-BE49-F238E27FC236}">
                <a16:creationId xmlns:a16="http://schemas.microsoft.com/office/drawing/2014/main" id="{FC13A901-A46B-49EA-9581-217943665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720" y="1549586"/>
            <a:ext cx="73707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EFF21-D670-462C-87E7-B4AC5AFF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440031"/>
            <a:ext cx="540000" cy="5016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9376F-EBCD-46F8-BD79-E2BC62ECA1BE}"/>
              </a:ext>
            </a:extLst>
          </p:cNvPr>
          <p:cNvSpPr txBox="1"/>
          <p:nvPr/>
        </p:nvSpPr>
        <p:spPr>
          <a:xfrm>
            <a:off x="1696278" y="1549586"/>
            <a:ext cx="382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지난 발표에서의 지적사항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97C8A-4C3C-4109-AB9C-4C0C200D8931}"/>
              </a:ext>
            </a:extLst>
          </p:cNvPr>
          <p:cNvSpPr txBox="1"/>
          <p:nvPr/>
        </p:nvSpPr>
        <p:spPr>
          <a:xfrm>
            <a:off x="6574887" y="157233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지적 사항에 대한 답변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F7632B8-62F0-4C60-BFFA-0FDA8F8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38" y="1496204"/>
            <a:ext cx="540000" cy="47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ADD49-22C7-43E3-9A75-C5D67450D467}"/>
              </a:ext>
            </a:extLst>
          </p:cNvPr>
          <p:cNvSpPr txBox="1"/>
          <p:nvPr/>
        </p:nvSpPr>
        <p:spPr>
          <a:xfrm>
            <a:off x="1161901" y="2279374"/>
            <a:ext cx="3979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 기능이 없음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데모방안 제시할 것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 모드에서 하는 기능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C44B4-E48A-40F4-8E75-2DC2035B0171}"/>
              </a:ext>
            </a:extLst>
          </p:cNvPr>
          <p:cNvSpPr txBox="1"/>
          <p:nvPr/>
        </p:nvSpPr>
        <p:spPr>
          <a:xfrm>
            <a:off x="6096000" y="2279374"/>
            <a:ext cx="4545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로그인에 관리자 로그인을 추가하려고 함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작은 모형의 테이블을 만들어서 데모할 예정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관리자 모드로 로그인을 할 경우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가격 측정기능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 매출 현황기능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예약확인 및 메뉴 확인 기능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시간조정기능을 추가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620B0A-9840-4C2E-9EE1-A7A2336A3F62}"/>
              </a:ext>
            </a:extLst>
          </p:cNvPr>
          <p:cNvSpPr/>
          <p:nvPr/>
        </p:nvSpPr>
        <p:spPr>
          <a:xfrm>
            <a:off x="5141843" y="1572338"/>
            <a:ext cx="78187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00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지적 사항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9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01169" y="1210037"/>
          <a:ext cx="10844783" cy="5562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1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PHP – joinapp_to_database.php</a:t>
                      </a:r>
                      <a:endParaRPr lang="ko-KR" altLang="en-US" sz="2000"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770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안드로이드로부터 회원가입 데이터를 받아 웹서버를 통해 </a:t>
                      </a:r>
                      <a:r>
                        <a:rPr lang="en-US" altLang="ko-KR" sz="200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</a:t>
                      </a:r>
                      <a:r>
                        <a:rPr lang="ko-KR" altLang="en-US" sz="200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 넣어주는 </a:t>
                      </a:r>
                      <a:r>
                        <a:rPr lang="en-US" altLang="ko-KR" sz="200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PHP</a:t>
                      </a:r>
                      <a:endParaRPr lang="ko-KR" altLang="en-US" sz="2000"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80066"/>
            <a:ext cx="7039872" cy="46620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6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01169" y="1210034"/>
          <a:ext cx="10844783" cy="555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409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 - appconnection_reservation_input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736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409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사용자가 앱을 통하여 예약한 정보들을 </a:t>
                      </a:r>
                      <a:r>
                        <a:rPr lang="en-US" altLang="ko-KR" sz="200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200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를 통하여 데이터베이스에 저장하는 </a:t>
                      </a:r>
                      <a:r>
                        <a:rPr lang="en-US" altLang="ko-KR" sz="200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65" y="1682434"/>
            <a:ext cx="9789255" cy="2962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1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76596"/>
              </p:ext>
            </p:extLst>
          </p:nvPr>
        </p:nvGraphicFramePr>
        <p:xfrm>
          <a:off x="201169" y="1210037"/>
          <a:ext cx="10844783" cy="5562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711">
                  <a:extLst>
                    <a:ext uri="{9D8B030D-6E8A-4147-A177-3AD203B41FA5}">
                      <a16:colId xmlns:a16="http://schemas.microsoft.com/office/drawing/2014/main" val="1669143886"/>
                    </a:ext>
                  </a:extLst>
                </a:gridCol>
                <a:gridCol w="9987072">
                  <a:extLst>
                    <a:ext uri="{9D8B030D-6E8A-4147-A177-3AD203B41FA5}">
                      <a16:colId xmlns:a16="http://schemas.microsoft.com/office/drawing/2014/main" val="152484287"/>
                    </a:ext>
                  </a:extLst>
                </a:gridCol>
              </a:tblGrid>
              <a:tr h="1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형식</a:t>
                      </a:r>
                      <a:endParaRPr lang="ko-KR" altLang="en-US" sz="2000" b="1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 - appconnection_reservation_output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0057"/>
                  </a:ext>
                </a:extLst>
              </a:tr>
              <a:tr h="4770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코드</a:t>
                      </a:r>
                      <a:endParaRPr lang="ko-KR" altLang="en-US" sz="2000" b="1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500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altLang="en-US" sz="2000" b="1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데이터베이스에서 사용자 예약 정보를 </a:t>
                      </a:r>
                      <a:r>
                        <a:rPr lang="en-US" altLang="ko-KR" sz="20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20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를 통하여 앱으로 전송하는 </a:t>
                      </a:r>
                      <a:r>
                        <a:rPr lang="en-US" altLang="ko-KR" sz="20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2000" dirty="0"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944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52" y="1675190"/>
            <a:ext cx="9801360" cy="30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1241294"/>
            <a:ext cx="540000" cy="475200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4CADBA63-E3EC-4A1B-AF6B-F70397CD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509" y="1223467"/>
            <a:ext cx="5765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(Arduino)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5462" y="1931879"/>
            <a:ext cx="1790016" cy="529337"/>
            <a:chOff x="662400" y="1914301"/>
            <a:chExt cx="1790016" cy="529337"/>
          </a:xfrm>
        </p:grpSpPr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4CADBA63-E3EC-4A1B-AF6B-F70397CD5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000" y="2012751"/>
              <a:ext cx="124641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ko-KR" altLang="en-US" sz="2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회로도</a:t>
              </a:r>
              <a:endPara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BB6A60A-343A-4DC3-906A-DE211137210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400" y="1914301"/>
              <a:ext cx="540000" cy="47520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A80504B-5229-420B-8A09-40228E7C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46" y="1980330"/>
            <a:ext cx="5380739" cy="44508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4B0CBD-FCB3-4F92-B4B9-6733EA709E46}"/>
              </a:ext>
            </a:extLst>
          </p:cNvPr>
          <p:cNvSpPr/>
          <p:nvPr/>
        </p:nvSpPr>
        <p:spPr>
          <a:xfrm>
            <a:off x="7909935" y="829648"/>
            <a:ext cx="315660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서보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모터에는 전원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접지 및 신호의 세 와이어가 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전원 선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일반적으로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빨간색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이며 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Genuino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보드의 </a:t>
            </a:r>
            <a:r>
              <a:rPr lang="en-US" altLang="ko-KR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5V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핀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연결해야 한다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접지선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일반적으로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검은 색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또는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갈색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이며 보드의 접지 핀에 연결해야 합니다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신호 핀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일반적으로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노란색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주황색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또는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흰색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이며 보드의 </a:t>
            </a:r>
            <a:r>
              <a:rPr lang="ko-KR" altLang="en-US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핀 </a:t>
            </a:r>
            <a:r>
              <a:rPr lang="en-US" altLang="ko-KR" sz="2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</a:t>
            </a: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연결해야합니다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1241294"/>
            <a:ext cx="540000" cy="475200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4CADBA63-E3EC-4A1B-AF6B-F70397CD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509" y="1223467"/>
            <a:ext cx="5765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모듈 상세 설계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(Arduino)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5462" y="1931879"/>
            <a:ext cx="1790016" cy="529337"/>
            <a:chOff x="662400" y="1914301"/>
            <a:chExt cx="1790016" cy="529337"/>
          </a:xfrm>
        </p:grpSpPr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4CADBA63-E3EC-4A1B-AF6B-F70397CD5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000" y="2012751"/>
              <a:ext cx="124641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ko-KR" altLang="en-US" sz="2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코드</a:t>
              </a:r>
              <a:endPara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BB6A60A-343A-4DC3-906A-DE211137210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400" y="1914301"/>
              <a:ext cx="540000" cy="4752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AF5B667-ED0A-4C06-8CAA-55D8642B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549" y="2030329"/>
            <a:ext cx="5022039" cy="39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E9F6B6-B99F-4FDC-B125-6F797FA8088D}"/>
              </a:ext>
            </a:extLst>
          </p:cNvPr>
          <p:cNvSpPr txBox="1"/>
          <p:nvPr/>
        </p:nvSpPr>
        <p:spPr>
          <a:xfrm>
            <a:off x="2600775" y="5520950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DB </a:t>
            </a: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구성도</a:t>
            </a: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사용자</a:t>
            </a: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DBC684-6D3D-4BE5-8AA9-1600248C965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629000"/>
            <a:ext cx="7920000" cy="36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E9F6B6-B99F-4FDC-B125-6F797FA8088D}"/>
              </a:ext>
            </a:extLst>
          </p:cNvPr>
          <p:cNvSpPr txBox="1"/>
          <p:nvPr/>
        </p:nvSpPr>
        <p:spPr>
          <a:xfrm>
            <a:off x="2600775" y="5520950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DB </a:t>
            </a: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구성도</a:t>
            </a: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관리자</a:t>
            </a:r>
            <a:r>
              <a:rPr lang="en-US" altLang="ko-KR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7875DA-318A-4ECD-A957-C35285853D3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629000"/>
            <a:ext cx="7920000" cy="36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모듈 상세 설계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37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492559" y="3136612"/>
            <a:ext cx="520687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 및 개발 방법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07157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06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 및 개발 방법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7E927-6EB7-410D-9082-91E7E4C8D001}"/>
              </a:ext>
            </a:extLst>
          </p:cNvPr>
          <p:cNvSpPr txBox="1"/>
          <p:nvPr/>
        </p:nvSpPr>
        <p:spPr>
          <a:xfrm>
            <a:off x="879985" y="1409627"/>
            <a:ext cx="121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6C59-168B-4029-850A-603B4B13E234}"/>
              </a:ext>
            </a:extLst>
          </p:cNvPr>
          <p:cNvSpPr txBox="1"/>
          <p:nvPr/>
        </p:nvSpPr>
        <p:spPr>
          <a:xfrm>
            <a:off x="980869" y="1796817"/>
            <a:ext cx="3775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OS: WindowWindow10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Eclips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Neon,Tomcat8.5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 : Android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2.2.3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MySQL5.7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 : Arduino R3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9CD49-6B7A-47D3-9C70-0AC260B79B68}"/>
              </a:ext>
            </a:extLst>
          </p:cNvPr>
          <p:cNvSpPr txBox="1"/>
          <p:nvPr/>
        </p:nvSpPr>
        <p:spPr>
          <a:xfrm>
            <a:off x="5866332" y="1403022"/>
            <a:ext cx="4681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Studio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App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mobile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4.4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7D91-33E7-43A2-A9F2-A1C48A1D854C}"/>
              </a:ext>
            </a:extLst>
          </p:cNvPr>
          <p:cNvSpPr txBox="1"/>
          <p:nvPr/>
        </p:nvSpPr>
        <p:spPr>
          <a:xfrm>
            <a:off x="980869" y="5008474"/>
            <a:ext cx="56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B9474-1949-4D6E-BBC6-416E9ED9B381}"/>
              </a:ext>
            </a:extLst>
          </p:cNvPr>
          <p:cNvSpPr txBox="1"/>
          <p:nvPr/>
        </p:nvSpPr>
        <p:spPr>
          <a:xfrm>
            <a:off x="980869" y="5423681"/>
            <a:ext cx="31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MySQL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60E3D-641E-4258-BF1D-7059EA71D271}"/>
              </a:ext>
            </a:extLst>
          </p:cNvPr>
          <p:cNvSpPr txBox="1"/>
          <p:nvPr/>
        </p:nvSpPr>
        <p:spPr>
          <a:xfrm>
            <a:off x="5912645" y="1192304"/>
            <a:ext cx="1485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</a:p>
          <a:p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E0613-FE8B-498F-9019-7F071CA1CD56}"/>
              </a:ext>
            </a:extLst>
          </p:cNvPr>
          <p:cNvSpPr txBox="1"/>
          <p:nvPr/>
        </p:nvSpPr>
        <p:spPr>
          <a:xfrm>
            <a:off x="5866332" y="4115923"/>
            <a:ext cx="6008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팀원별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GitHub ID</a:t>
            </a:r>
          </a:p>
          <a:p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주소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https://github.com/PilWooKang/graduateproject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김주형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KimJuHyeong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강필우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PilWooKang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송재호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dondsc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오준혁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ohjunhyeok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9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07157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06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 및 개발 방법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7E927-6EB7-410D-9082-91E7E4C8D001}"/>
              </a:ext>
            </a:extLst>
          </p:cNvPr>
          <p:cNvSpPr txBox="1"/>
          <p:nvPr/>
        </p:nvSpPr>
        <p:spPr>
          <a:xfrm>
            <a:off x="879984" y="1409626"/>
            <a:ext cx="96675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방법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</a:p>
          <a:p>
            <a:pPr lvl="1"/>
            <a:r>
              <a:rPr lang="en-US" altLang="ko-KR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  <a:r>
              <a:rPr lang="ko-KR" altLang="en-US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안드로이드 스튜디오 </a:t>
            </a:r>
            <a:r>
              <a:rPr lang="en-US" altLang="ko-KR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9.0.4 </a:t>
            </a:r>
            <a:r>
              <a:rPr lang="ko-KR" altLang="en-US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버전을 사용하여 </a:t>
            </a:r>
            <a:r>
              <a:rPr lang="en-US" altLang="ko-KR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구성하고 해당 </a:t>
            </a:r>
            <a:r>
              <a:rPr lang="en-US" altLang="ko-KR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 대한 이벤트 발생은 서버 및 </a:t>
            </a:r>
            <a:r>
              <a:rPr lang="en-US" altLang="ko-KR" sz="2000" b="1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mysql</a:t>
            </a:r>
            <a:r>
              <a:rPr lang="ko-KR" altLang="en-US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통해 데이터를 받을 것이다</a:t>
            </a:r>
            <a:r>
              <a:rPr lang="en-US" altLang="ko-KR" sz="2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</a:p>
          <a:p>
            <a:pPr lvl="1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통합개발환경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(IDE)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프로그램을 작성하거나 편집할 수 있게 도와주는 도구이다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코딩하고 컴파일하여 </a:t>
            </a:r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보드에 올려주는 역할을 한다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 기능과 적외선 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 기능을 추가시켜 코드를 작성하고자 한다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및 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</a:p>
          <a:p>
            <a:pPr lvl="1"/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PHP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사용하여 서버를 구축하고 </a:t>
            </a:r>
            <a:r>
              <a:rPr lang="en-US" altLang="ko-KR" sz="2000" b="1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mysql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사용하여 데이터를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저장할 것이다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/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데이터와 </a:t>
            </a:r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아두이노의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센서기능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시간기능을 서버를 통해 받을 것이다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9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09103" y="3136612"/>
            <a:ext cx="377379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01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40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60398" y="3136612"/>
            <a:ext cx="367119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07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데모 환경 설계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07157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07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데모 환경 설계</a:t>
            </a:r>
            <a:endParaRPr lang="en-US" altLang="ko-KR" sz="2800" b="1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8" y="1643062"/>
            <a:ext cx="4762500" cy="357187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직사각형 1"/>
          <p:cNvSpPr/>
          <p:nvPr/>
        </p:nvSpPr>
        <p:spPr>
          <a:xfrm rot="21440714">
            <a:off x="3038177" y="3868352"/>
            <a:ext cx="3190354" cy="461665"/>
          </a:xfrm>
          <a:prstGeom prst="rect">
            <a:avLst/>
          </a:prstGeom>
          <a:noFill/>
          <a:ln w="12700">
            <a:noFill/>
          </a:ln>
          <a:scene3d>
            <a:camera prst="orthographicFront">
              <a:rot lat="0" lon="33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아크릴 판</a:t>
            </a:r>
            <a:endParaRPr lang="en-US" altLang="ko-KR" sz="2400" b="1" cap="none" spc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23678" y="3464350"/>
            <a:ext cx="3190354" cy="369332"/>
          </a:xfrm>
          <a:prstGeom prst="rect">
            <a:avLst/>
          </a:prstGeom>
          <a:noFill/>
          <a:scene3d>
            <a:camera prst="orthographicFront">
              <a:rot lat="21599951" lon="2099922" rev="21599976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none" spc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아크릴 판</a:t>
            </a:r>
            <a:endParaRPr lang="en-US" altLang="ko-KR" b="1" cap="none" spc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40443" y="4395465"/>
            <a:ext cx="5283024" cy="338554"/>
          </a:xfrm>
          <a:prstGeom prst="rect">
            <a:avLst/>
          </a:prstGeom>
          <a:noFill/>
          <a:scene3d>
            <a:camera prst="orthographicFront">
              <a:rot lat="2672537" lon="2180989" rev="3041438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아크릴 판</a:t>
            </a:r>
            <a:endParaRPr lang="en-US" altLang="ko-KR" sz="1600" b="1" cap="none" spc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이등변 삼각형 22"/>
          <p:cNvSpPr/>
          <p:nvPr/>
        </p:nvSpPr>
        <p:spPr>
          <a:xfrm rot="19941357">
            <a:off x="5194496" y="3002110"/>
            <a:ext cx="787205" cy="1228168"/>
          </a:xfrm>
          <a:prstGeom prst="triangl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5" y="3774687"/>
            <a:ext cx="363720" cy="363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633" y="2662217"/>
            <a:ext cx="1380952" cy="1476190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7" name="그룹 6"/>
          <p:cNvGrpSpPr/>
          <p:nvPr/>
        </p:nvGrpSpPr>
        <p:grpSpPr>
          <a:xfrm>
            <a:off x="1103405" y="1643062"/>
            <a:ext cx="1785938" cy="3571875"/>
            <a:chOff x="782608" y="1834255"/>
            <a:chExt cx="956388" cy="191277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08" y="1834255"/>
              <a:ext cx="956388" cy="191277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19" y="2065019"/>
              <a:ext cx="815461" cy="14706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6951" y="2483202"/>
              <a:ext cx="1288134" cy="8155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1045536" y="2799700"/>
              <a:ext cx="468756" cy="27558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8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31" name="눈물 방울 30"/>
            <p:cNvSpPr/>
            <p:nvPr/>
          </p:nvSpPr>
          <p:spPr>
            <a:xfrm rot="8100000">
              <a:off x="1148059" y="2518192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눈물 방울 31"/>
            <p:cNvSpPr/>
            <p:nvPr/>
          </p:nvSpPr>
          <p:spPr>
            <a:xfrm rot="8100000">
              <a:off x="1202169" y="2518192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눈물 방울 32"/>
            <p:cNvSpPr/>
            <p:nvPr/>
          </p:nvSpPr>
          <p:spPr>
            <a:xfrm rot="8100000">
              <a:off x="1257650" y="2518192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1093263" y="2518192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눈물 방울 34"/>
            <p:cNvSpPr/>
            <p:nvPr/>
          </p:nvSpPr>
          <p:spPr>
            <a:xfrm rot="8100000">
              <a:off x="1312445" y="2518191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눈물 방울 35"/>
            <p:cNvSpPr/>
            <p:nvPr/>
          </p:nvSpPr>
          <p:spPr>
            <a:xfrm rot="8100000">
              <a:off x="1366556" y="2518052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눈물 방울 36"/>
            <p:cNvSpPr/>
            <p:nvPr/>
          </p:nvSpPr>
          <p:spPr>
            <a:xfrm rot="8100000">
              <a:off x="1421351" y="2517427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눈물 방울 37"/>
            <p:cNvSpPr/>
            <p:nvPr/>
          </p:nvSpPr>
          <p:spPr>
            <a:xfrm rot="18900000">
              <a:off x="1148059" y="3305450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18900000">
              <a:off x="1202169" y="3305449"/>
              <a:ext cx="46065" cy="46731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18900000">
              <a:off x="1257650" y="3305449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8900000">
              <a:off x="1093263" y="3305449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18900000">
              <a:off x="1312445" y="3305449"/>
              <a:ext cx="46065" cy="46731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눈물 방울 42"/>
            <p:cNvSpPr/>
            <p:nvPr/>
          </p:nvSpPr>
          <p:spPr>
            <a:xfrm rot="18900000">
              <a:off x="1366556" y="3305310"/>
              <a:ext cx="46065" cy="46731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8900000">
              <a:off x="1421351" y="3304685"/>
              <a:ext cx="46065" cy="46731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눈물 방울 58"/>
            <p:cNvSpPr/>
            <p:nvPr/>
          </p:nvSpPr>
          <p:spPr>
            <a:xfrm rot="13500000">
              <a:off x="1579925" y="2725575"/>
              <a:ext cx="46731" cy="46065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눈물 방울 59"/>
            <p:cNvSpPr/>
            <p:nvPr/>
          </p:nvSpPr>
          <p:spPr>
            <a:xfrm rot="13500000">
              <a:off x="1579926" y="2802008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눈물 방울 60"/>
            <p:cNvSpPr/>
            <p:nvPr/>
          </p:nvSpPr>
          <p:spPr>
            <a:xfrm rot="13500000">
              <a:off x="1579241" y="2877746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눈물 방울 61"/>
            <p:cNvSpPr/>
            <p:nvPr/>
          </p:nvSpPr>
          <p:spPr>
            <a:xfrm rot="13500000">
              <a:off x="1579241" y="2952095"/>
              <a:ext cx="46731" cy="46065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눈물 방울 62"/>
            <p:cNvSpPr/>
            <p:nvPr/>
          </p:nvSpPr>
          <p:spPr>
            <a:xfrm rot="13500000">
              <a:off x="1579241" y="3027833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눈물 방울 63"/>
            <p:cNvSpPr/>
            <p:nvPr/>
          </p:nvSpPr>
          <p:spPr>
            <a:xfrm rot="13500000">
              <a:off x="1579241" y="3102876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눈물 방울 64"/>
            <p:cNvSpPr/>
            <p:nvPr/>
          </p:nvSpPr>
          <p:spPr>
            <a:xfrm rot="2700000">
              <a:off x="934708" y="2725053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/>
            <p:cNvSpPr/>
            <p:nvPr/>
          </p:nvSpPr>
          <p:spPr>
            <a:xfrm rot="2700000">
              <a:off x="934708" y="2801486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눈물 방울 66"/>
            <p:cNvSpPr/>
            <p:nvPr/>
          </p:nvSpPr>
          <p:spPr>
            <a:xfrm rot="2700000">
              <a:off x="934023" y="2877224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눈물 방울 67"/>
            <p:cNvSpPr/>
            <p:nvPr/>
          </p:nvSpPr>
          <p:spPr>
            <a:xfrm rot="2700000">
              <a:off x="934024" y="2951573"/>
              <a:ext cx="46731" cy="46065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4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42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673174" y="3136612"/>
            <a:ext cx="2845651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08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7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08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42F58D-4F4C-4B5D-9F18-CBA177B5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58330"/>
              </p:ext>
            </p:extLst>
          </p:nvPr>
        </p:nvGraphicFramePr>
        <p:xfrm>
          <a:off x="980869" y="1855711"/>
          <a:ext cx="9967360" cy="42383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93472">
                  <a:extLst>
                    <a:ext uri="{9D8B030D-6E8A-4147-A177-3AD203B41FA5}">
                      <a16:colId xmlns:a16="http://schemas.microsoft.com/office/drawing/2014/main" val="4014515194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142913129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3077035256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2558330266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2283277641"/>
                    </a:ext>
                  </a:extLst>
                </a:gridCol>
              </a:tblGrid>
              <a:tr h="638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00079"/>
                  </a:ext>
                </a:extLst>
              </a:tr>
              <a:tr h="720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연구사례 자료 수집 및 기능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2327"/>
                  </a:ext>
                </a:extLst>
              </a:tr>
              <a:tr h="2997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 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Application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제작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Arduino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스키마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93259"/>
                  </a:ext>
                </a:extLst>
              </a:tr>
              <a:tr h="7955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 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 server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 모듈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입출력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 server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062148"/>
                  </a:ext>
                </a:extLst>
              </a:tr>
              <a:tr h="638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3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44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773890" y="3136612"/>
            <a:ext cx="464422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09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수행 일정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9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09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수행 일정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3005BB-1DF6-4C4E-9ED1-B9498FDC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1" y="1742147"/>
            <a:ext cx="9077826" cy="3967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23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46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529432" y="3136612"/>
            <a:ext cx="5133136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10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2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FFD96435-F7DF-4961-A221-5DF04A4F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2090172"/>
            <a:ext cx="645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스마트폰으로 제어하는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복두출판사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101 (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한빛미디어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웨어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애플리케이션 개발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에어콘출판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5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5F108-FE22-4C99-90AA-BA3E8859F35D}"/>
              </a:ext>
            </a:extLst>
          </p:cNvPr>
          <p:cNvSpPr txBox="1"/>
          <p:nvPr/>
        </p:nvSpPr>
        <p:spPr>
          <a:xfrm>
            <a:off x="4787786" y="3075057"/>
            <a:ext cx="26164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Thank</a:t>
            </a:r>
            <a:r>
              <a:rPr lang="ko-KR" altLang="en-US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You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quares Bold" panose="02000503040000020003" pitchFamily="50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3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E8C9F47A-E916-4BDB-A6D7-611F5901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00" y="1549586"/>
            <a:ext cx="9681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FC13A901-A46B-49EA-9581-217943665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720" y="1549586"/>
            <a:ext cx="7370757" cy="17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바쁘게 흘러가는 현대생활 속에서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혼밥족이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늘어나는 추세이다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최근 최저임금 인상에 따른 자영업 종사자들의 인건비 문제가 우려되고있다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EFF21-D670-462C-87E7-B4AC5AFF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549586"/>
            <a:ext cx="540000" cy="5016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7C8B4-E6F7-4D64-BF8E-E086CA2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0" y="4037411"/>
            <a:ext cx="3095000" cy="1757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6BC40-1399-42D3-AE8C-6921AB6A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02" y="3284179"/>
            <a:ext cx="4638675" cy="2895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806" y="6336121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1CAF81-DC02-47F8-AD65-198C870B2C77}"/>
              </a:ext>
            </a:extLst>
          </p:cNvPr>
          <p:cNvGrpSpPr/>
          <p:nvPr/>
        </p:nvGrpSpPr>
        <p:grpSpPr>
          <a:xfrm>
            <a:off x="890817" y="3277450"/>
            <a:ext cx="9849486" cy="2420025"/>
            <a:chOff x="994055" y="1787865"/>
            <a:chExt cx="9849486" cy="2420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F9AFD6-D119-48E2-8C3C-9977352668D5}"/>
                </a:ext>
              </a:extLst>
            </p:cNvPr>
            <p:cNvGrpSpPr/>
            <p:nvPr/>
          </p:nvGrpSpPr>
          <p:grpSpPr>
            <a:xfrm>
              <a:off x="994055" y="1787865"/>
              <a:ext cx="9849486" cy="1509924"/>
              <a:chOff x="994055" y="1787865"/>
              <a:chExt cx="9849486" cy="1509924"/>
            </a:xfrm>
          </p:grpSpPr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3E7DC080-6989-48AB-9B95-C083314EF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57" y="1787865"/>
                <a:ext cx="968129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ko-KR" altLang="en-US" sz="3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목표</a:t>
                </a:r>
                <a:endParaRPr lang="en-US" altLang="ko-KR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20F01C-5560-4B2F-A245-7C2A7A34A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784" y="1819114"/>
                <a:ext cx="7370757" cy="1478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6400"/>
                        </a:gs>
                        <a:gs pos="100000">
                          <a:srgbClr val="FFC800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혼밥족들이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점점 증가하는 추세이므로 그들을 위한 다양한 서비스를 제공하고자 한다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아두이노를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통해 좌석의 여부를 센서로 자동인식을 할 수 있어 식당의 회전력을 높이고자 한다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8A1AFC5-14CE-424E-A1C2-ABCC5509C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4055" y="1824645"/>
                <a:ext cx="540000" cy="476095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446E5F6-6AB6-43A8-BA4A-EF5E8A7B9C6F}"/>
                </a:ext>
              </a:extLst>
            </p:cNvPr>
            <p:cNvGrpSpPr/>
            <p:nvPr/>
          </p:nvGrpSpPr>
          <p:grpSpPr>
            <a:xfrm>
              <a:off x="1035021" y="3467385"/>
              <a:ext cx="9808519" cy="740505"/>
              <a:chOff x="1035021" y="3467385"/>
              <a:chExt cx="9808519" cy="740505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BB6A60A-343A-4DC3-906A-DE2111372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021" y="3467385"/>
                <a:ext cx="540000" cy="501639"/>
              </a:xfrm>
              <a:prstGeom prst="rect">
                <a:avLst/>
              </a:prstGeom>
            </p:spPr>
          </p:pic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4CADBA63-E3EC-4A1B-AF6B-F70397CD5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57" y="3516706"/>
                <a:ext cx="1852784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ko-KR" altLang="en-US" sz="3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기대효과</a:t>
                </a:r>
                <a:endParaRPr lang="en-US" altLang="ko-KR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9" name="Text Box 3">
                <a:extLst>
                  <a:ext uri="{FF2B5EF4-FFF2-40B4-BE49-F238E27FC236}">
                    <a16:creationId xmlns:a16="http://schemas.microsoft.com/office/drawing/2014/main" id="{86D12E07-072C-45A4-AC04-E9E188F52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783" y="3560212"/>
                <a:ext cx="7370757" cy="647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6400"/>
                        </a:gs>
                        <a:gs pos="100000">
                          <a:srgbClr val="FFC800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혼밥족들이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더욱 편안하고 빠르게 식사해결이 가능해진다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자영업의 인건비 문제를 해소할 수 있다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B8BFAA6-3877-4292-AC17-7DBD1F6FE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74" y="156754"/>
            <a:ext cx="4830791" cy="276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1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5" y="2295289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942202" y="3136612"/>
            <a:ext cx="4307589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en-US" altLang="ko-KR" sz="3200" cap="none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| </a:t>
            </a:r>
            <a:r>
              <a:rPr lang="ko-KR" altLang="en-US" sz="3200" smtClean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및 사례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39567"/>
            <a:ext cx="5387412" cy="40405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터치스크린을 통한 주문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오더 무인 포스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961" y="1747675"/>
            <a:ext cx="42313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오더 무인 포스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매장에서 기다리지 않고 터치 스크린을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D18ADE-F720-4DD2-B5E1-92EEFE6D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65223"/>
              </p:ext>
            </p:extLst>
          </p:nvPr>
        </p:nvGraphicFramePr>
        <p:xfrm>
          <a:off x="6750961" y="3187570"/>
          <a:ext cx="4839393" cy="2872017"/>
        </p:xfrm>
        <a:graphic>
          <a:graphicData uri="http://schemas.openxmlformats.org/drawingml/2006/table">
            <a:tbl>
              <a:tblPr/>
              <a:tblGrid>
                <a:gridCol w="771824">
                  <a:extLst>
                    <a:ext uri="{9D8B030D-6E8A-4147-A177-3AD203B41FA5}">
                      <a16:colId xmlns:a16="http://schemas.microsoft.com/office/drawing/2014/main" val="3792859240"/>
                    </a:ext>
                  </a:extLst>
                </a:gridCol>
                <a:gridCol w="2036378">
                  <a:extLst>
                    <a:ext uri="{9D8B030D-6E8A-4147-A177-3AD203B41FA5}">
                      <a16:colId xmlns:a16="http://schemas.microsoft.com/office/drawing/2014/main" val="80303406"/>
                    </a:ext>
                  </a:extLst>
                </a:gridCol>
                <a:gridCol w="2031191">
                  <a:extLst>
                    <a:ext uri="{9D8B030D-6E8A-4147-A177-3AD203B41FA5}">
                      <a16:colId xmlns:a16="http://schemas.microsoft.com/office/drawing/2014/main" val="4053134884"/>
                    </a:ext>
                  </a:extLst>
                </a:gridCol>
              </a:tblGrid>
              <a:tr h="500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오더 무인 포스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남녀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907803"/>
                  </a:ext>
                </a:extLst>
              </a:tr>
              <a:tr h="50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저렴하다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97165"/>
                  </a:ext>
                </a:extLst>
              </a:tr>
              <a:tr h="7980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큰 스크린 때문에 장소의 제약을 받는다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제약을 받지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090613"/>
                  </a:ext>
                </a:extLst>
              </a:tr>
              <a:tr h="1067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요리가 나올 때 혹은 주문하기 위해 기다리는 소요 시간의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어플을 통해 언제 어디서든지 예약 서비스를 통해 소요시간 문제 극복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9384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및 사례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3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이디야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앱 스마트 오더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853" y="1840788"/>
            <a:ext cx="4231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이디야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앱 스마트 오더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매장에서 기다리지 않고 앱을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F4F26-878F-43D8-9FC4-FCD85967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4" y="2393590"/>
            <a:ext cx="2334713" cy="407319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691CF4-1F98-43BC-88D2-FB466CAF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597" y="2393590"/>
            <a:ext cx="2379604" cy="4073196"/>
          </a:xfrm>
          <a:prstGeom prst="rect">
            <a:avLst/>
          </a:prstGeom>
          <a:effectLst>
            <a:softEdge rad="25400"/>
          </a:effec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2E1874-5076-4DAE-9252-408E2D9B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561"/>
              </p:ext>
            </p:extLst>
          </p:nvPr>
        </p:nvGraphicFramePr>
        <p:xfrm>
          <a:off x="5806853" y="3224151"/>
          <a:ext cx="6011735" cy="2314956"/>
        </p:xfrm>
        <a:graphic>
          <a:graphicData uri="http://schemas.openxmlformats.org/drawingml/2006/table">
            <a:tbl>
              <a:tblPr/>
              <a:tblGrid>
                <a:gridCol w="501682">
                  <a:extLst>
                    <a:ext uri="{9D8B030D-6E8A-4147-A177-3AD203B41FA5}">
                      <a16:colId xmlns:a16="http://schemas.microsoft.com/office/drawing/2014/main" val="297841606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703378532"/>
                    </a:ext>
                  </a:extLst>
                </a:gridCol>
                <a:gridCol w="1929384">
                  <a:extLst>
                    <a:ext uri="{9D8B030D-6E8A-4147-A177-3AD203B41FA5}">
                      <a16:colId xmlns:a16="http://schemas.microsoft.com/office/drawing/2014/main" val="4056602612"/>
                    </a:ext>
                  </a:extLst>
                </a:gridCol>
                <a:gridCol w="3050317">
                  <a:extLst>
                    <a:ext uri="{9D8B030D-6E8A-4147-A177-3AD203B41FA5}">
                      <a16:colId xmlns:a16="http://schemas.microsoft.com/office/drawing/2014/main" val="34775316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이디야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앱 스마트 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남녀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05685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주문 및 결제만 가능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미리보기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미리보기 기능을 통해 </a:t>
                      </a:r>
                      <a:r>
                        <a:rPr lang="ko-KR" altLang="en-US" sz="1300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사용 여부 확인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가능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예약제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고객이 원하는 자리를 예약하여 사용하는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58139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68353D0-E177-4FEF-A502-8B342523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148" y="317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및 사례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3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1397</Words>
  <Application>Microsoft Office PowerPoint</Application>
  <PresentationFormat>와이드스크린</PresentationFormat>
  <Paragraphs>579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1훈프로방스 R</vt:lpstr>
      <vt:lpstr>HY목각파임B</vt:lpstr>
      <vt:lpstr>Squares Bold</vt:lpstr>
      <vt:lpstr>맑은 고딕</vt:lpstr>
      <vt:lpstr>함초롬돋움</vt:lpstr>
      <vt:lpstr>휴먼모음T</vt:lpstr>
      <vt:lpstr>Arial</vt:lpstr>
      <vt:lpstr>Calibri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송재호</dc:creator>
  <cp:lastModifiedBy>Windows 사용자</cp:lastModifiedBy>
  <cp:revision>161</cp:revision>
  <dcterms:created xsi:type="dcterms:W3CDTF">2017-12-28T03:57:39Z</dcterms:created>
  <dcterms:modified xsi:type="dcterms:W3CDTF">2018-02-21T07:59:57Z</dcterms:modified>
</cp:coreProperties>
</file>