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68" r:id="rId4"/>
    <p:sldId id="304" r:id="rId5"/>
    <p:sldId id="305" r:id="rId6"/>
    <p:sldId id="271" r:id="rId7"/>
    <p:sldId id="289" r:id="rId8"/>
    <p:sldId id="290" r:id="rId9"/>
    <p:sldId id="291" r:id="rId10"/>
    <p:sldId id="298" r:id="rId11"/>
    <p:sldId id="299" r:id="rId12"/>
    <p:sldId id="300" r:id="rId13"/>
    <p:sldId id="301" r:id="rId14"/>
    <p:sldId id="273" r:id="rId15"/>
    <p:sldId id="306" r:id="rId16"/>
    <p:sldId id="274" r:id="rId17"/>
    <p:sldId id="284" r:id="rId18"/>
    <p:sldId id="275" r:id="rId19"/>
    <p:sldId id="307" r:id="rId20"/>
    <p:sldId id="276" r:id="rId21"/>
    <p:sldId id="264" r:id="rId22"/>
    <p:sldId id="277" r:id="rId23"/>
    <p:sldId id="265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BC14-8E0E-4EAC-82FE-8D914AEE2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2D141-6937-44D9-B844-86A2DC45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57074-39E6-4547-95D1-3068FD2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2030D-3245-454C-9D81-8957EE54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E3094-EFB4-4A67-BA5D-2ED97EBF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5C23-C449-479E-89FD-805F3AF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B9DCC-2918-45D0-BF9C-98B3720D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6A327-BBCC-497F-8460-2CF7A70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3C057-771C-4065-BF3F-7016F65F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FCEA6-C030-4BA7-A49F-668355DF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E9E70-2252-45FA-9108-5E24F906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EA2F7-179E-4CB7-AEEA-579CC2EB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8D15-E748-467C-8FA1-7CB98280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45E42-4556-4E21-9330-F1915C6C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6C8F-391A-4556-B521-AF1F5038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0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48A0F9C4-D44D-481B-90CB-3C9295D17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43" y="5907313"/>
            <a:ext cx="718460" cy="71846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05491-73E3-4D16-9DA5-5617866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806" y="6336121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610CF-8AC3-4125-8D93-F9E953CA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61602-698F-4EFD-90AC-C832750A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2B6FE-79C4-4752-A411-A4B6E62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5443-F581-4FFF-9000-637DB4A9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20CEA-387F-4BD7-AD07-1A1AF67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9507-E182-46B9-9693-45945294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1F935-B4BD-4CDF-8A38-28EF9EF8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7DB2B-97D9-4A6F-9E00-A1967A1F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A6E2-D14D-4452-AAD6-7ED6443B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8852-DB1D-43BC-BFA3-A2BC18C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589F-5BE3-45F2-BBE6-87913547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189BF-0007-44D0-944A-91359EB04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463B8-4247-42A7-A709-0B1F813F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3B898-F8D5-459A-BCE0-5AC026C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01921-F002-48B9-82C2-52619D3F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2D512-ADC7-46AC-8703-4CFC459C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2B0A-CCB3-4982-94F6-B709A239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19E9-CF75-41A6-8971-7A4D867F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59004-B2B1-4732-B4EC-17ACA02C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366C3-2D3A-48D2-9B20-F725AB3D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48874-C136-428D-98DA-C4C60505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43968-5A03-4462-9545-0B69EAA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E87584-3A25-496F-88FC-7D50DF2E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D094A-A7DB-4CE5-BA13-93BCB632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260D2-6974-4081-A4A5-F115EA6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60508-D644-4A79-83BE-FD50D76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6BB55-A418-4DF0-A079-430F72C6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5C15A-01D2-4273-BA40-2FE549EC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4C2E3-126B-485C-A303-17CC37AC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6DFBE-070B-4BA9-9050-576711E0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13E5F-2E9D-4CBF-943D-888DB38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5F6E-0554-4E65-8E8D-DF82BC82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B01F-D395-48EC-8BAE-C212D65B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6AF82-6BB8-4311-BEBE-B3DD5055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1BEF-123D-411F-BD5C-F6F7C5F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4F8DF-D7AC-493F-8C6F-1CD0055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CD9B-A525-47AE-919E-0F649FFF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B4E7-3363-4DB6-8451-E8E3D67C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E739E8-82CE-45B9-8633-DA77A51BD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A1B8C-10A5-4652-B580-D135ED83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6C910-CA89-4DBF-97CA-0CA91E4A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CE308-4BB2-454F-985C-820FF075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88B65-29D0-4513-B548-F6C80BCB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FCC6B-B532-4836-8EF0-FC6847C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4F5D4-810C-4850-8433-73869634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4EF1D-A93E-40B2-8E23-0E91AC135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4128-0BD7-43A4-9EE9-05DDCFEB3A4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31B81-060F-4A95-BB88-0F9064E1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6FA06-7F4F-40F3-99DA-ABAC41D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875693" y="1"/>
            <a:ext cx="8484577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7C4D3B-73F4-4099-85A4-80B26DCD5834}"/>
              </a:ext>
            </a:extLst>
          </p:cNvPr>
          <p:cNvSpPr/>
          <p:nvPr/>
        </p:nvSpPr>
        <p:spPr>
          <a:xfrm>
            <a:off x="2865693" y="2160543"/>
            <a:ext cx="5493688" cy="16094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4" descr="http://postfiles15.naver.net/20160507_158/koowq_1462593319819221VF_PNG/%C5%AB%B5%FB%BF%C8%C7%A52_%BE%C6%C0%CC%C4%DC-02.png?type=w1">
            <a:extLst>
              <a:ext uri="{FF2B5EF4-FFF2-40B4-BE49-F238E27FC236}">
                <a16:creationId xmlns:a16="http://schemas.microsoft.com/office/drawing/2014/main" id="{B848E6B1-5F3F-4D31-8359-4D9C1C10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0429" y="2143578"/>
            <a:ext cx="806669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postfiles15.naver.net/20160507_158/koowq_1462593319819221VF_PNG/%C5%AB%B5%FB%BF%C8%C7%A52_%BE%C6%C0%CC%C4%DC-02.png?type=w1">
            <a:extLst>
              <a:ext uri="{FF2B5EF4-FFF2-40B4-BE49-F238E27FC236}">
                <a16:creationId xmlns:a16="http://schemas.microsoft.com/office/drawing/2014/main" id="{2A3CACA9-A61A-4769-B0A8-7E7567A5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77" y="3025665"/>
            <a:ext cx="806669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E9E9C6-87AF-4E58-9ACB-41EB7793D498}"/>
              </a:ext>
            </a:extLst>
          </p:cNvPr>
          <p:cNvSpPr/>
          <p:nvPr/>
        </p:nvSpPr>
        <p:spPr>
          <a:xfrm>
            <a:off x="3833607" y="2640944"/>
            <a:ext cx="3557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44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혼밥</a:t>
            </a:r>
            <a:r>
              <a:rPr lang="ko-KR" altLang="en-US" sz="4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남녀</a:t>
            </a:r>
            <a:endParaRPr lang="en-US" altLang="ko-KR" sz="4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510B96-EB59-4C9B-9A44-69D5DF1F90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91466" y="5056638"/>
          <a:ext cx="4785376" cy="17649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1340">
                  <a:extLst>
                    <a:ext uri="{9D8B030D-6E8A-4147-A177-3AD203B41FA5}">
                      <a16:colId xmlns:a16="http://schemas.microsoft.com/office/drawing/2014/main" val="2661216923"/>
                    </a:ext>
                  </a:extLst>
                </a:gridCol>
                <a:gridCol w="1168036">
                  <a:extLst>
                    <a:ext uri="{9D8B030D-6E8A-4147-A177-3AD203B41FA5}">
                      <a16:colId xmlns:a16="http://schemas.microsoft.com/office/drawing/2014/main" val="4252231965"/>
                    </a:ext>
                  </a:extLst>
                </a:gridCol>
                <a:gridCol w="1015967">
                  <a:extLst>
                    <a:ext uri="{9D8B030D-6E8A-4147-A177-3AD203B41FA5}">
                      <a16:colId xmlns:a16="http://schemas.microsoft.com/office/drawing/2014/main" val="2844931587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3273622208"/>
                    </a:ext>
                  </a:extLst>
                </a:gridCol>
                <a:gridCol w="995143">
                  <a:extLst>
                    <a:ext uri="{9D8B030D-6E8A-4147-A177-3AD203B41FA5}">
                      <a16:colId xmlns:a16="http://schemas.microsoft.com/office/drawing/2014/main" val="2062465748"/>
                    </a:ext>
                  </a:extLst>
                </a:gridCol>
              </a:tblGrid>
              <a:tr h="331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강필우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송재호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오준혁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김주형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99925240"/>
                  </a:ext>
                </a:extLst>
              </a:tr>
              <a:tr h="824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학과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소프트웨어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81781458"/>
                  </a:ext>
                </a:extLst>
              </a:tr>
              <a:tr h="599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학번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2015156050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2015150048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2015150049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2015154042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29169220"/>
                  </a:ext>
                </a:extLst>
              </a:tr>
            </a:tbl>
          </a:graphicData>
        </a:graphic>
      </p:graphicFrame>
      <p:pic>
        <p:nvPicPr>
          <p:cNvPr id="14" name="그래픽 13" descr="남자">
            <a:extLst>
              <a:ext uri="{FF2B5EF4-FFF2-40B4-BE49-F238E27FC236}">
                <a16:creationId xmlns:a16="http://schemas.microsoft.com/office/drawing/2014/main" id="{586695CF-3C54-45D5-9FF4-23EBD277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7977" y="1270782"/>
            <a:ext cx="914400" cy="914400"/>
          </a:xfrm>
          <a:prstGeom prst="rect">
            <a:avLst/>
          </a:prstGeom>
        </p:spPr>
      </p:pic>
      <p:pic>
        <p:nvPicPr>
          <p:cNvPr id="16" name="그래픽 15" descr="여자">
            <a:extLst>
              <a:ext uri="{FF2B5EF4-FFF2-40B4-BE49-F238E27FC236}">
                <a16:creationId xmlns:a16="http://schemas.microsoft.com/office/drawing/2014/main" id="{3437980D-4B26-4B3F-89EC-34076FCDE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829" y="127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5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751717" y="872852"/>
            <a:ext cx="6440283" cy="46077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77" y="2168054"/>
            <a:ext cx="2857500" cy="214312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39" y="349631"/>
            <a:ext cx="40648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4" y="2048665"/>
            <a:ext cx="2500313" cy="2500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4762500" cy="3571875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8685338" y="2840513"/>
            <a:ext cx="286520" cy="2865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9941357">
            <a:off x="1923065" y="2735607"/>
            <a:ext cx="1071475" cy="1451733"/>
          </a:xfrm>
          <a:prstGeom prst="triangl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 flipV="1">
            <a:off x="2102644" y="2790825"/>
            <a:ext cx="3649073" cy="38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3583026"/>
            <a:ext cx="363720" cy="3637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4958">
            <a:off x="1660708" y="1991947"/>
            <a:ext cx="723601" cy="102493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290304" y="266837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90488" y="391544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85786" y="180812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4000" y="5476395"/>
            <a:ext cx="10594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적외선 센서를 통한 좌석 확인 기능</a:t>
            </a: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디스플레이에 남은 시간 출력 기능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120" y="1111775"/>
            <a:ext cx="2047774" cy="15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40" y="349632"/>
            <a:ext cx="41406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2380435" y="4222081"/>
            <a:ext cx="442600" cy="6976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198805" y="4654091"/>
            <a:ext cx="442600" cy="6976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0308792" y="5076946"/>
            <a:ext cx="442600" cy="6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9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40" y="349632"/>
            <a:ext cx="39301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167525" y="2531165"/>
            <a:ext cx="442600" cy="6976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417745" y="2058001"/>
            <a:ext cx="442600" cy="69769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919781" y="1440000"/>
            <a:ext cx="2835220" cy="5040000"/>
            <a:chOff x="7919781" y="1442225"/>
            <a:chExt cx="2835220" cy="504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1" y="1442225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30154" y="2855153"/>
              <a:ext cx="4414474" cy="283521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8807404" y="3960000"/>
              <a:ext cx="1191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눈물 방울 13"/>
            <p:cNvSpPr/>
            <p:nvPr/>
          </p:nvSpPr>
          <p:spPr>
            <a:xfrm rot="8100000">
              <a:off x="8944681" y="299526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눈물 방울 31"/>
            <p:cNvSpPr/>
            <p:nvPr/>
          </p:nvSpPr>
          <p:spPr>
            <a:xfrm rot="8100000">
              <a:off x="9132800" y="299526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눈물 방울 33"/>
            <p:cNvSpPr/>
            <p:nvPr/>
          </p:nvSpPr>
          <p:spPr>
            <a:xfrm rot="8100000">
              <a:off x="9325681" y="299526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눈물 방울 46"/>
            <p:cNvSpPr/>
            <p:nvPr/>
          </p:nvSpPr>
          <p:spPr>
            <a:xfrm rot="8100000">
              <a:off x="8754181" y="299526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8100000">
              <a:off x="9516181" y="299526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8100000">
              <a:off x="9704301" y="299478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8100000">
              <a:off x="9894800" y="299264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900000">
              <a:off x="8944681" y="5693219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/>
            <p:cNvSpPr/>
            <p:nvPr/>
          </p:nvSpPr>
          <p:spPr>
            <a:xfrm rot="18900000">
              <a:off x="9132800" y="5693218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/>
            <p:cNvSpPr/>
            <p:nvPr/>
          </p:nvSpPr>
          <p:spPr>
            <a:xfrm rot="18900000">
              <a:off x="9325681" y="569321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/>
            <p:cNvSpPr/>
            <p:nvPr/>
          </p:nvSpPr>
          <p:spPr>
            <a:xfrm rot="18900000">
              <a:off x="8754181" y="569321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/>
            <p:cNvSpPr/>
            <p:nvPr/>
          </p:nvSpPr>
          <p:spPr>
            <a:xfrm rot="18900000">
              <a:off x="9516181" y="5693217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/>
            <p:cNvSpPr/>
            <p:nvPr/>
          </p:nvSpPr>
          <p:spPr>
            <a:xfrm rot="18900000">
              <a:off x="9704301" y="569274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/>
            <p:cNvSpPr/>
            <p:nvPr/>
          </p:nvSpPr>
          <p:spPr>
            <a:xfrm rot="18900000">
              <a:off x="9894800" y="5690597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/>
            <p:cNvSpPr/>
            <p:nvPr/>
          </p:nvSpPr>
          <p:spPr>
            <a:xfrm rot="13500000">
              <a:off x="10447249" y="3704830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눈물 방울 58"/>
            <p:cNvSpPr/>
            <p:nvPr/>
          </p:nvSpPr>
          <p:spPr>
            <a:xfrm rot="13500000">
              <a:off x="10447251" y="3966769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눈물 방울 59"/>
            <p:cNvSpPr/>
            <p:nvPr/>
          </p:nvSpPr>
          <p:spPr>
            <a:xfrm rot="13500000">
              <a:off x="10444870" y="422632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눈물 방울 60"/>
            <p:cNvSpPr/>
            <p:nvPr/>
          </p:nvSpPr>
          <p:spPr>
            <a:xfrm rot="13500000">
              <a:off x="10444871" y="4481121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눈물 방울 61"/>
            <p:cNvSpPr/>
            <p:nvPr/>
          </p:nvSpPr>
          <p:spPr>
            <a:xfrm rot="13500000">
              <a:off x="10444872" y="474067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눈물 방울 62"/>
            <p:cNvSpPr/>
            <p:nvPr/>
          </p:nvSpPr>
          <p:spPr>
            <a:xfrm rot="13500000">
              <a:off x="10444872" y="499785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눈물 방울 63"/>
            <p:cNvSpPr/>
            <p:nvPr/>
          </p:nvSpPr>
          <p:spPr>
            <a:xfrm rot="2700000">
              <a:off x="8204110" y="370304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눈물 방울 64"/>
            <p:cNvSpPr/>
            <p:nvPr/>
          </p:nvSpPr>
          <p:spPr>
            <a:xfrm rot="2700000">
              <a:off x="8204112" y="396498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눈물 방울 65"/>
            <p:cNvSpPr/>
            <p:nvPr/>
          </p:nvSpPr>
          <p:spPr>
            <a:xfrm rot="2700000">
              <a:off x="8201731" y="422453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눈물 방울 66"/>
            <p:cNvSpPr/>
            <p:nvPr/>
          </p:nvSpPr>
          <p:spPr>
            <a:xfrm rot="2700000">
              <a:off x="8201732" y="447933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10084273" y="2817624"/>
              <a:ext cx="442600" cy="697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72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40" y="349632"/>
            <a:ext cx="37567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8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281238" y="2920155"/>
            <a:ext cx="3445174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04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2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15BE6-CD54-40BF-86BE-D5810DAF55AA}"/>
              </a:ext>
            </a:extLst>
          </p:cNvPr>
          <p:cNvSpPr/>
          <p:nvPr/>
        </p:nvSpPr>
        <p:spPr>
          <a:xfrm>
            <a:off x="3490789" y="2056661"/>
            <a:ext cx="3657600" cy="3805049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04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6F34A-EC49-482B-AF36-34F57F41EE53}"/>
              </a:ext>
            </a:extLst>
          </p:cNvPr>
          <p:cNvSpPr txBox="1"/>
          <p:nvPr/>
        </p:nvSpPr>
        <p:spPr>
          <a:xfrm>
            <a:off x="4246370" y="1960667"/>
            <a:ext cx="2142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3CFBB2-BBBB-42A6-A817-E64181C8173E}"/>
              </a:ext>
            </a:extLst>
          </p:cNvPr>
          <p:cNvSpPr/>
          <p:nvPr/>
        </p:nvSpPr>
        <p:spPr>
          <a:xfrm>
            <a:off x="4101775" y="2636737"/>
            <a:ext cx="2425115" cy="10604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주문 정보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좌석 정보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B5ED48D-43DA-49D8-9C12-654012DF150E}"/>
              </a:ext>
            </a:extLst>
          </p:cNvPr>
          <p:cNvSpPr/>
          <p:nvPr/>
        </p:nvSpPr>
        <p:spPr>
          <a:xfrm>
            <a:off x="4098667" y="4277311"/>
            <a:ext cx="2425115" cy="10604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 좌석 인식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13A38-F514-4FC9-A603-FD989F4A6C0B}"/>
              </a:ext>
            </a:extLst>
          </p:cNvPr>
          <p:cNvSpPr txBox="1"/>
          <p:nvPr/>
        </p:nvSpPr>
        <p:spPr>
          <a:xfrm>
            <a:off x="4491685" y="2450760"/>
            <a:ext cx="1623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C2CE5-305D-40A7-8BEC-A0631657AC1C}"/>
              </a:ext>
            </a:extLst>
          </p:cNvPr>
          <p:cNvSpPr txBox="1"/>
          <p:nvPr/>
        </p:nvSpPr>
        <p:spPr>
          <a:xfrm>
            <a:off x="4502409" y="4052537"/>
            <a:ext cx="1623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입출력 모듈</a:t>
            </a: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65698D4C-CDFC-49EB-938B-61855779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99" y="912644"/>
            <a:ext cx="12468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EBCB8A-71E1-4734-BADB-D5FC49BBF69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18412" y="3254764"/>
            <a:ext cx="1172377" cy="7044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02581B-A512-45BB-97D7-1E0A7BCDA2F6}"/>
              </a:ext>
            </a:extLst>
          </p:cNvPr>
          <p:cNvCxnSpPr>
            <a:cxnSpLocks/>
          </p:cNvCxnSpPr>
          <p:nvPr/>
        </p:nvCxnSpPr>
        <p:spPr>
          <a:xfrm flipV="1">
            <a:off x="6722057" y="2008374"/>
            <a:ext cx="1427228" cy="10102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3AF9B6-BC1C-4E50-ACB5-C4CBA03BDF53}"/>
              </a:ext>
            </a:extLst>
          </p:cNvPr>
          <p:cNvCxnSpPr>
            <a:cxnSpLocks/>
          </p:cNvCxnSpPr>
          <p:nvPr/>
        </p:nvCxnSpPr>
        <p:spPr>
          <a:xfrm flipH="1">
            <a:off x="6757749" y="2228776"/>
            <a:ext cx="1421032" cy="10102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DC528B-87D5-4F83-9CBA-A4F53B9D7AB8}"/>
              </a:ext>
            </a:extLst>
          </p:cNvPr>
          <p:cNvCxnSpPr>
            <a:cxnSpLocks/>
          </p:cNvCxnSpPr>
          <p:nvPr/>
        </p:nvCxnSpPr>
        <p:spPr>
          <a:xfrm>
            <a:off x="6635648" y="4803836"/>
            <a:ext cx="1828319" cy="260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1B3CA-2F5A-4179-B257-E55E63AD2B08}"/>
              </a:ext>
            </a:extLst>
          </p:cNvPr>
          <p:cNvCxnSpPr>
            <a:cxnSpLocks/>
          </p:cNvCxnSpPr>
          <p:nvPr/>
        </p:nvCxnSpPr>
        <p:spPr>
          <a:xfrm flipH="1" flipV="1">
            <a:off x="6571485" y="4994948"/>
            <a:ext cx="1797450" cy="259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C1EC41-8641-427E-8E12-4BB70A9B9AF8}"/>
              </a:ext>
            </a:extLst>
          </p:cNvPr>
          <p:cNvSpPr txBox="1"/>
          <p:nvPr/>
        </p:nvSpPr>
        <p:spPr>
          <a:xfrm>
            <a:off x="7355150" y="4573376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45154D-8825-45FA-99D7-11B3A8ABC201}"/>
              </a:ext>
            </a:extLst>
          </p:cNvPr>
          <p:cNvSpPr txBox="1"/>
          <p:nvPr/>
        </p:nvSpPr>
        <p:spPr>
          <a:xfrm rot="206257">
            <a:off x="6998277" y="2056093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B3DE5E-5D17-49FA-BCA9-40A2A18EF682}"/>
              </a:ext>
            </a:extLst>
          </p:cNvPr>
          <p:cNvSpPr txBox="1"/>
          <p:nvPr/>
        </p:nvSpPr>
        <p:spPr>
          <a:xfrm rot="21412169">
            <a:off x="7233467" y="5245309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34F751-0F92-48CB-A58A-C2E2C15B1FEF}"/>
              </a:ext>
            </a:extLst>
          </p:cNvPr>
          <p:cNvSpPr txBox="1"/>
          <p:nvPr/>
        </p:nvSpPr>
        <p:spPr>
          <a:xfrm>
            <a:off x="7338001" y="2649246"/>
            <a:ext cx="7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8494AB-004E-4554-AFD9-81157933B921}"/>
              </a:ext>
            </a:extLst>
          </p:cNvPr>
          <p:cNvSpPr txBox="1"/>
          <p:nvPr/>
        </p:nvSpPr>
        <p:spPr>
          <a:xfrm>
            <a:off x="2688115" y="3209484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6EF585-8CC2-4D64-A238-82C0E9B4B1A4}"/>
              </a:ext>
            </a:extLst>
          </p:cNvPr>
          <p:cNvCxnSpPr>
            <a:cxnSpLocks/>
          </p:cNvCxnSpPr>
          <p:nvPr/>
        </p:nvCxnSpPr>
        <p:spPr>
          <a:xfrm flipH="1" flipV="1">
            <a:off x="2197512" y="3436377"/>
            <a:ext cx="1131052" cy="6819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60118C-4EFD-40CD-81B2-72535A80F7AC}"/>
              </a:ext>
            </a:extLst>
          </p:cNvPr>
          <p:cNvSpPr txBox="1"/>
          <p:nvPr/>
        </p:nvSpPr>
        <p:spPr>
          <a:xfrm>
            <a:off x="2350725" y="3900192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ABE423-0312-454B-94E1-744DCCD0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669" y="4512300"/>
            <a:ext cx="1797451" cy="1296858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04F45E3C-0E41-4482-8D3A-70313DB37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490" y="2846011"/>
            <a:ext cx="1144721" cy="1144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52D90-0883-4B83-B125-381E06F2309B}"/>
              </a:ext>
            </a:extLst>
          </p:cNvPr>
          <p:cNvSpPr txBox="1"/>
          <p:nvPr/>
        </p:nvSpPr>
        <p:spPr>
          <a:xfrm>
            <a:off x="1171547" y="3975207"/>
            <a:ext cx="8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User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9DB65-53C9-4E4E-AEFC-D22DD11ED265}"/>
              </a:ext>
            </a:extLst>
          </p:cNvPr>
          <p:cNvSpPr txBox="1"/>
          <p:nvPr/>
        </p:nvSpPr>
        <p:spPr>
          <a:xfrm>
            <a:off x="9028695" y="2419982"/>
            <a:ext cx="11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F21AE-0114-44B2-AFB4-21CC8E548700}"/>
              </a:ext>
            </a:extLst>
          </p:cNvPr>
          <p:cNvSpPr txBox="1"/>
          <p:nvPr/>
        </p:nvSpPr>
        <p:spPr>
          <a:xfrm>
            <a:off x="9741582" y="5380142"/>
            <a:ext cx="133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Arduino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691607" y="2908044"/>
            <a:ext cx="280878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05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73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07157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1훈프로방스 R" panose="02020603020101020101" pitchFamily="18" charset="-127"/>
                <a:ea typeface="1훈프로방스 R" panose="02020603020101020101" pitchFamily="18" charset="-127"/>
                <a:cs typeface="+mn-cs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훈프로방스 R" panose="02020603020101020101" pitchFamily="18" charset="-127"/>
                <a:ea typeface="1훈프로방스 R" panose="02020603020101020101" pitchFamily="18" charset="-127"/>
                <a:cs typeface="+mn-cs"/>
              </a:rPr>
              <a:t>개발 환경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7E927-6EB7-410D-9082-91E7E4C8D001}"/>
              </a:ext>
            </a:extLst>
          </p:cNvPr>
          <p:cNvSpPr txBox="1"/>
          <p:nvPr/>
        </p:nvSpPr>
        <p:spPr>
          <a:xfrm>
            <a:off x="879984" y="1409627"/>
            <a:ext cx="1718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C6C59-168B-4029-850A-603B4B13E234}"/>
              </a:ext>
            </a:extLst>
          </p:cNvPr>
          <p:cNvSpPr txBox="1"/>
          <p:nvPr/>
        </p:nvSpPr>
        <p:spPr>
          <a:xfrm>
            <a:off x="980869" y="1796817"/>
            <a:ext cx="3775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OS: WindowWindow10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Server: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Eclips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Neon,Tomcat8.5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 : Android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2.2.3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DataBase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MySQL5.7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Arduino :Arduino R3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9CD49-6B7A-47D3-9C70-0AC260B79B68}"/>
              </a:ext>
            </a:extLst>
          </p:cNvPr>
          <p:cNvSpPr txBox="1"/>
          <p:nvPr/>
        </p:nvSpPr>
        <p:spPr>
          <a:xfrm>
            <a:off x="5866332" y="1403022"/>
            <a:ext cx="4681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Studio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App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mobile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안드로이드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4.4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이상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57D91-33E7-43A2-A9F2-A1C48A1D854C}"/>
              </a:ext>
            </a:extLst>
          </p:cNvPr>
          <p:cNvSpPr txBox="1"/>
          <p:nvPr/>
        </p:nvSpPr>
        <p:spPr>
          <a:xfrm>
            <a:off x="879984" y="5008474"/>
            <a:ext cx="394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endParaRPr lang="ko-KR" altLang="en-US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B9474-1949-4D6E-BBC6-416E9ED9B381}"/>
              </a:ext>
            </a:extLst>
          </p:cNvPr>
          <p:cNvSpPr txBox="1"/>
          <p:nvPr/>
        </p:nvSpPr>
        <p:spPr>
          <a:xfrm>
            <a:off x="980869" y="5432522"/>
            <a:ext cx="31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MySQL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60E3D-641E-4258-BF1D-7059EA71D271}"/>
              </a:ext>
            </a:extLst>
          </p:cNvPr>
          <p:cNvSpPr txBox="1"/>
          <p:nvPr/>
        </p:nvSpPr>
        <p:spPr>
          <a:xfrm>
            <a:off x="5912645" y="1192304"/>
            <a:ext cx="3029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</a:p>
          <a:p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E0613-FE8B-498F-9019-7F071CA1CD56}"/>
              </a:ext>
            </a:extLst>
          </p:cNvPr>
          <p:cNvSpPr txBox="1"/>
          <p:nvPr/>
        </p:nvSpPr>
        <p:spPr>
          <a:xfrm>
            <a:off x="5866332" y="4115923"/>
            <a:ext cx="6008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팀원별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GitHub ID</a:t>
            </a:r>
          </a:p>
          <a:p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주소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https://github.com/PilWooKang/graduateproject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김주형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KimJuHyeong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강필우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PilWooKang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송재호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dondsc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오준혁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ohjunhyeok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96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691607" y="2920154"/>
            <a:ext cx="280878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06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1훈프로방스 R" panose="02020603020101020101" pitchFamily="18" charset="-127"/>
                <a:ea typeface="1훈프로방스 R" panose="02020603020101020101" pitchFamily="18" charset="-127"/>
                <a:cs typeface="+mn-cs"/>
              </a:rPr>
              <a:t>06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업무 분담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42F58D-4F4C-4B5D-9F18-CBA177B52F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0869" y="1855711"/>
          <a:ext cx="9967360" cy="42383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93472">
                  <a:extLst>
                    <a:ext uri="{9D8B030D-6E8A-4147-A177-3AD203B41FA5}">
                      <a16:colId xmlns:a16="http://schemas.microsoft.com/office/drawing/2014/main" val="4014515194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142913129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3077035256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2558330266"/>
                    </a:ext>
                  </a:extLst>
                </a:gridCol>
                <a:gridCol w="1993472">
                  <a:extLst>
                    <a:ext uri="{9D8B030D-6E8A-4147-A177-3AD203B41FA5}">
                      <a16:colId xmlns:a16="http://schemas.microsoft.com/office/drawing/2014/main" val="2283277641"/>
                    </a:ext>
                  </a:extLst>
                </a:gridCol>
              </a:tblGrid>
              <a:tr h="638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강필우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송재호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오준혁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김주형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00079"/>
                  </a:ext>
                </a:extLst>
              </a:tr>
              <a:tr h="720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연구사례 자료 수집 및 기능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2327"/>
                  </a:ext>
                </a:extLst>
              </a:tr>
              <a:tr h="2997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 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Application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제작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Arduino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스키마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93259"/>
                  </a:ext>
                </a:extLst>
              </a:tr>
              <a:tr h="7955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 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 모듈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입출력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 server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062148"/>
                  </a:ext>
                </a:extLst>
              </a:tr>
              <a:tr h="638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3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0" y="897771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39091" y="-18620"/>
            <a:ext cx="873796" cy="951978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5" name="Picture 9" descr="cont">
            <a:extLst>
              <a:ext uri="{FF2B5EF4-FFF2-40B4-BE49-F238E27FC236}">
                <a16:creationId xmlns:a16="http://schemas.microsoft.com/office/drawing/2014/main" id="{E54D9B4B-0353-4D0B-9C0C-B3E567F7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60" y="150102"/>
            <a:ext cx="3464130" cy="73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10">
            <a:extLst>
              <a:ext uri="{FF2B5EF4-FFF2-40B4-BE49-F238E27FC236}">
                <a16:creationId xmlns:a16="http://schemas.microsoft.com/office/drawing/2014/main" id="{C9AF4D39-D7C3-4309-8A2B-89DE25B3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545" y="999303"/>
            <a:ext cx="2470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6C48DEC-7004-4935-9F5C-E62BF5C8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1746544"/>
            <a:ext cx="4246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 및 구현 기능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55D9700A-C77A-467C-8126-167F42827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7" y="2485830"/>
            <a:ext cx="3230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Text Box 20">
            <a:extLst>
              <a:ext uri="{FF2B5EF4-FFF2-40B4-BE49-F238E27FC236}">
                <a16:creationId xmlns:a16="http://schemas.microsoft.com/office/drawing/2014/main" id="{96233818-6B1B-469A-93C5-5AEE00A0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7" y="3169256"/>
            <a:ext cx="230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2E92B78F-BE60-4382-82FE-DB558F81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7" y="3910207"/>
            <a:ext cx="1794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C0533887-9A94-4D9D-AA32-A2BCD18D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4648140"/>
            <a:ext cx="1794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6" name="Text Box 26">
            <a:extLst>
              <a:ext uri="{FF2B5EF4-FFF2-40B4-BE49-F238E27FC236}">
                <a16:creationId xmlns:a16="http://schemas.microsoft.com/office/drawing/2014/main" id="{E19F2C91-4D29-4D14-8E70-5AE4167EA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5389091"/>
            <a:ext cx="3147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수행 일정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F4232B0B-A9DA-4938-B668-DC660C80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613034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62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726599" y="3064935"/>
            <a:ext cx="473879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07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졸업 연구 수행 일정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92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07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졸업 연구 수행 일정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3005BB-1DF6-4C4E-9ED1-B9498FDC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1" y="1742147"/>
            <a:ext cx="9077826" cy="3967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23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449279" y="2844225"/>
            <a:ext cx="5293437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08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283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08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FFD96435-F7DF-4961-A221-5DF04A4F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442305"/>
            <a:ext cx="6452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스마트폰으로 제어하는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복두출판사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2097395-DAC6-472B-AE7A-F1051430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3117001"/>
            <a:ext cx="9371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안드로이드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웨어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애플리케이션 개발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에어콘출판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59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5F108-FE22-4C99-90AA-BA3E8859F35D}"/>
              </a:ext>
            </a:extLst>
          </p:cNvPr>
          <p:cNvSpPr txBox="1"/>
          <p:nvPr/>
        </p:nvSpPr>
        <p:spPr>
          <a:xfrm>
            <a:off x="4657209" y="3152001"/>
            <a:ext cx="28775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Thank</a:t>
            </a:r>
            <a:r>
              <a:rPr lang="ko-KR" altLang="en-US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You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quares Bold" panose="02000503040000020003" pitchFamily="50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32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209103" y="2895932"/>
            <a:ext cx="3773790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01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E8C9F47A-E916-4BDB-A6D7-611F5901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00" y="1549586"/>
            <a:ext cx="9681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FC13A901-A46B-49EA-9581-217943665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720" y="1549586"/>
            <a:ext cx="7370757" cy="17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바쁘게 흘러가는 현대생활 속에서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혼밥족이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늘어나는 추세이다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최근 최저임금 인상에 따른 자영업 종사자들의 인건비 문제가 우려되고있다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EFF21-D670-462C-87E7-B4AC5AFF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440031"/>
            <a:ext cx="540000" cy="50163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47C8B4-E6F7-4D64-BF8E-E086CA2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0" y="4037411"/>
            <a:ext cx="3095000" cy="1757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06BC40-1399-42D3-AE8C-6921AB6A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02" y="3284179"/>
            <a:ext cx="4638675" cy="2895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0D279E-87E5-43D0-88E3-52A4FF40BC87}"/>
              </a:ext>
            </a:extLst>
          </p:cNvPr>
          <p:cNvSpPr txBox="1"/>
          <p:nvPr/>
        </p:nvSpPr>
        <p:spPr>
          <a:xfrm>
            <a:off x="1161901" y="161153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EC7563-3A24-4A03-82AE-F2311B8163FE}"/>
              </a:ext>
            </a:extLst>
          </p:cNvPr>
          <p:cNvSpPr txBox="1"/>
          <p:nvPr/>
        </p:nvSpPr>
        <p:spPr>
          <a:xfrm>
            <a:off x="1819658" y="24591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15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901" y="161153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658" y="24591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1CAF81-DC02-47F8-AD65-198C870B2C77}"/>
              </a:ext>
            </a:extLst>
          </p:cNvPr>
          <p:cNvGrpSpPr/>
          <p:nvPr/>
        </p:nvGrpSpPr>
        <p:grpSpPr>
          <a:xfrm>
            <a:off x="890817" y="3277450"/>
            <a:ext cx="9849486" cy="2420025"/>
            <a:chOff x="994055" y="1787865"/>
            <a:chExt cx="9849486" cy="2420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6F9AFD6-D119-48E2-8C3C-9977352668D5}"/>
                </a:ext>
              </a:extLst>
            </p:cNvPr>
            <p:cNvGrpSpPr/>
            <p:nvPr/>
          </p:nvGrpSpPr>
          <p:grpSpPr>
            <a:xfrm>
              <a:off x="994055" y="1787865"/>
              <a:ext cx="9849486" cy="1509924"/>
              <a:chOff x="994055" y="1787865"/>
              <a:chExt cx="9849486" cy="1509924"/>
            </a:xfrm>
          </p:grpSpPr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3E7DC080-6989-48AB-9B95-C083314EF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057" y="1787865"/>
                <a:ext cx="968129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ko-KR" altLang="en-US" sz="3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목표</a:t>
                </a:r>
                <a:endParaRPr lang="en-US" altLang="ko-KR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20F01C-5560-4B2F-A245-7C2A7A34A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784" y="1819114"/>
                <a:ext cx="7370757" cy="1478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6400"/>
                        </a:gs>
                        <a:gs pos="100000">
                          <a:srgbClr val="FFC800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46464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혼밥족들이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점점 증가하는 추세이므로 그들을 위한 다양한 서비스를 제공하고자 한다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아두이노를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통해 좌석의 여부를 센서로 자동인식을 할 수 있어 식당의 회전력을 높이고자 한다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8A1AFC5-14CE-424E-A1C2-ABCC5509C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4055" y="1824645"/>
                <a:ext cx="540000" cy="476095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446E5F6-6AB6-43A8-BA4A-EF5E8A7B9C6F}"/>
                </a:ext>
              </a:extLst>
            </p:cNvPr>
            <p:cNvGrpSpPr/>
            <p:nvPr/>
          </p:nvGrpSpPr>
          <p:grpSpPr>
            <a:xfrm>
              <a:off x="1035021" y="3467385"/>
              <a:ext cx="9808519" cy="740505"/>
              <a:chOff x="1035021" y="3467385"/>
              <a:chExt cx="9808519" cy="740505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BB6A60A-343A-4DC3-906A-DE2111372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021" y="3467385"/>
                <a:ext cx="540000" cy="501639"/>
              </a:xfrm>
              <a:prstGeom prst="rect">
                <a:avLst/>
              </a:prstGeom>
            </p:spPr>
          </p:pic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4CADBA63-E3EC-4A1B-AF6B-F70397CD5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057" y="3516706"/>
                <a:ext cx="1852784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ko-KR" altLang="en-US" sz="3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기대효과</a:t>
                </a:r>
                <a:endParaRPr lang="en-US" altLang="ko-KR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39" name="Text Box 3">
                <a:extLst>
                  <a:ext uri="{FF2B5EF4-FFF2-40B4-BE49-F238E27FC236}">
                    <a16:creationId xmlns:a16="http://schemas.microsoft.com/office/drawing/2014/main" id="{86D12E07-072C-45A4-AC04-E9E188F52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783" y="3560212"/>
                <a:ext cx="7370757" cy="6476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FF6400"/>
                        </a:gs>
                        <a:gs pos="100000">
                          <a:srgbClr val="FFC800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46464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혼밥족들이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더욱 편안하고 빠르게 식사해결이 가능해진다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pPr marL="342900" indent="-3429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자영업의 인건비 문제를 해소할 수 있다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B8BFAA6-3877-4292-AC17-7DBD1F6FE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74" y="156754"/>
            <a:ext cx="4830791" cy="276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515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2966775" y="2932266"/>
            <a:ext cx="6258445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02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</a:t>
            </a:r>
            <a:r>
              <a:rPr lang="en-US" altLang="ko-KR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및 구현 기능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2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239567"/>
            <a:ext cx="5387412" cy="4040559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B7DC61-18EC-47CB-AD66-39941121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286790"/>
            <a:ext cx="55302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594F2-6C8D-4430-9628-024D4409DF3B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64503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1044E2-5C8A-468C-822B-CD3619989996}"/>
              </a:ext>
            </a:extLst>
          </p:cNvPr>
          <p:cNvSpPr txBox="1"/>
          <p:nvPr/>
        </p:nvSpPr>
        <p:spPr>
          <a:xfrm>
            <a:off x="1138963" y="180940"/>
            <a:ext cx="69281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67219-5E40-4CDA-AC3B-00F1F7C64516}"/>
              </a:ext>
            </a:extLst>
          </p:cNvPr>
          <p:cNvSpPr txBox="1"/>
          <p:nvPr/>
        </p:nvSpPr>
        <p:spPr>
          <a:xfrm>
            <a:off x="1819721" y="254539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 및 구현 기능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0FC207-00BD-46B6-852B-EFF95AD9D5AC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CEA783-75A7-4F9C-A5E3-7AF95CE226B3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DE8EAE-91E7-4947-A315-D8615C018B0A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8774B42-816D-4090-959D-79A7718EEEBE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822C12-B27C-481F-B0A3-4C9F971272B8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6BE1A4-C8B9-44CB-B44C-262C72CC4732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A84DC0-D884-4C56-86FD-DE4ED0D963B8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D0361C-D74B-4C86-8FE7-43177C3EF835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832A06-390C-42B2-998D-6BC04F29D2C1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13B294-BCA5-49AF-93E1-A08430F318E6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1493E4-4E95-4336-98FB-47F15C205618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63" y="1286790"/>
            <a:ext cx="540000" cy="5147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187C4-47A3-4FD5-8CB0-16FD055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27E48B5-5DC9-458B-8534-02E957F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840788"/>
            <a:ext cx="5530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터치스크린을 통한 주문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오더 무인 포스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14D5A2CE-5CB4-46C8-88B3-8586493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961" y="1747675"/>
            <a:ext cx="42313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오더 무인 포스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매장에서 기다리지 않고 터치 스크린을 통한 주문 및 결제할 수 있는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D18ADE-F720-4DD2-B5E1-92EEFE6DF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65223"/>
              </p:ext>
            </p:extLst>
          </p:nvPr>
        </p:nvGraphicFramePr>
        <p:xfrm>
          <a:off x="6750961" y="3187570"/>
          <a:ext cx="4839393" cy="2872017"/>
        </p:xfrm>
        <a:graphic>
          <a:graphicData uri="http://schemas.openxmlformats.org/drawingml/2006/table">
            <a:tbl>
              <a:tblPr/>
              <a:tblGrid>
                <a:gridCol w="771824">
                  <a:extLst>
                    <a:ext uri="{9D8B030D-6E8A-4147-A177-3AD203B41FA5}">
                      <a16:colId xmlns:a16="http://schemas.microsoft.com/office/drawing/2014/main" val="3792859240"/>
                    </a:ext>
                  </a:extLst>
                </a:gridCol>
                <a:gridCol w="2036378">
                  <a:extLst>
                    <a:ext uri="{9D8B030D-6E8A-4147-A177-3AD203B41FA5}">
                      <a16:colId xmlns:a16="http://schemas.microsoft.com/office/drawing/2014/main" val="80303406"/>
                    </a:ext>
                  </a:extLst>
                </a:gridCol>
                <a:gridCol w="2031191">
                  <a:extLst>
                    <a:ext uri="{9D8B030D-6E8A-4147-A177-3AD203B41FA5}">
                      <a16:colId xmlns:a16="http://schemas.microsoft.com/office/drawing/2014/main" val="4053134884"/>
                    </a:ext>
                  </a:extLst>
                </a:gridCol>
              </a:tblGrid>
              <a:tr h="500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오더 무인 포스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혼밥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남녀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907803"/>
                  </a:ext>
                </a:extLst>
              </a:tr>
              <a:tr h="50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저렴하다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97165"/>
                  </a:ext>
                </a:extLst>
              </a:tr>
              <a:tr h="7980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큰 스크린 때문에 장소의 제약을 받는다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제약을 받지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090613"/>
                  </a:ext>
                </a:extLst>
              </a:tr>
              <a:tr h="1067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요리가 나올 때 혹은 주문하기 위해 기다리는 소요 시간의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어플을 통해 언제 어디서든지 예약 서비스를 통해 소요시간 문제 극복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9384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501BD08-222C-4DB4-8C00-B471891D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25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0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>
            <a:extLst>
              <a:ext uri="{FF2B5EF4-FFF2-40B4-BE49-F238E27FC236}">
                <a16:creationId xmlns:a16="http://schemas.microsoft.com/office/drawing/2014/main" id="{ABB7DC61-18EC-47CB-AD66-39941121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286790"/>
            <a:ext cx="55302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594F2-6C8D-4430-9628-024D4409DF3B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64503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1044E2-5C8A-468C-822B-CD3619989996}"/>
              </a:ext>
            </a:extLst>
          </p:cNvPr>
          <p:cNvSpPr txBox="1"/>
          <p:nvPr/>
        </p:nvSpPr>
        <p:spPr>
          <a:xfrm>
            <a:off x="1138963" y="180940"/>
            <a:ext cx="69281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67219-5E40-4CDA-AC3B-00F1F7C64516}"/>
              </a:ext>
            </a:extLst>
          </p:cNvPr>
          <p:cNvSpPr txBox="1"/>
          <p:nvPr/>
        </p:nvSpPr>
        <p:spPr>
          <a:xfrm>
            <a:off x="1819721" y="254539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 및 구현 기능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0FC207-00BD-46B6-852B-EFF95AD9D5AC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CEA783-75A7-4F9C-A5E3-7AF95CE226B3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DE8EAE-91E7-4947-A315-D8615C018B0A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8774B42-816D-4090-959D-79A7718EEEBE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822C12-B27C-481F-B0A3-4C9F971272B8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6BE1A4-C8B9-44CB-B44C-262C72CC4732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A84DC0-D884-4C56-86FD-DE4ED0D963B8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D0361C-D74B-4C86-8FE7-43177C3EF835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832A06-390C-42B2-998D-6BC04F29D2C1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13B294-BCA5-49AF-93E1-A08430F318E6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1493E4-4E95-4336-98FB-47F15C205618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63" y="1286790"/>
            <a:ext cx="540000" cy="5147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187C4-47A3-4FD5-8CB0-16FD055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27E48B5-5DC9-458B-8534-02E957F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840788"/>
            <a:ext cx="5530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이디야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앱 스마트 오더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14D5A2CE-5CB4-46C8-88B3-8586493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853" y="1840788"/>
            <a:ext cx="42313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이디야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앱 스마트 오더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매장에서 기다리지 않고 앱을 통한 주문 및 결제할 수 있는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01BD08-222C-4DB4-8C00-B471891D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25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F4F26-878F-43D8-9FC4-FCD85967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84" y="2393590"/>
            <a:ext cx="2334713" cy="4073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691CF4-1F98-43BC-88D2-FB466CAF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597" y="2393590"/>
            <a:ext cx="2379604" cy="407319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2E1874-5076-4DAE-9252-408E2D9B7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8561"/>
              </p:ext>
            </p:extLst>
          </p:nvPr>
        </p:nvGraphicFramePr>
        <p:xfrm>
          <a:off x="5806853" y="3224151"/>
          <a:ext cx="6011735" cy="2244789"/>
        </p:xfrm>
        <a:graphic>
          <a:graphicData uri="http://schemas.openxmlformats.org/drawingml/2006/table">
            <a:tbl>
              <a:tblPr/>
              <a:tblGrid>
                <a:gridCol w="501682">
                  <a:extLst>
                    <a:ext uri="{9D8B030D-6E8A-4147-A177-3AD203B41FA5}">
                      <a16:colId xmlns:a16="http://schemas.microsoft.com/office/drawing/2014/main" val="2978416063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703378532"/>
                    </a:ext>
                  </a:extLst>
                </a:gridCol>
                <a:gridCol w="1929384">
                  <a:extLst>
                    <a:ext uri="{9D8B030D-6E8A-4147-A177-3AD203B41FA5}">
                      <a16:colId xmlns:a16="http://schemas.microsoft.com/office/drawing/2014/main" val="4056602612"/>
                    </a:ext>
                  </a:extLst>
                </a:gridCol>
                <a:gridCol w="3050317">
                  <a:extLst>
                    <a:ext uri="{9D8B030D-6E8A-4147-A177-3AD203B41FA5}">
                      <a16:colId xmlns:a16="http://schemas.microsoft.com/office/drawing/2014/main" val="34775316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이디야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앱 스마트 오더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혼밥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남녀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056851"/>
                  </a:ext>
                </a:extLst>
              </a:tr>
              <a:tr h="191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주문 및 결제만 가능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미리보기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미리보기 기능을 통해 </a:t>
                      </a:r>
                      <a:r>
                        <a:rPr lang="ko-KR" altLang="en-US" sz="1300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사용 여부 확인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가능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좌석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예약제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고객이 원하는 자리를 예약하여 사용하는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58139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668353D0-E177-4FEF-A502-8B342523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148" y="317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076054" y="2844225"/>
            <a:ext cx="3781805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03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시나리오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535</Words>
  <Application>Microsoft Office PowerPoint</Application>
  <PresentationFormat>와이드스크린</PresentationFormat>
  <Paragraphs>189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1훈프로방스 R</vt:lpstr>
      <vt:lpstr>HY목각파임B</vt:lpstr>
      <vt:lpstr>Squares Bold</vt:lpstr>
      <vt:lpstr>맑은 고딕</vt:lpstr>
      <vt:lpstr>휴먼모음T</vt:lpstr>
      <vt:lpstr>Arial</vt:lpstr>
      <vt:lpstr>Calibri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송재호</dc:creator>
  <cp:lastModifiedBy>강필우</cp:lastModifiedBy>
  <cp:revision>114</cp:revision>
  <dcterms:created xsi:type="dcterms:W3CDTF">2017-12-28T03:57:39Z</dcterms:created>
  <dcterms:modified xsi:type="dcterms:W3CDTF">2018-01-25T03:49:00Z</dcterms:modified>
</cp:coreProperties>
</file>