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42" r:id="rId3"/>
    <p:sldId id="261" r:id="rId4"/>
    <p:sldId id="338" r:id="rId5"/>
    <p:sldId id="339" r:id="rId6"/>
    <p:sldId id="340" r:id="rId7"/>
    <p:sldId id="341" r:id="rId8"/>
    <p:sldId id="305" r:id="rId9"/>
    <p:sldId id="343" r:id="rId10"/>
    <p:sldId id="344" r:id="rId11"/>
    <p:sldId id="306" r:id="rId12"/>
    <p:sldId id="345" r:id="rId13"/>
    <p:sldId id="346" r:id="rId14"/>
    <p:sldId id="347" r:id="rId15"/>
    <p:sldId id="348" r:id="rId16"/>
    <p:sldId id="349" r:id="rId17"/>
    <p:sldId id="357" r:id="rId18"/>
    <p:sldId id="358" r:id="rId19"/>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34" autoAdjust="0"/>
    <p:restoredTop sz="94444" autoAdjust="0"/>
  </p:normalViewPr>
  <p:slideViewPr>
    <p:cSldViewPr>
      <p:cViewPr>
        <p:scale>
          <a:sx n="62" d="100"/>
          <a:sy n="62" d="100"/>
        </p:scale>
        <p:origin x="1524"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88A358-53A6-4C42-8528-FF7E79A1BEA4}" type="datetimeFigureOut">
              <a:rPr lang="es-ES" smtClean="0"/>
              <a:pPr/>
              <a:t>29/07/2023</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2E32CE-AFE7-4E44-A1C6-8205EE084F52}" type="slidenum">
              <a:rPr lang="es-ES" smtClean="0"/>
              <a:pPr/>
              <a:t>‹Nº›</a:t>
            </a:fld>
            <a:endParaRPr lang="es-ES" dirty="0"/>
          </a:p>
        </p:txBody>
      </p:sp>
    </p:spTree>
    <p:extLst>
      <p:ext uri="{BB962C8B-B14F-4D97-AF65-F5344CB8AC3E}">
        <p14:creationId xmlns:p14="http://schemas.microsoft.com/office/powerpoint/2010/main" val="50568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2968F31E-2951-449B-BECD-CAA49AC30ECA}" type="datetimeFigureOut">
              <a:rPr lang="es-ES" smtClean="0"/>
              <a:pPr/>
              <a:t>29/07/2023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6AC51B0-82D1-4196-973A-5E184495C066}"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2968F31E-2951-449B-BECD-CAA49AC30ECA}" type="datetimeFigureOut">
              <a:rPr lang="es-ES" smtClean="0"/>
              <a:pPr/>
              <a:t>29/07/2023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6AC51B0-82D1-4196-973A-5E184495C066}"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2968F31E-2951-449B-BECD-CAA49AC30ECA}" type="datetimeFigureOut">
              <a:rPr lang="es-ES" smtClean="0"/>
              <a:pPr/>
              <a:t>29/07/2023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6AC51B0-82D1-4196-973A-5E184495C066}"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2968F31E-2951-449B-BECD-CAA49AC30ECA}" type="datetimeFigureOut">
              <a:rPr lang="es-ES" smtClean="0"/>
              <a:pPr/>
              <a:t>29/07/2023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6AC51B0-82D1-4196-973A-5E184495C066}"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2968F31E-2951-449B-BECD-CAA49AC30ECA}" type="datetimeFigureOut">
              <a:rPr lang="es-ES" smtClean="0"/>
              <a:pPr/>
              <a:t>29/07/2023</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6AC51B0-82D1-4196-973A-5E184495C066}"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2968F31E-2951-449B-BECD-CAA49AC30ECA}" type="datetimeFigureOut">
              <a:rPr lang="es-ES" smtClean="0"/>
              <a:pPr/>
              <a:t>29/07/2023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6AC51B0-82D1-4196-973A-5E184495C066}"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2968F31E-2951-449B-BECD-CAA49AC30ECA}" type="datetimeFigureOut">
              <a:rPr lang="es-ES" smtClean="0"/>
              <a:pPr/>
              <a:t>29/07/2023</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6AC51B0-82D1-4196-973A-5E184495C066}"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2968F31E-2951-449B-BECD-CAA49AC30ECA}" type="datetimeFigureOut">
              <a:rPr lang="es-ES" smtClean="0"/>
              <a:pPr/>
              <a:t>29/07/2023</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6AC51B0-82D1-4196-973A-5E184495C066}"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968F31E-2951-449B-BECD-CAA49AC30ECA}" type="datetimeFigureOut">
              <a:rPr lang="es-ES" smtClean="0"/>
              <a:pPr/>
              <a:t>29/07/2023</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6AC51B0-82D1-4196-973A-5E184495C066}"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2968F31E-2951-449B-BECD-CAA49AC30ECA}" type="datetimeFigureOut">
              <a:rPr lang="es-ES" smtClean="0"/>
              <a:pPr/>
              <a:t>29/07/2023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6AC51B0-82D1-4196-973A-5E184495C066}"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2968F31E-2951-449B-BECD-CAA49AC30ECA}" type="datetimeFigureOut">
              <a:rPr lang="es-ES" smtClean="0"/>
              <a:pPr/>
              <a:t>29/07/2023</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6AC51B0-82D1-4196-973A-5E184495C066}"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68F31E-2951-449B-BECD-CAA49AC30ECA}" type="datetimeFigureOut">
              <a:rPr lang="es-ES" smtClean="0"/>
              <a:pPr/>
              <a:t>29/07/2023</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C51B0-82D1-4196-973A-5E184495C066}"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audio" Target="../media/audio1.wav"/><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localhost/Mantenimiento/"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9 Rectángulo"/>
          <p:cNvSpPr/>
          <p:nvPr/>
        </p:nvSpPr>
        <p:spPr>
          <a:xfrm>
            <a:off x="0" y="0"/>
            <a:ext cx="9144000" cy="1071546"/>
          </a:xfrm>
          <a:prstGeom prst="rect">
            <a:avLst/>
          </a:prstGeom>
          <a:ln>
            <a:solidFill>
              <a:schemeClr val="bg1"/>
            </a:solidFill>
          </a:ln>
          <a:effectLst>
            <a:glow rad="101600">
              <a:schemeClr val="bg1">
                <a:alpha val="6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s-ES" dirty="0"/>
          </a:p>
        </p:txBody>
      </p:sp>
      <p:pic>
        <p:nvPicPr>
          <p:cNvPr id="1026" name="Picture 2"/>
          <p:cNvPicPr>
            <a:picLocks noChangeAspect="1" noChangeArrowheads="1"/>
          </p:cNvPicPr>
          <p:nvPr/>
        </p:nvPicPr>
        <p:blipFill>
          <a:blip r:embed="rId3" cstate="print">
            <a:clrChange>
              <a:clrFrom>
                <a:srgbClr val="FEFEFE"/>
              </a:clrFrom>
              <a:clrTo>
                <a:srgbClr val="FEFEFE">
                  <a:alpha val="0"/>
                </a:srgbClr>
              </a:clrTo>
            </a:clrChange>
          </a:blip>
          <a:srcRect/>
          <a:stretch>
            <a:fillRect/>
          </a:stretch>
        </p:blipFill>
        <p:spPr bwMode="auto">
          <a:xfrm>
            <a:off x="214283" y="5424562"/>
            <a:ext cx="2557518" cy="1269607"/>
          </a:xfrm>
          <a:prstGeom prst="rect">
            <a:avLst/>
          </a:prstGeom>
          <a:noFill/>
          <a:ln w="9525">
            <a:noFill/>
            <a:miter lim="800000"/>
            <a:headEnd/>
            <a:tailEnd/>
          </a:ln>
          <a:effectLst/>
        </p:spPr>
      </p:pic>
      <p:sp>
        <p:nvSpPr>
          <p:cNvPr id="1028" name="AutoShape 4" descr="LA EVALUACIÓN DEL PROFESORADO: 5. METODOLOGÍA DIDÁCT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dirty="0"/>
          </a:p>
        </p:txBody>
      </p:sp>
      <p:pic>
        <p:nvPicPr>
          <p:cNvPr id="2" name="Picture 2"/>
          <p:cNvPicPr>
            <a:picLocks noChangeAspect="1" noChangeArrowheads="1"/>
          </p:cNvPicPr>
          <p:nvPr/>
        </p:nvPicPr>
        <p:blipFill>
          <a:blip r:embed="rId4"/>
          <a:srcRect/>
          <a:stretch>
            <a:fillRect/>
          </a:stretch>
        </p:blipFill>
        <p:spPr bwMode="auto">
          <a:xfrm>
            <a:off x="142844" y="71414"/>
            <a:ext cx="7929618" cy="857232"/>
          </a:xfrm>
          <a:prstGeom prst="rect">
            <a:avLst/>
          </a:prstGeom>
          <a:noFill/>
          <a:ln w="9525">
            <a:noFill/>
            <a:miter lim="800000"/>
            <a:headEnd/>
            <a:tailEnd/>
          </a:ln>
          <a:effectLst>
            <a:glow rad="101600">
              <a:schemeClr val="bg1">
                <a:alpha val="60000"/>
              </a:schemeClr>
            </a:glow>
          </a:effectLst>
        </p:spPr>
      </p:pic>
      <p:pic>
        <p:nvPicPr>
          <p:cNvPr id="3" name="Picture 4"/>
          <p:cNvPicPr>
            <a:picLocks noChangeAspect="1" noChangeArrowheads="1"/>
          </p:cNvPicPr>
          <p:nvPr/>
        </p:nvPicPr>
        <p:blipFill>
          <a:blip r:embed="rId5"/>
          <a:srcRect b="18750"/>
          <a:stretch>
            <a:fillRect/>
          </a:stretch>
        </p:blipFill>
        <p:spPr bwMode="auto">
          <a:xfrm>
            <a:off x="8072462" y="0"/>
            <a:ext cx="928662" cy="754539"/>
          </a:xfrm>
          <a:prstGeom prst="rect">
            <a:avLst/>
          </a:prstGeom>
          <a:noFill/>
          <a:ln w="9525">
            <a:noFill/>
            <a:miter lim="800000"/>
            <a:headEnd/>
            <a:tailEnd/>
          </a:ln>
          <a:effectLst>
            <a:glow rad="101600">
              <a:schemeClr val="bg1">
                <a:alpha val="60000"/>
              </a:schemeClr>
            </a:glow>
          </a:effectLst>
        </p:spPr>
      </p:pic>
      <p:sp>
        <p:nvSpPr>
          <p:cNvPr id="12" name="11 Rectángulo"/>
          <p:cNvSpPr/>
          <p:nvPr/>
        </p:nvSpPr>
        <p:spPr>
          <a:xfrm>
            <a:off x="8072430" y="785794"/>
            <a:ext cx="928726" cy="285752"/>
          </a:xfrm>
          <a:prstGeom prst="rect">
            <a:avLst/>
          </a:prstGeom>
          <a:blipFill dpi="0" rotWithShape="1">
            <a:blip r:embed="rId6">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3" name="Text Box 2"/>
          <p:cNvSpPr txBox="1">
            <a:spLocks noChangeArrowheads="1"/>
          </p:cNvSpPr>
          <p:nvPr/>
        </p:nvSpPr>
        <p:spPr bwMode="auto">
          <a:xfrm>
            <a:off x="-30781" y="3326477"/>
            <a:ext cx="885825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s-ES" sz="1800" b="1" dirty="0">
                <a:latin typeface="Arial" panose="020B0604020202020204" pitchFamily="34" charset="0"/>
                <a:cs typeface="Arial" panose="020B0604020202020204" pitchFamily="34" charset="0"/>
              </a:rPr>
              <a:t>DISEÑO DE UN SISTEMA AUTOMATIZADO PARA EL CONTROL DEL MANTENIMIENTO DE LOS EQUIPOS DE COMPUTACIÓN. CASO: “FUNDACION NACIONAL EL NIÑO SIMÓN”, REGIONAL- ZULIA </a:t>
            </a:r>
            <a:endParaRPr lang="es-VE" sz="1800" dirty="0">
              <a:latin typeface="Arial" panose="020B0604020202020204" pitchFamily="34" charset="0"/>
              <a:cs typeface="Arial" panose="020B0604020202020204" pitchFamily="34" charset="0"/>
            </a:endParaRPr>
          </a:p>
          <a:p>
            <a:r>
              <a:rPr lang="es-ES" sz="2800" b="1" dirty="0"/>
              <a:t> </a:t>
            </a:r>
            <a:endParaRPr lang="es-VE" sz="2800" dirty="0"/>
          </a:p>
        </p:txBody>
      </p:sp>
      <p:sp>
        <p:nvSpPr>
          <p:cNvPr id="14" name="5 CuadroTexto"/>
          <p:cNvSpPr txBox="1"/>
          <p:nvPr/>
        </p:nvSpPr>
        <p:spPr>
          <a:xfrm>
            <a:off x="-173656" y="2371527"/>
            <a:ext cx="9144000" cy="769441"/>
          </a:xfrm>
          <a:prstGeom prst="rect">
            <a:avLst/>
          </a:prstGeom>
          <a:noFill/>
          <a:ln>
            <a:noFill/>
          </a:ln>
          <a:effectLst/>
        </p:spPr>
        <p:txBody>
          <a:bodyPr wrap="square" rtlCol="0">
            <a:spAutoFit/>
          </a:bodyPr>
          <a:lstStyle/>
          <a:p>
            <a:pPr algn="ctr"/>
            <a:r>
              <a:rPr lang="es-ES" sz="4400" b="1" spc="50" dirty="0">
                <a:ln w="0"/>
                <a:solidFill>
                  <a:srgbClr val="000000"/>
                </a:solidFill>
                <a:effectLst>
                  <a:innerShdw blurRad="63500" dist="50800" dir="13500000">
                    <a:srgbClr val="000000">
                      <a:alpha val="50000"/>
                    </a:srgbClr>
                  </a:innerShdw>
                </a:effectLst>
              </a:rPr>
              <a:t>PROYECTO</a:t>
            </a:r>
          </a:p>
        </p:txBody>
      </p:sp>
      <p:sp>
        <p:nvSpPr>
          <p:cNvPr id="15" name="Text Box 8"/>
          <p:cNvSpPr txBox="1">
            <a:spLocks noChangeArrowheads="1"/>
          </p:cNvSpPr>
          <p:nvPr/>
        </p:nvSpPr>
        <p:spPr bwMode="auto">
          <a:xfrm>
            <a:off x="0" y="1096473"/>
            <a:ext cx="9144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r>
              <a:rPr lang="es-ES_tradnl" altLang="es-ES" sz="1400" b="1" dirty="0">
                <a:solidFill>
                  <a:srgbClr val="000000"/>
                </a:solidFill>
              </a:rPr>
              <a:t>REPÚBLICA BOLIVARIANA DE VENEZUELA</a:t>
            </a:r>
          </a:p>
          <a:p>
            <a:pPr algn="ctr" eaLnBrk="1" hangingPunct="1"/>
            <a:r>
              <a:rPr lang="es-ES_tradnl" altLang="es-ES" sz="1400" b="1" dirty="0">
                <a:solidFill>
                  <a:srgbClr val="000000"/>
                </a:solidFill>
              </a:rPr>
              <a:t>MINISTERIO DEL PODER POPULAR PARA LA EDUCACIÓN</a:t>
            </a:r>
          </a:p>
          <a:p>
            <a:pPr algn="ctr" eaLnBrk="1" hangingPunct="1"/>
            <a:r>
              <a:rPr lang="es-ES_tradnl" altLang="es-ES" sz="1400" b="1" dirty="0">
                <a:solidFill>
                  <a:srgbClr val="000000"/>
                </a:solidFill>
              </a:rPr>
              <a:t>PROGRAMA NACIONAL DE FORMACIÓN EN SISTEMAS E INFORMÁTICA</a:t>
            </a:r>
          </a:p>
          <a:p>
            <a:pPr algn="ctr" eaLnBrk="1" hangingPunct="1"/>
            <a:r>
              <a:rPr lang="es-ES_tradnl" altLang="es-ES" sz="1400" b="1" dirty="0">
                <a:solidFill>
                  <a:srgbClr val="000000"/>
                </a:solidFill>
              </a:rPr>
              <a:t>MISIÓN SUCRE, ALDEA SEVERIANO RODRÍGUEZ</a:t>
            </a:r>
          </a:p>
          <a:p>
            <a:pPr algn="ctr" eaLnBrk="1" hangingPunct="1"/>
            <a:r>
              <a:rPr lang="es-ES_tradnl" altLang="es-ES" sz="1400" b="1" dirty="0">
                <a:solidFill>
                  <a:srgbClr val="000000"/>
                </a:solidFill>
              </a:rPr>
              <a:t>MARACAIBO, EDO. ZULIA</a:t>
            </a:r>
          </a:p>
        </p:txBody>
      </p:sp>
      <p:sp>
        <p:nvSpPr>
          <p:cNvPr id="16" name="Text Box 44"/>
          <p:cNvSpPr txBox="1">
            <a:spLocks noChangeArrowheads="1"/>
          </p:cNvSpPr>
          <p:nvPr/>
        </p:nvSpPr>
        <p:spPr bwMode="auto">
          <a:xfrm>
            <a:off x="5796136" y="5197549"/>
            <a:ext cx="3341979"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kumimoji="1" lang="es-ES" altLang="es-ES" sz="1800" b="1" dirty="0">
                <a:solidFill>
                  <a:srgbClr val="000000"/>
                </a:solidFill>
                <a:latin typeface="Arial" panose="020B0604020202020204" pitchFamily="34" charset="0"/>
              </a:rPr>
              <a:t>PRESENTADO POR:</a:t>
            </a:r>
          </a:p>
          <a:p>
            <a:pPr eaLnBrk="1" hangingPunct="1">
              <a:spcBef>
                <a:spcPct val="50000"/>
              </a:spcBef>
            </a:pPr>
            <a:endParaRPr kumimoji="1" lang="es-VE" altLang="es-ES" sz="1800" b="1" dirty="0">
              <a:solidFill>
                <a:srgbClr val="000000"/>
              </a:solidFill>
              <a:latin typeface="Arial" panose="020B0604020202020204" pitchFamily="34" charset="0"/>
            </a:endParaRPr>
          </a:p>
          <a:p>
            <a:pPr eaLnBrk="1" hangingPunct="1"/>
            <a:r>
              <a:rPr lang="es-ES_tradnl" altLang="es-ES" sz="1800" b="1" dirty="0">
                <a:solidFill>
                  <a:srgbClr val="000000"/>
                </a:solidFill>
              </a:rPr>
              <a:t>Br. Sonder Sifuentes   </a:t>
            </a:r>
          </a:p>
          <a:p>
            <a:pPr eaLnBrk="1" hangingPunct="1"/>
            <a:r>
              <a:rPr lang="es-ES_tradnl" altLang="es-ES" sz="1800" b="1" dirty="0">
                <a:solidFill>
                  <a:srgbClr val="000000"/>
                </a:solidFill>
              </a:rPr>
              <a:t>Ci. 12.094.663</a:t>
            </a:r>
          </a:p>
          <a:p>
            <a:pPr eaLnBrk="1" hangingPunct="1"/>
            <a:endParaRPr kumimoji="1" lang="es-ES" altLang="es-ES" sz="1800" b="1"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blinds(horizontal)">
                                      <p:cBhvr>
                                        <p:cTn id="7" dur="500"/>
                                        <p:tgtEl>
                                          <p:spTgt spid="13">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rbrake.wav"/>
                                        </p:tgtEl>
                                      </p:cMediaNode>
                                    </p:audio>
                                  </p:sub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animEffect transition="in" filter="blinds(horizontal)">
                                      <p:cBhvr>
                                        <p:cTn id="11" dur="500"/>
                                        <p:tgtEl>
                                          <p:spTgt spid="13">
                                            <p:txEl>
                                              <p:pRg st="1" end="1"/>
                                            </p:txEl>
                                          </p:spTgt>
                                        </p:tgtEl>
                                      </p:cBhvr>
                                    </p:animEffect>
                                  </p:childTnLst>
                                  <p:subTnLst>
                                    <p:audio>
                                      <p:cMediaNode>
                                        <p:cTn display="0" masterRel="sameClick">
                                          <p:stCondLst>
                                            <p:cond evt="begin" delay="0">
                                              <p:tn val="9"/>
                                            </p:cond>
                                          </p:stCondLst>
                                          <p:endCondLst>
                                            <p:cond evt="onStopAudio" delay="0">
                                              <p:tgtEl>
                                                <p:sldTgt/>
                                              </p:tgtEl>
                                            </p:cond>
                                          </p:endCondLst>
                                        </p:cTn>
                                        <p:tgtEl>
                                          <p:sndTgt r:embed="rId2" name="carbrak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autoUpdateAnimBg="0"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II  - FUNDAMETACIÓN TEÓRICA Y TECNOLÓGICA</a:t>
            </a:r>
          </a:p>
        </p:txBody>
      </p:sp>
      <p:sp>
        <p:nvSpPr>
          <p:cNvPr id="5" name="Rectángulo 4"/>
          <p:cNvSpPr/>
          <p:nvPr/>
        </p:nvSpPr>
        <p:spPr>
          <a:xfrm>
            <a:off x="255931" y="771800"/>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BASES TEÓRICAS Y TECNOLÓGICA </a:t>
            </a:r>
          </a:p>
        </p:txBody>
      </p:sp>
      <p:sp>
        <p:nvSpPr>
          <p:cNvPr id="7" name="8 CuadroTexto"/>
          <p:cNvSpPr txBox="1"/>
          <p:nvPr/>
        </p:nvSpPr>
        <p:spPr>
          <a:xfrm>
            <a:off x="750067" y="1700808"/>
            <a:ext cx="338988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dirty="0"/>
              <a:t>VI: Control de Mantenimiento de Equipos de Computación. </a:t>
            </a:r>
          </a:p>
        </p:txBody>
      </p:sp>
      <p:sp>
        <p:nvSpPr>
          <p:cNvPr id="8" name="8 CuadroTexto"/>
          <p:cNvSpPr txBox="1"/>
          <p:nvPr/>
        </p:nvSpPr>
        <p:spPr>
          <a:xfrm>
            <a:off x="5382809" y="1701621"/>
            <a:ext cx="3011124"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dirty="0"/>
              <a:t>VD: </a:t>
            </a:r>
            <a:r>
              <a:rPr lang="es-ES" dirty="0"/>
              <a:t>Sistema Automatizado</a:t>
            </a:r>
          </a:p>
        </p:txBody>
      </p:sp>
      <p:sp>
        <p:nvSpPr>
          <p:cNvPr id="10" name="Rectángulo 9"/>
          <p:cNvSpPr/>
          <p:nvPr/>
        </p:nvSpPr>
        <p:spPr>
          <a:xfrm>
            <a:off x="289729" y="2627456"/>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BASES METODOLÓGICAS</a:t>
            </a:r>
          </a:p>
        </p:txBody>
      </p:sp>
      <p:sp>
        <p:nvSpPr>
          <p:cNvPr id="12" name="8 CuadroTexto"/>
          <p:cNvSpPr txBox="1"/>
          <p:nvPr/>
        </p:nvSpPr>
        <p:spPr>
          <a:xfrm>
            <a:off x="750067" y="3323240"/>
            <a:ext cx="338988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dirty="0"/>
              <a:t>Metodologías 1</a:t>
            </a:r>
          </a:p>
        </p:txBody>
      </p:sp>
      <p:sp>
        <p:nvSpPr>
          <p:cNvPr id="13" name="8 CuadroTexto"/>
          <p:cNvSpPr txBox="1"/>
          <p:nvPr/>
        </p:nvSpPr>
        <p:spPr>
          <a:xfrm>
            <a:off x="5382809" y="3324053"/>
            <a:ext cx="3011124"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dirty="0"/>
              <a:t>Metodologías 2</a:t>
            </a:r>
            <a:endParaRPr lang="es-ES" u="sng" dirty="0"/>
          </a:p>
        </p:txBody>
      </p:sp>
      <p:sp>
        <p:nvSpPr>
          <p:cNvPr id="14" name="Rectángulo 13"/>
          <p:cNvSpPr/>
          <p:nvPr/>
        </p:nvSpPr>
        <p:spPr>
          <a:xfrm>
            <a:off x="310004" y="4392305"/>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BASES LEGALES</a:t>
            </a:r>
          </a:p>
        </p:txBody>
      </p:sp>
      <p:sp>
        <p:nvSpPr>
          <p:cNvPr id="15" name="8 CuadroTexto"/>
          <p:cNvSpPr txBox="1"/>
          <p:nvPr/>
        </p:nvSpPr>
        <p:spPr>
          <a:xfrm>
            <a:off x="345791" y="4918833"/>
            <a:ext cx="419241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VE" b="1" dirty="0"/>
              <a:t>Constitución de la República Bolivariana de Venezuela 1.999.</a:t>
            </a:r>
            <a:r>
              <a:rPr lang="es-VE" dirty="0"/>
              <a:t> </a:t>
            </a:r>
            <a:r>
              <a:rPr lang="es-VE" b="1" dirty="0"/>
              <a:t>Artículo 110.</a:t>
            </a:r>
            <a:endParaRPr lang="es-ES" b="1" dirty="0"/>
          </a:p>
        </p:txBody>
      </p:sp>
      <p:sp>
        <p:nvSpPr>
          <p:cNvPr id="16" name="8 CuadroTexto"/>
          <p:cNvSpPr txBox="1"/>
          <p:nvPr/>
        </p:nvSpPr>
        <p:spPr>
          <a:xfrm>
            <a:off x="4839757" y="4918833"/>
            <a:ext cx="4014513"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VE" b="1" dirty="0"/>
              <a:t>Ley Orgánica de Ciencia, Tecnología e Innovación 2004.</a:t>
            </a:r>
            <a:r>
              <a:rPr lang="es-VE" dirty="0"/>
              <a:t> </a:t>
            </a:r>
            <a:r>
              <a:rPr lang="es-VE" b="1" dirty="0"/>
              <a:t>Artículo 1. </a:t>
            </a:r>
            <a:endParaRPr lang="es-ES" u="sng" dirty="0"/>
          </a:p>
        </p:txBody>
      </p:sp>
      <p:sp>
        <p:nvSpPr>
          <p:cNvPr id="17" name="8 CuadroTexto"/>
          <p:cNvSpPr txBox="1"/>
          <p:nvPr/>
        </p:nvSpPr>
        <p:spPr>
          <a:xfrm>
            <a:off x="345791" y="5879410"/>
            <a:ext cx="4192410"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VE" b="1" dirty="0"/>
              <a:t>Ley Orgánica de Bienes Públicos 2014.</a:t>
            </a:r>
            <a:r>
              <a:rPr lang="es-VE" dirty="0"/>
              <a:t> </a:t>
            </a:r>
            <a:r>
              <a:rPr lang="es-VE" b="1" dirty="0"/>
              <a:t>Artículo 80.</a:t>
            </a:r>
            <a:endParaRPr lang="es-ES" u="sng" dirty="0"/>
          </a:p>
        </p:txBody>
      </p:sp>
      <p:sp>
        <p:nvSpPr>
          <p:cNvPr id="18" name="8 CuadroTexto"/>
          <p:cNvSpPr txBox="1"/>
          <p:nvPr/>
        </p:nvSpPr>
        <p:spPr>
          <a:xfrm>
            <a:off x="4805960" y="5879409"/>
            <a:ext cx="4014512"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VE" b="1" dirty="0"/>
              <a:t>Ley Especial contra los Delitos Informáticos 2001.</a:t>
            </a:r>
            <a:r>
              <a:rPr lang="es-VE" dirty="0"/>
              <a:t> </a:t>
            </a:r>
            <a:r>
              <a:rPr lang="es-VE" b="1" dirty="0"/>
              <a:t>Artículo 1.</a:t>
            </a:r>
            <a:r>
              <a:rPr lang="es-VE" dirty="0"/>
              <a:t> </a:t>
            </a:r>
            <a:endParaRPr lang="es-ES" u="sng" dirty="0"/>
          </a:p>
        </p:txBody>
      </p:sp>
      <p:sp>
        <p:nvSpPr>
          <p:cNvPr id="3" name="Rectángulo 2"/>
          <p:cNvSpPr/>
          <p:nvPr/>
        </p:nvSpPr>
        <p:spPr>
          <a:xfrm>
            <a:off x="1333318" y="3857772"/>
            <a:ext cx="1787669" cy="369332"/>
          </a:xfrm>
          <a:prstGeom prst="rect">
            <a:avLst/>
          </a:prstGeom>
        </p:spPr>
        <p:txBody>
          <a:bodyPr wrap="none">
            <a:spAutoFit/>
          </a:bodyPr>
          <a:lstStyle/>
          <a:p>
            <a:r>
              <a:rPr lang="es-VE" dirty="0">
                <a:solidFill>
                  <a:srgbClr val="000000"/>
                </a:solidFill>
                <a:latin typeface="Arial" panose="020B0604020202020204" pitchFamily="34" charset="0"/>
                <a:ea typeface="Times New Roman" panose="02020603050405020304" pitchFamily="18" charset="0"/>
                <a:cs typeface="Calibri" panose="020F0502020204030204" pitchFamily="34" charset="0"/>
              </a:rPr>
              <a:t>Jonas Montilva </a:t>
            </a:r>
            <a:endParaRPr lang="es-VE" dirty="0"/>
          </a:p>
        </p:txBody>
      </p:sp>
      <p:sp>
        <p:nvSpPr>
          <p:cNvPr id="4" name="Rectángulo 3"/>
          <p:cNvSpPr/>
          <p:nvPr/>
        </p:nvSpPr>
        <p:spPr>
          <a:xfrm>
            <a:off x="5896567" y="3894165"/>
            <a:ext cx="1967205" cy="369332"/>
          </a:xfrm>
          <a:prstGeom prst="rect">
            <a:avLst/>
          </a:prstGeom>
        </p:spPr>
        <p:txBody>
          <a:bodyPr wrap="none">
            <a:spAutoFit/>
          </a:bodyPr>
          <a:lstStyle/>
          <a:p>
            <a:r>
              <a:rPr lang="es-VE" dirty="0">
                <a:solidFill>
                  <a:srgbClr val="000000"/>
                </a:solidFill>
                <a:latin typeface="Arial" panose="020B0604020202020204" pitchFamily="34" charset="0"/>
                <a:ea typeface="Times New Roman" panose="02020603050405020304" pitchFamily="18" charset="0"/>
                <a:cs typeface="Calibri" panose="020F0502020204030204" pitchFamily="34" charset="0"/>
              </a:rPr>
              <a:t>Kendall y Kendall</a:t>
            </a:r>
            <a:endParaRPr lang="es-VE" dirty="0"/>
          </a:p>
        </p:txBody>
      </p:sp>
    </p:spTree>
    <p:extLst>
      <p:ext uri="{BB962C8B-B14F-4D97-AF65-F5344CB8AC3E}">
        <p14:creationId xmlns:p14="http://schemas.microsoft.com/office/powerpoint/2010/main" val="97729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803" name="Picture 11"/>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929322" y="2492896"/>
            <a:ext cx="1428760" cy="1155850"/>
          </a:xfrm>
          <a:prstGeom prst="rect">
            <a:avLst/>
          </a:prstGeom>
          <a:noFill/>
          <a:ln w="9525">
            <a:noFill/>
            <a:miter lim="800000"/>
            <a:headEnd/>
            <a:tailEnd/>
          </a:ln>
          <a:effectLst/>
        </p:spPr>
      </p:pic>
      <p:sp>
        <p:nvSpPr>
          <p:cNvPr id="1028" name="AutoShape 4" descr="LA EVALUACIÓN DEL PROFESORADO: 5. METODOLOGÍA DIDÁCT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dirty="0"/>
          </a:p>
        </p:txBody>
      </p:sp>
      <p:sp>
        <p:nvSpPr>
          <p:cNvPr id="7" name="6 CuadroTexto"/>
          <p:cNvSpPr txBox="1"/>
          <p:nvPr/>
        </p:nvSpPr>
        <p:spPr>
          <a:xfrm>
            <a:off x="214282" y="387192"/>
            <a:ext cx="8929718" cy="144655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4400" b="1" dirty="0">
                <a:ln w="11430"/>
                <a:solidFill>
                  <a:sysClr val="windowText" lastClr="000000"/>
                </a:solidFill>
                <a:effectLst>
                  <a:glow rad="101600">
                    <a:schemeClr val="bg1">
                      <a:alpha val="60000"/>
                    </a:schemeClr>
                  </a:glow>
                  <a:outerShdw blurRad="50800" dist="39000" dir="5460000" algn="tl">
                    <a:srgbClr val="000000">
                      <a:alpha val="38000"/>
                    </a:srgbClr>
                  </a:outerShdw>
                </a:effectLst>
              </a:rPr>
              <a:t>FASE III   </a:t>
            </a:r>
          </a:p>
          <a:p>
            <a:pPr algn="ctr"/>
            <a:r>
              <a:rPr lang="es-ES" sz="4400" b="1" dirty="0">
                <a:ln w="11430"/>
                <a:solidFill>
                  <a:sysClr val="windowText" lastClr="000000"/>
                </a:solidFill>
                <a:effectLst>
                  <a:glow rad="101600">
                    <a:schemeClr val="bg1">
                      <a:alpha val="60000"/>
                    </a:schemeClr>
                  </a:glow>
                  <a:outerShdw blurRad="50800" dist="39000" dir="5460000" algn="tl">
                    <a:srgbClr val="000000">
                      <a:alpha val="38000"/>
                    </a:srgbClr>
                  </a:outerShdw>
                </a:effectLst>
              </a:rPr>
              <a:t>DISEÑO TECNOLÓGICO</a:t>
            </a:r>
          </a:p>
        </p:txBody>
      </p:sp>
      <p:sp>
        <p:nvSpPr>
          <p:cNvPr id="2" name="AutoShape 4" descr="El secreto de emprender está en estudiar el problema y no la solución -  Marta Bergadà - Ley Segunda Oportunid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dirty="0"/>
          </a:p>
        </p:txBody>
      </p:sp>
      <p:pic>
        <p:nvPicPr>
          <p:cNvPr id="33796" name="Picture 4"/>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5857884" y="3493028"/>
            <a:ext cx="2928958" cy="2623991"/>
          </a:xfrm>
          <a:prstGeom prst="rect">
            <a:avLst/>
          </a:prstGeom>
          <a:noFill/>
          <a:ln w="9525">
            <a:noFill/>
            <a:miter lim="800000"/>
            <a:headEnd/>
            <a:tailEnd/>
          </a:ln>
          <a:effectLst>
            <a:glow rad="101600">
              <a:schemeClr val="bg1">
                <a:alpha val="60000"/>
              </a:schemeClr>
            </a:glow>
          </a:effectLst>
        </p:spPr>
      </p:pic>
      <p:pic>
        <p:nvPicPr>
          <p:cNvPr id="33798"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357158" y="5207540"/>
            <a:ext cx="1644652" cy="1057276"/>
          </a:xfrm>
          <a:prstGeom prst="rect">
            <a:avLst/>
          </a:prstGeom>
          <a:noFill/>
          <a:ln w="9525">
            <a:noFill/>
            <a:miter lim="800000"/>
            <a:headEnd/>
            <a:tailEnd/>
          </a:ln>
          <a:effectLst/>
        </p:spPr>
      </p:pic>
      <p:pic>
        <p:nvPicPr>
          <p:cNvPr id="33799" name="Picture 7"/>
          <p:cNvPicPr>
            <a:picLocks noChangeAspect="1" noChangeArrowheads="1"/>
          </p:cNvPicPr>
          <p:nvPr/>
        </p:nvPicPr>
        <p:blipFill>
          <a:blip r:embed="rId5"/>
          <a:srcRect/>
          <a:stretch>
            <a:fillRect/>
          </a:stretch>
        </p:blipFill>
        <p:spPr bwMode="auto">
          <a:xfrm>
            <a:off x="1437411" y="3005804"/>
            <a:ext cx="1840021" cy="1285884"/>
          </a:xfrm>
          <a:prstGeom prst="rect">
            <a:avLst/>
          </a:prstGeom>
          <a:ln>
            <a:noFill/>
          </a:ln>
          <a:effectLst>
            <a:outerShdw blurRad="292100" dist="139700" dir="2700000" algn="tl" rotWithShape="0">
              <a:srgbClr val="333333">
                <a:alpha val="65000"/>
              </a:srgbClr>
            </a:outerShdw>
          </a:effectLst>
        </p:spPr>
      </p:pic>
      <p:sp>
        <p:nvSpPr>
          <p:cNvPr id="33801" name="AutoShape 9" descr="Qué es un SOFTWARE EDUCATIVO y cuáles son sus características? (Tipos y  ejemplos)👨‍💻👨‍🎓 - YouTub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dirty="0"/>
          </a:p>
        </p:txBody>
      </p:sp>
      <p:pic>
        <p:nvPicPr>
          <p:cNvPr id="33802" name="Picture 10"/>
          <p:cNvPicPr>
            <a:picLocks noChangeAspect="1" noChangeArrowheads="1"/>
          </p:cNvPicPr>
          <p:nvPr/>
        </p:nvPicPr>
        <p:blipFill>
          <a:blip r:embed="rId6"/>
          <a:srcRect t="26315"/>
          <a:stretch>
            <a:fillRect/>
          </a:stretch>
        </p:blipFill>
        <p:spPr bwMode="auto">
          <a:xfrm>
            <a:off x="2786050" y="5278978"/>
            <a:ext cx="1928826" cy="1080142"/>
          </a:xfrm>
          <a:prstGeom prst="rect">
            <a:avLst/>
          </a:prstGeom>
          <a:ln>
            <a:noFill/>
          </a:ln>
          <a:effectLst>
            <a:outerShdw blurRad="292100" dist="139700" dir="2700000" algn="tl" rotWithShape="0">
              <a:srgbClr val="333333">
                <a:alpha val="65000"/>
              </a:srgbClr>
            </a:outerShdw>
          </a:effectLst>
        </p:spPr>
      </p:pic>
      <p:sp>
        <p:nvSpPr>
          <p:cNvPr id="16" name="15 CuadroTexto"/>
          <p:cNvSpPr txBox="1"/>
          <p:nvPr/>
        </p:nvSpPr>
        <p:spPr>
          <a:xfrm>
            <a:off x="285720" y="4993226"/>
            <a:ext cx="1857388" cy="400110"/>
          </a:xfrm>
          <a:prstGeom prst="rect">
            <a:avLst/>
          </a:prstGeom>
          <a:noFill/>
        </p:spPr>
        <p:txBody>
          <a:bodyPr wrap="square" rtlCol="0">
            <a:spAutoFit/>
          </a:bodyPr>
          <a:lstStyle/>
          <a:p>
            <a:r>
              <a:rPr lang="es-ES" sz="2000" b="1" cap="all" dirty="0">
                <a:ln w="9000" cmpd="sng">
                  <a:solidFill>
                    <a:schemeClr val="accent4">
                      <a:shade val="50000"/>
                      <a:satMod val="120000"/>
                    </a:schemeClr>
                  </a:solidFill>
                  <a:prstDash val="solid"/>
                </a:ln>
                <a:solidFill>
                  <a:srgbClr val="002060"/>
                </a:solidFill>
                <a:effectLst>
                  <a:reflection blurRad="12700" stA="28000" endPos="45000" dist="1000" dir="5400000" sy="-100000" algn="bl" rotWithShape="0"/>
                </a:effectLst>
              </a:rPr>
              <a:t>aplicaciones</a:t>
            </a:r>
          </a:p>
        </p:txBody>
      </p:sp>
      <p:sp>
        <p:nvSpPr>
          <p:cNvPr id="17" name="16 CuadroTexto"/>
          <p:cNvSpPr txBox="1"/>
          <p:nvPr/>
        </p:nvSpPr>
        <p:spPr>
          <a:xfrm>
            <a:off x="1396758" y="2577176"/>
            <a:ext cx="2143140" cy="369332"/>
          </a:xfrm>
          <a:prstGeom prst="rect">
            <a:avLst/>
          </a:prstGeom>
          <a:noFill/>
        </p:spPr>
        <p:txBody>
          <a:bodyPr wrap="square" rtlCol="0">
            <a:spAutoFit/>
          </a:bodyPr>
          <a:lstStyle/>
          <a:p>
            <a:r>
              <a:rPr lang="es-ES"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Diseño de sistema</a:t>
            </a:r>
          </a:p>
        </p:txBody>
      </p:sp>
      <p:sp>
        <p:nvSpPr>
          <p:cNvPr id="18" name="17 CuadroTexto"/>
          <p:cNvSpPr txBox="1"/>
          <p:nvPr/>
        </p:nvSpPr>
        <p:spPr>
          <a:xfrm>
            <a:off x="2357422" y="4704085"/>
            <a:ext cx="2643206" cy="646331"/>
          </a:xfrm>
          <a:prstGeom prst="rect">
            <a:avLst/>
          </a:prstGeom>
          <a:noFill/>
        </p:spPr>
        <p:txBody>
          <a:bodyPr wrap="square" rtlCol="0">
            <a:spAutoFit/>
          </a:bodyPr>
          <a:lstStyle/>
          <a:p>
            <a:pPr algn="ctr"/>
            <a:r>
              <a:rPr lang="es-ES"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Diseño de </a:t>
            </a:r>
          </a:p>
          <a:p>
            <a:pPr algn="ctr"/>
            <a:r>
              <a:rPr lang="es-ES"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software educativo</a:t>
            </a:r>
          </a:p>
        </p:txBody>
      </p:sp>
      <p:pic>
        <p:nvPicPr>
          <p:cNvPr id="33804" name="Picture 12"/>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7786710" y="2921524"/>
            <a:ext cx="1002984" cy="92868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III  - DISEÑO TECNOLÓGICO</a:t>
            </a:r>
          </a:p>
        </p:txBody>
      </p:sp>
      <p:sp>
        <p:nvSpPr>
          <p:cNvPr id="5" name="Rectángulo 4"/>
          <p:cNvSpPr/>
          <p:nvPr/>
        </p:nvSpPr>
        <p:spPr>
          <a:xfrm>
            <a:off x="255931" y="771800"/>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DESCRIPCIÓN DE LA TECNOLOGÍA </a:t>
            </a:r>
          </a:p>
        </p:txBody>
      </p:sp>
      <p:pic>
        <p:nvPicPr>
          <p:cNvPr id="13"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1703080" y="1628800"/>
            <a:ext cx="942911" cy="857579"/>
          </a:xfrm>
          <a:prstGeom prst="rect">
            <a:avLst/>
          </a:prstGeom>
          <a:noFill/>
          <a:ln w="9525">
            <a:noFill/>
            <a:miter lim="800000"/>
            <a:headEnd/>
            <a:tailEnd/>
          </a:ln>
          <a:effectLst>
            <a:glow rad="101600">
              <a:schemeClr val="bg1">
                <a:alpha val="60000"/>
              </a:schemeClr>
            </a:glow>
          </a:effectLst>
        </p:spPr>
      </p:pic>
      <p:pic>
        <p:nvPicPr>
          <p:cNvPr id="14" name="Picture 3"/>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3131840" y="1628800"/>
            <a:ext cx="636730" cy="785818"/>
          </a:xfrm>
          <a:prstGeom prst="rect">
            <a:avLst/>
          </a:prstGeom>
          <a:noFill/>
          <a:ln w="9525">
            <a:noFill/>
            <a:miter lim="800000"/>
            <a:headEnd/>
            <a:tailEnd/>
          </a:ln>
          <a:effectLst>
            <a:glow rad="101600">
              <a:schemeClr val="bg1">
                <a:alpha val="60000"/>
              </a:schemeClr>
            </a:glow>
          </a:effectLst>
        </p:spPr>
      </p:pic>
      <p:grpSp>
        <p:nvGrpSpPr>
          <p:cNvPr id="15" name="11 Grupo"/>
          <p:cNvGrpSpPr/>
          <p:nvPr/>
        </p:nvGrpSpPr>
        <p:grpSpPr>
          <a:xfrm>
            <a:off x="845824" y="2700370"/>
            <a:ext cx="1357322" cy="1214422"/>
            <a:chOff x="2357422" y="5429264"/>
            <a:chExt cx="1571624" cy="1428736"/>
          </a:xfrm>
        </p:grpSpPr>
        <p:pic>
          <p:nvPicPr>
            <p:cNvPr id="16" name="Picture 4"/>
            <p:cNvPicPr>
              <a:picLocks noChangeAspect="1" noChangeArrowheads="1"/>
            </p:cNvPicPr>
            <p:nvPr/>
          </p:nvPicPr>
          <p:blipFill>
            <a:blip r:embed="rId4" cstate="print">
              <a:clrChange>
                <a:clrFrom>
                  <a:srgbClr val="FFFFFF"/>
                </a:clrFrom>
                <a:clrTo>
                  <a:srgbClr val="FFFFFF">
                    <a:alpha val="0"/>
                  </a:srgbClr>
                </a:clrTo>
              </a:clrChange>
            </a:blip>
            <a:srcRect l="8879"/>
            <a:stretch>
              <a:fillRect/>
            </a:stretch>
          </p:blipFill>
          <p:spPr bwMode="auto">
            <a:xfrm>
              <a:off x="2357422" y="6118232"/>
              <a:ext cx="733127" cy="739768"/>
            </a:xfrm>
            <a:prstGeom prst="rect">
              <a:avLst/>
            </a:prstGeom>
            <a:noFill/>
            <a:ln w="9525">
              <a:noFill/>
              <a:miter lim="800000"/>
              <a:headEnd/>
              <a:tailEnd/>
            </a:ln>
            <a:effectLst>
              <a:glow rad="101600">
                <a:schemeClr val="bg1">
                  <a:alpha val="60000"/>
                </a:schemeClr>
              </a:glow>
            </a:effectLst>
          </p:spPr>
        </p:pic>
        <p:pic>
          <p:nvPicPr>
            <p:cNvPr id="17" name="Picture 5"/>
            <p:cNvPicPr>
              <a:picLocks noChangeAspect="1" noChangeArrowheads="1"/>
            </p:cNvPicPr>
            <p:nvPr/>
          </p:nvPicPr>
          <p:blipFill>
            <a:blip r:embed="rId5">
              <a:clrChange>
                <a:clrFrom>
                  <a:srgbClr val="FFFFFF"/>
                </a:clrFrom>
                <a:clrTo>
                  <a:srgbClr val="FFFFFF">
                    <a:alpha val="0"/>
                  </a:srgbClr>
                </a:clrTo>
              </a:clrChange>
            </a:blip>
            <a:srcRect/>
            <a:stretch>
              <a:fillRect/>
            </a:stretch>
          </p:blipFill>
          <p:spPr bwMode="auto">
            <a:xfrm>
              <a:off x="2428860" y="5429264"/>
              <a:ext cx="1500186" cy="1027905"/>
            </a:xfrm>
            <a:prstGeom prst="rect">
              <a:avLst/>
            </a:prstGeom>
            <a:noFill/>
            <a:ln w="9525">
              <a:noFill/>
              <a:miter lim="800000"/>
              <a:headEnd/>
              <a:tailEnd/>
            </a:ln>
            <a:effectLst>
              <a:glow rad="101600">
                <a:schemeClr val="bg1">
                  <a:alpha val="60000"/>
                </a:schemeClr>
              </a:glow>
            </a:effectLst>
          </p:spPr>
        </p:pic>
      </p:grpSp>
      <p:sp>
        <p:nvSpPr>
          <p:cNvPr id="24" name="13 Rectángulo"/>
          <p:cNvSpPr/>
          <p:nvPr/>
        </p:nvSpPr>
        <p:spPr>
          <a:xfrm>
            <a:off x="2917526" y="1414486"/>
            <a:ext cx="1213794" cy="261610"/>
          </a:xfrm>
          <a:prstGeom prst="rect">
            <a:avLst/>
          </a:prstGeom>
        </p:spPr>
        <p:txBody>
          <a:bodyPr wrap="none">
            <a:spAutoFit/>
          </a:bodyPr>
          <a:lstStyle/>
          <a:p>
            <a:r>
              <a:rPr lang="es-ES" sz="11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conocimientos</a:t>
            </a:r>
          </a:p>
        </p:txBody>
      </p:sp>
      <p:sp>
        <p:nvSpPr>
          <p:cNvPr id="25" name="14 Rectángulo"/>
          <p:cNvSpPr/>
          <p:nvPr/>
        </p:nvSpPr>
        <p:spPr>
          <a:xfrm>
            <a:off x="1569728" y="3567150"/>
            <a:ext cx="889987" cy="261610"/>
          </a:xfrm>
          <a:prstGeom prst="rect">
            <a:avLst/>
          </a:prstGeom>
        </p:spPr>
        <p:txBody>
          <a:bodyPr wrap="square">
            <a:spAutoFit/>
          </a:bodyPr>
          <a:lstStyle/>
          <a:p>
            <a:r>
              <a:rPr lang="es-ES" sz="11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Hardware</a:t>
            </a:r>
          </a:p>
        </p:txBody>
      </p:sp>
      <p:pic>
        <p:nvPicPr>
          <p:cNvPr id="26" name="Picture 6"/>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rot="16043294">
            <a:off x="3699584" y="2886503"/>
            <a:ext cx="1057365" cy="716657"/>
          </a:xfrm>
          <a:prstGeom prst="rect">
            <a:avLst/>
          </a:prstGeom>
          <a:noFill/>
          <a:ln w="9525">
            <a:noFill/>
            <a:miter lim="800000"/>
            <a:headEnd/>
            <a:tailEnd/>
          </a:ln>
          <a:effectLst>
            <a:glow rad="101600">
              <a:schemeClr val="bg1">
                <a:alpha val="60000"/>
              </a:schemeClr>
            </a:glow>
          </a:effectLst>
        </p:spPr>
      </p:pic>
      <p:sp>
        <p:nvSpPr>
          <p:cNvPr id="27" name="17 Flecha doblada"/>
          <p:cNvSpPr/>
          <p:nvPr/>
        </p:nvSpPr>
        <p:spPr>
          <a:xfrm rot="10800000" flipH="1">
            <a:off x="3417592" y="2486056"/>
            <a:ext cx="428628" cy="500066"/>
          </a:xfrm>
          <a:prstGeom prst="bentArrow">
            <a:avLst>
              <a:gd name="adj1" fmla="val 25000"/>
              <a:gd name="adj2" fmla="val 25000"/>
              <a:gd name="adj3" fmla="val 25000"/>
              <a:gd name="adj4" fmla="val 40337"/>
            </a:avLst>
          </a:prstGeom>
          <a:effectLst>
            <a:glow rad="101600">
              <a:schemeClr val="bg1">
                <a:alpha val="6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solidFill>
                <a:schemeClr val="tx1"/>
              </a:solidFill>
            </a:endParaRPr>
          </a:p>
        </p:txBody>
      </p:sp>
      <p:sp>
        <p:nvSpPr>
          <p:cNvPr id="28" name="18 Flecha derecha"/>
          <p:cNvSpPr/>
          <p:nvPr/>
        </p:nvSpPr>
        <p:spPr>
          <a:xfrm>
            <a:off x="2417460" y="3414750"/>
            <a:ext cx="1428760" cy="214314"/>
          </a:xfrm>
          <a:prstGeom prst="rightArrow">
            <a:avLst/>
          </a:prstGeom>
          <a:effectLst>
            <a:glow rad="101600">
              <a:schemeClr val="bg1">
                <a:alpha val="6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p>
        </p:txBody>
      </p:sp>
      <p:sp>
        <p:nvSpPr>
          <p:cNvPr id="29" name="19 Flecha derecha"/>
          <p:cNvSpPr/>
          <p:nvPr/>
        </p:nvSpPr>
        <p:spPr>
          <a:xfrm rot="1810301">
            <a:off x="2363510" y="2780993"/>
            <a:ext cx="1383103" cy="214314"/>
          </a:xfrm>
          <a:prstGeom prst="rightArrow">
            <a:avLst/>
          </a:prstGeom>
          <a:effectLst>
            <a:glow rad="101600">
              <a:schemeClr val="bg1">
                <a:alpha val="6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p>
        </p:txBody>
      </p:sp>
      <p:sp>
        <p:nvSpPr>
          <p:cNvPr id="30" name="20 Flecha derecha"/>
          <p:cNvSpPr/>
          <p:nvPr/>
        </p:nvSpPr>
        <p:spPr>
          <a:xfrm rot="21063059">
            <a:off x="4788591" y="2930715"/>
            <a:ext cx="491509" cy="214314"/>
          </a:xfrm>
          <a:prstGeom prst="rightArrow">
            <a:avLst/>
          </a:prstGeom>
          <a:effectLst>
            <a:glow rad="101600">
              <a:schemeClr val="bg1">
                <a:alpha val="60000"/>
              </a:schemeClr>
            </a:glow>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ES" dirty="0"/>
          </a:p>
        </p:txBody>
      </p:sp>
      <p:pic>
        <p:nvPicPr>
          <p:cNvPr id="31" name="Picture 6"/>
          <p:cNvPicPr>
            <a:picLocks noChangeAspect="1" noChangeArrowheads="1"/>
          </p:cNvPicPr>
          <p:nvPr/>
        </p:nvPicPr>
        <p:blipFill>
          <a:blip r:embed="rId7">
            <a:clrChange>
              <a:clrFrom>
                <a:srgbClr val="FFFFFF"/>
              </a:clrFrom>
              <a:clrTo>
                <a:srgbClr val="FFFFFF">
                  <a:alpha val="0"/>
                </a:srgbClr>
              </a:clrTo>
            </a:clrChange>
          </a:blip>
          <a:srcRect/>
          <a:stretch>
            <a:fillRect/>
          </a:stretch>
        </p:blipFill>
        <p:spPr bwMode="auto">
          <a:xfrm>
            <a:off x="5346418" y="1485924"/>
            <a:ext cx="2000264" cy="1920806"/>
          </a:xfrm>
          <a:prstGeom prst="rect">
            <a:avLst/>
          </a:prstGeom>
          <a:noFill/>
          <a:ln w="9525">
            <a:noFill/>
            <a:miter lim="800000"/>
            <a:headEnd/>
            <a:tailEnd/>
          </a:ln>
          <a:effectLst>
            <a:glow rad="228600">
              <a:schemeClr val="accent1">
                <a:satMod val="175000"/>
                <a:alpha val="40000"/>
              </a:schemeClr>
            </a:glow>
          </a:effectLst>
        </p:spPr>
      </p:pic>
      <p:sp>
        <p:nvSpPr>
          <p:cNvPr id="32" name="22 Rectángulo"/>
          <p:cNvSpPr/>
          <p:nvPr/>
        </p:nvSpPr>
        <p:spPr>
          <a:xfrm>
            <a:off x="5703608" y="2028768"/>
            <a:ext cx="1214446" cy="738664"/>
          </a:xfrm>
          <a:prstGeom prst="rect">
            <a:avLst/>
          </a:prstGeom>
        </p:spPr>
        <p:txBody>
          <a:bodyPr wrap="square">
            <a:spAutoFit/>
          </a:bodyPr>
          <a:lstStyle/>
          <a:p>
            <a:pPr algn="ctr"/>
            <a:r>
              <a:rPr lang="es-ES" sz="1400" b="1" cap="all" dirty="0">
                <a:ln w="9000" cmpd="sng">
                  <a:solidFill>
                    <a:schemeClr val="accent4">
                      <a:shade val="50000"/>
                      <a:satMod val="120000"/>
                    </a:schemeClr>
                  </a:solidFill>
                  <a:prstDash val="solid"/>
                </a:ln>
                <a:solidFill>
                  <a:sysClr val="windowText" lastClr="000000"/>
                </a:solidFill>
                <a:effectLst>
                  <a:glow rad="101600">
                    <a:schemeClr val="bg1">
                      <a:alpha val="60000"/>
                    </a:schemeClr>
                  </a:glow>
                  <a:reflection blurRad="12700" stA="28000" endPos="45000" dist="1000" dir="5400000" sy="-100000" algn="bl" rotWithShape="0"/>
                </a:effectLst>
              </a:rPr>
              <a:t>nueva</a:t>
            </a:r>
          </a:p>
          <a:p>
            <a:pPr algn="ctr"/>
            <a:r>
              <a:rPr lang="es-ES" sz="1400" b="1" cap="all" dirty="0">
                <a:ln w="9000" cmpd="sng">
                  <a:solidFill>
                    <a:schemeClr val="accent4">
                      <a:shade val="50000"/>
                      <a:satMod val="120000"/>
                    </a:schemeClr>
                  </a:solidFill>
                  <a:prstDash val="solid"/>
                </a:ln>
                <a:solidFill>
                  <a:sysClr val="windowText" lastClr="000000"/>
                </a:solidFill>
                <a:effectLst>
                  <a:glow rad="101600">
                    <a:schemeClr val="bg1">
                      <a:alpha val="60000"/>
                    </a:schemeClr>
                  </a:glow>
                  <a:reflection blurRad="12700" stA="28000" endPos="45000" dist="1000" dir="5400000" sy="-100000" algn="bl" rotWithShape="0"/>
                </a:effectLst>
              </a:rPr>
              <a:t>Tecnología</a:t>
            </a:r>
          </a:p>
          <a:p>
            <a:pPr algn="ctr"/>
            <a:r>
              <a:rPr lang="es-ES" sz="1400" b="1" cap="all" dirty="0">
                <a:ln w="9000" cmpd="sng">
                  <a:solidFill>
                    <a:schemeClr val="accent4">
                      <a:shade val="50000"/>
                      <a:satMod val="120000"/>
                    </a:schemeClr>
                  </a:solidFill>
                  <a:prstDash val="solid"/>
                </a:ln>
                <a:solidFill>
                  <a:sysClr val="windowText" lastClr="000000"/>
                </a:solidFill>
                <a:effectLst>
                  <a:glow rad="101600">
                    <a:schemeClr val="bg1">
                      <a:alpha val="60000"/>
                    </a:schemeClr>
                  </a:glow>
                  <a:reflection blurRad="12700" stA="28000" endPos="45000" dist="1000" dir="5400000" sy="-100000" algn="bl" rotWithShape="0"/>
                </a:effectLst>
              </a:rPr>
              <a:t>social</a:t>
            </a:r>
          </a:p>
        </p:txBody>
      </p:sp>
      <p:sp>
        <p:nvSpPr>
          <p:cNvPr id="33" name="23 Rectángulo"/>
          <p:cNvSpPr/>
          <p:nvPr/>
        </p:nvSpPr>
        <p:spPr>
          <a:xfrm>
            <a:off x="5989360" y="3271874"/>
            <a:ext cx="889987" cy="430887"/>
          </a:xfrm>
          <a:prstGeom prst="rect">
            <a:avLst/>
          </a:prstGeom>
        </p:spPr>
        <p:txBody>
          <a:bodyPr wrap="square">
            <a:spAutoFit/>
          </a:bodyPr>
          <a:lstStyle/>
          <a:p>
            <a:pPr algn="ctr"/>
            <a:r>
              <a:rPr lang="es-ES" sz="11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Beneficios</a:t>
            </a:r>
          </a:p>
          <a:p>
            <a:pPr algn="ctr"/>
            <a:r>
              <a:rPr lang="es-ES" sz="1100" b="1" cap="all" dirty="0">
                <a:ln w="9000" cmpd="sng">
                  <a:solidFill>
                    <a:schemeClr val="accent4">
                      <a:shade val="50000"/>
                      <a:satMod val="120000"/>
                    </a:schemeClr>
                  </a:solidFill>
                  <a:prstDash val="solid"/>
                </a:ln>
                <a:solidFill>
                  <a:sysClr val="windowText" lastClr="000000"/>
                </a:solidFill>
                <a:effectLst>
                  <a:reflection blurRad="12700" stA="28000" endPos="45000" dist="1000" dir="5400000" sy="-100000" algn="bl" rotWithShape="0"/>
                </a:effectLst>
              </a:rPr>
              <a:t>social </a:t>
            </a:r>
          </a:p>
        </p:txBody>
      </p:sp>
      <p:sp>
        <p:nvSpPr>
          <p:cNvPr id="3" name="Rectángulo 2"/>
          <p:cNvSpPr/>
          <p:nvPr/>
        </p:nvSpPr>
        <p:spPr>
          <a:xfrm>
            <a:off x="527488" y="4625422"/>
            <a:ext cx="8292984" cy="2123658"/>
          </a:xfrm>
          <a:prstGeom prst="rect">
            <a:avLst/>
          </a:prstGeom>
        </p:spPr>
        <p:txBody>
          <a:bodyPr wrap="square">
            <a:spAutoFit/>
          </a:bodyPr>
          <a:lstStyle/>
          <a:p>
            <a:pPr>
              <a:buFont typeface="Wingdings" pitchFamily="2" charset="2"/>
              <a:buChar char="Ø"/>
            </a:pPr>
            <a:r>
              <a:rPr lang="es-ES" sz="2000" b="1" dirty="0"/>
              <a:t>ÁREA DE CONOCIMIENTO : </a:t>
            </a:r>
            <a:r>
              <a:rPr lang="es-ES" sz="2000" dirty="0"/>
              <a:t> </a:t>
            </a:r>
            <a:r>
              <a:rPr lang="es-VE" sz="2000" dirty="0"/>
              <a:t>Ingeniería del Software</a:t>
            </a:r>
          </a:p>
          <a:p>
            <a:endParaRPr lang="es-ES" sz="1400" dirty="0"/>
          </a:p>
          <a:p>
            <a:pPr lvl="1">
              <a:buFont typeface="Wingdings" pitchFamily="2" charset="2"/>
              <a:buChar char="§"/>
            </a:pPr>
            <a:r>
              <a:rPr lang="es-ES" sz="2000" b="1" dirty="0"/>
              <a:t>LÍNEA DE INVESTIGACIÓN: </a:t>
            </a:r>
            <a:r>
              <a:rPr lang="es-ES" sz="2000" b="1" dirty="0">
                <a:solidFill>
                  <a:srgbClr val="C00000"/>
                </a:solidFill>
              </a:rPr>
              <a:t> </a:t>
            </a:r>
            <a:r>
              <a:rPr lang="es-ES" sz="2000" dirty="0"/>
              <a:t>Sistemas de Información y Modelado de Datos</a:t>
            </a:r>
            <a:endParaRPr lang="es-ES" sz="2000" b="1" dirty="0"/>
          </a:p>
          <a:p>
            <a:pPr lvl="1"/>
            <a:endParaRPr lang="es-ES" sz="1400" b="1" dirty="0">
              <a:solidFill>
                <a:srgbClr val="C00000"/>
              </a:solidFill>
            </a:endParaRPr>
          </a:p>
          <a:p>
            <a:pPr lvl="2">
              <a:buFont typeface="Wingdings" pitchFamily="2" charset="2"/>
              <a:buChar char="ü"/>
            </a:pPr>
            <a:r>
              <a:rPr lang="es-ES" sz="2000" b="1" dirty="0"/>
              <a:t>PROGRAMA DE INVESTIGACIÓN : </a:t>
            </a:r>
            <a:r>
              <a:rPr lang="es-ES" sz="2000" dirty="0"/>
              <a:t> Desarrollo de Sistemas de Información</a:t>
            </a:r>
          </a:p>
        </p:txBody>
      </p:sp>
    </p:spTree>
    <p:extLst>
      <p:ext uri="{BB962C8B-B14F-4D97-AF65-F5344CB8AC3E}">
        <p14:creationId xmlns:p14="http://schemas.microsoft.com/office/powerpoint/2010/main" val="359870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III  - DISEÑO TECNOLÓGICO</a:t>
            </a:r>
          </a:p>
        </p:txBody>
      </p:sp>
      <p:sp>
        <p:nvSpPr>
          <p:cNvPr id="5" name="Rectángulo 4"/>
          <p:cNvSpPr/>
          <p:nvPr/>
        </p:nvSpPr>
        <p:spPr>
          <a:xfrm>
            <a:off x="255931" y="771800"/>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TIPO Y DISEÑO DE LA INVESTIGACIÓN</a:t>
            </a:r>
          </a:p>
        </p:txBody>
      </p:sp>
      <p:sp>
        <p:nvSpPr>
          <p:cNvPr id="7" name="8 CuadroTexto"/>
          <p:cNvSpPr txBox="1"/>
          <p:nvPr/>
        </p:nvSpPr>
        <p:spPr>
          <a:xfrm>
            <a:off x="767170" y="1337000"/>
            <a:ext cx="805330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dirty="0"/>
              <a:t>TIPOS: </a:t>
            </a:r>
            <a:r>
              <a:rPr lang="es-ES" dirty="0"/>
              <a:t>Investigación de Campo, Descriptiva, Documental, Parcipativa</a:t>
            </a:r>
            <a:r>
              <a:rPr lang="es-ES" b="1" dirty="0"/>
              <a:t>. </a:t>
            </a:r>
          </a:p>
        </p:txBody>
      </p:sp>
      <p:sp>
        <p:nvSpPr>
          <p:cNvPr id="8" name="8 CuadroTexto"/>
          <p:cNvSpPr txBox="1"/>
          <p:nvPr/>
        </p:nvSpPr>
        <p:spPr>
          <a:xfrm>
            <a:off x="750067" y="2304259"/>
            <a:ext cx="338988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dirty="0"/>
              <a:t>DISEÑOS: </a:t>
            </a:r>
            <a:r>
              <a:rPr lang="es-ES" dirty="0"/>
              <a:t>No-Experimental</a:t>
            </a:r>
            <a:endParaRPr lang="es-ES" u="sng" dirty="0"/>
          </a:p>
        </p:txBody>
      </p:sp>
      <p:sp>
        <p:nvSpPr>
          <p:cNvPr id="10" name="Rectángulo 9"/>
          <p:cNvSpPr/>
          <p:nvPr/>
        </p:nvSpPr>
        <p:spPr>
          <a:xfrm>
            <a:off x="255931" y="3336900"/>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POBLACIÓN Y MUESTRA, TÉCNICA DE RECOLECCIÓN DE DATOS</a:t>
            </a:r>
          </a:p>
        </p:txBody>
      </p:sp>
      <p:sp>
        <p:nvSpPr>
          <p:cNvPr id="12" name="8 CuadroTexto"/>
          <p:cNvSpPr txBox="1"/>
          <p:nvPr/>
        </p:nvSpPr>
        <p:spPr>
          <a:xfrm>
            <a:off x="536797" y="4032684"/>
            <a:ext cx="8070405"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dirty="0"/>
              <a:t>Población: </a:t>
            </a:r>
            <a:r>
              <a:rPr lang="es-ES" dirty="0"/>
              <a:t>Como población los 172 empleados de los diferentes departamento de la institución. </a:t>
            </a:r>
          </a:p>
        </p:txBody>
      </p:sp>
      <p:sp>
        <p:nvSpPr>
          <p:cNvPr id="13" name="8 CuadroTexto"/>
          <p:cNvSpPr txBox="1"/>
          <p:nvPr/>
        </p:nvSpPr>
        <p:spPr>
          <a:xfrm>
            <a:off x="536797" y="4967543"/>
            <a:ext cx="807040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dirty="0"/>
              <a:t>Muestra: </a:t>
            </a:r>
            <a:r>
              <a:rPr lang="es-ES" dirty="0"/>
              <a:t>Se eligió una muestra representativa de 25 empleados.</a:t>
            </a:r>
            <a:endParaRPr lang="es-ES" u="sng" dirty="0"/>
          </a:p>
        </p:txBody>
      </p:sp>
      <p:sp>
        <p:nvSpPr>
          <p:cNvPr id="15" name="8 CuadroTexto"/>
          <p:cNvSpPr txBox="1"/>
          <p:nvPr/>
        </p:nvSpPr>
        <p:spPr>
          <a:xfrm>
            <a:off x="536796" y="5553151"/>
            <a:ext cx="807040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dirty="0"/>
              <a:t>Técnica de Recolección de datos: </a:t>
            </a:r>
            <a:r>
              <a:rPr lang="es-ES" dirty="0"/>
              <a:t>La Observación Directa, </a:t>
            </a:r>
            <a:r>
              <a:rPr lang="es-VE" dirty="0"/>
              <a:t>Indirecta, La Entrevista.</a:t>
            </a:r>
          </a:p>
        </p:txBody>
      </p:sp>
      <p:sp>
        <p:nvSpPr>
          <p:cNvPr id="19" name="8 CuadroTexto"/>
          <p:cNvSpPr txBox="1"/>
          <p:nvPr/>
        </p:nvSpPr>
        <p:spPr>
          <a:xfrm>
            <a:off x="536796" y="6266849"/>
            <a:ext cx="807040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dirty="0"/>
              <a:t>Instrumentos: </a:t>
            </a:r>
            <a:r>
              <a:rPr lang="es-ES" dirty="0"/>
              <a:t>Cuestionario. </a:t>
            </a:r>
          </a:p>
        </p:txBody>
      </p:sp>
    </p:spTree>
    <p:extLst>
      <p:ext uri="{BB962C8B-B14F-4D97-AF65-F5344CB8AC3E}">
        <p14:creationId xmlns:p14="http://schemas.microsoft.com/office/powerpoint/2010/main" val="2402664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III  - DISEÑO TECNOLÓGICO</a:t>
            </a:r>
          </a:p>
        </p:txBody>
      </p:sp>
      <p:sp>
        <p:nvSpPr>
          <p:cNvPr id="5" name="Rectángulo 4"/>
          <p:cNvSpPr/>
          <p:nvPr/>
        </p:nvSpPr>
        <p:spPr>
          <a:xfrm>
            <a:off x="255931" y="771800"/>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METODOLOGÍA A UTILIZAR </a:t>
            </a:r>
          </a:p>
        </p:txBody>
      </p:sp>
      <p:sp>
        <p:nvSpPr>
          <p:cNvPr id="20" name="4 Rectángulo"/>
          <p:cNvSpPr/>
          <p:nvPr/>
        </p:nvSpPr>
        <p:spPr>
          <a:xfrm>
            <a:off x="1043608" y="1700808"/>
            <a:ext cx="6984776" cy="4108817"/>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pPr indent="180975" algn="just"/>
            <a:r>
              <a:rPr lang="es-ES" b="1" dirty="0"/>
              <a:t>FASES DE KENDALL Y KENDALL  </a:t>
            </a:r>
          </a:p>
          <a:p>
            <a:pPr indent="180975" algn="just"/>
            <a:endParaRPr lang="es-ES" b="1" dirty="0"/>
          </a:p>
          <a:p>
            <a:pPr indent="180975" algn="just"/>
            <a:endParaRPr lang="es-ES" b="1" dirty="0"/>
          </a:p>
          <a:p>
            <a:pPr marL="361950" indent="180975" algn="just">
              <a:lnSpc>
                <a:spcPct val="150000"/>
              </a:lnSpc>
              <a:buFont typeface="+mj-lt"/>
              <a:buAutoNum type="arabicPeriod"/>
            </a:pPr>
            <a:r>
              <a:rPr lang="es-ES" i="1" dirty="0"/>
              <a:t>I</a:t>
            </a:r>
            <a:r>
              <a:rPr lang="es-ES" i="1"/>
              <a:t>dentificación </a:t>
            </a:r>
            <a:r>
              <a:rPr lang="es-ES" i="1" dirty="0"/>
              <a:t>de problemas, oportunidades y objetivos</a:t>
            </a:r>
          </a:p>
          <a:p>
            <a:pPr marL="361950" indent="180975" algn="just">
              <a:lnSpc>
                <a:spcPct val="150000"/>
              </a:lnSpc>
              <a:buFont typeface="+mj-lt"/>
              <a:buAutoNum type="arabicPeriod"/>
            </a:pPr>
            <a:r>
              <a:rPr lang="es-ES" dirty="0"/>
              <a:t>Determinación de los requerimientos de información</a:t>
            </a:r>
          </a:p>
          <a:p>
            <a:pPr marL="361950" indent="180975" algn="just">
              <a:lnSpc>
                <a:spcPct val="150000"/>
              </a:lnSpc>
              <a:buFont typeface="+mj-lt"/>
              <a:buAutoNum type="arabicPeriod"/>
            </a:pPr>
            <a:r>
              <a:rPr lang="es-ES" dirty="0"/>
              <a:t>Análisis de las necesidades del sistema</a:t>
            </a:r>
          </a:p>
          <a:p>
            <a:pPr marL="361950" indent="180975" algn="just">
              <a:lnSpc>
                <a:spcPct val="150000"/>
              </a:lnSpc>
              <a:buAutoNum type="arabicPeriod"/>
            </a:pPr>
            <a:r>
              <a:rPr lang="es-ES" dirty="0"/>
              <a:t>Diseño del sistema recomendado</a:t>
            </a:r>
            <a:endParaRPr lang="es-ES" sz="1600" dirty="0"/>
          </a:p>
          <a:p>
            <a:pPr marL="361950" indent="180975" algn="just">
              <a:lnSpc>
                <a:spcPct val="150000"/>
              </a:lnSpc>
              <a:buAutoNum type="arabicPeriod"/>
            </a:pPr>
            <a:r>
              <a:rPr lang="es-ES" dirty="0"/>
              <a:t>Desarrollo y documentación del software</a:t>
            </a:r>
          </a:p>
          <a:p>
            <a:pPr marL="361950" indent="180975" algn="just">
              <a:lnSpc>
                <a:spcPct val="150000"/>
              </a:lnSpc>
              <a:buAutoNum type="arabicPeriod"/>
            </a:pPr>
            <a:r>
              <a:rPr lang="es-ES" dirty="0"/>
              <a:t>Pruebas y mantenimiento del sistema</a:t>
            </a:r>
          </a:p>
          <a:p>
            <a:pPr marL="361950" indent="180975" algn="just">
              <a:lnSpc>
                <a:spcPct val="150000"/>
              </a:lnSpc>
              <a:buAutoNum type="arabicPeriod"/>
            </a:pPr>
            <a:r>
              <a:rPr lang="es-ES" dirty="0"/>
              <a:t> Implantación y evaluación del sistema</a:t>
            </a:r>
          </a:p>
          <a:p>
            <a:pPr marL="361950" indent="180975" algn="just">
              <a:buAutoNum type="arabicPeriod"/>
            </a:pPr>
            <a:endParaRPr lang="es-ES" dirty="0"/>
          </a:p>
        </p:txBody>
      </p:sp>
    </p:spTree>
    <p:extLst>
      <p:ext uri="{BB962C8B-B14F-4D97-AF65-F5344CB8AC3E}">
        <p14:creationId xmlns:p14="http://schemas.microsoft.com/office/powerpoint/2010/main" val="170000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IV  - IMPLEMENTACION</a:t>
            </a:r>
          </a:p>
        </p:txBody>
      </p:sp>
      <p:sp>
        <p:nvSpPr>
          <p:cNvPr id="5" name="Rectángulo 4"/>
          <p:cNvSpPr/>
          <p:nvPr/>
        </p:nvSpPr>
        <p:spPr>
          <a:xfrm>
            <a:off x="255931" y="536868"/>
            <a:ext cx="8496944" cy="1908215"/>
          </a:xfrm>
          <a:prstGeom prst="rect">
            <a:avLst/>
          </a:prstGeom>
        </p:spPr>
        <p:txBody>
          <a:bodyPr wrap="square">
            <a:spAutoFit/>
          </a:bodyPr>
          <a:lstStyle/>
          <a:p>
            <a:pPr marL="228600" indent="180340" algn="ctr">
              <a:lnSpc>
                <a:spcPct val="150000"/>
              </a:lnSpc>
              <a:spcAft>
                <a:spcPts val="0"/>
              </a:spcAft>
            </a:pPr>
            <a:endParaRPr lang="es-VE" dirty="0">
              <a:solidFill>
                <a:srgbClr val="000000"/>
              </a:solidFill>
              <a:latin typeface="Arial" panose="020B0604020202020204" pitchFamily="34" charset="0"/>
              <a:ea typeface="Times New Roman" panose="02020603050405020304" pitchFamily="18" charset="0"/>
              <a:cs typeface="Calibri" panose="020F0502020204030204" pitchFamily="34" charset="0"/>
            </a:endParaRPr>
          </a:p>
          <a:p>
            <a:pPr marL="228600" indent="180340" algn="just">
              <a:lnSpc>
                <a:spcPct val="150000"/>
              </a:lnSpc>
              <a:spcAft>
                <a:spcPts val="0"/>
              </a:spcAft>
            </a:pPr>
            <a:r>
              <a:rPr lang="es-VE" dirty="0">
                <a:solidFill>
                  <a:srgbClr val="000000"/>
                </a:solidFill>
                <a:latin typeface="Arial" panose="020B0604020202020204" pitchFamily="34" charset="0"/>
                <a:ea typeface="Times New Roman" panose="02020603050405020304" pitchFamily="18" charset="0"/>
                <a:cs typeface="Arial" panose="020B0604020202020204" pitchFamily="34" charset="0"/>
              </a:rPr>
              <a:t> </a:t>
            </a:r>
            <a:endParaRPr lang="es-VE" dirty="0">
              <a:solidFill>
                <a:srgbClr val="000000"/>
              </a:solidFill>
              <a:latin typeface="Arial" panose="020B0604020202020204" pitchFamily="34" charset="0"/>
              <a:ea typeface="Times New Roman" panose="02020603050405020304" pitchFamily="18" charset="0"/>
              <a:cs typeface="Calibri" panose="020F0502020204030204" pitchFamily="34" charset="0"/>
            </a:endParaRPr>
          </a:p>
          <a:p>
            <a:pPr indent="180340" algn="just">
              <a:spcAft>
                <a:spcPts val="0"/>
              </a:spcAft>
            </a:pPr>
            <a:r>
              <a:rPr lang="es-VE" sz="1600" dirty="0">
                <a:solidFill>
                  <a:srgbClr val="000000"/>
                </a:solidFill>
                <a:ea typeface="Times New Roman" panose="02020603050405020304" pitchFamily="18" charset="0"/>
                <a:cs typeface="Calibri" panose="020F0502020204030204" pitchFamily="34" charset="0"/>
              </a:rPr>
              <a:t>Siguiendo paso a paso las Etapas de Metodología de Kendall y Kendall se cumplirán con cada uno del objetivo cuyo propósito es poner en funcionamiento el Sistema de Información para controlar el mantenimiento en la institución Fundación Nacional El Niño Simón. Región- Zulia, y mejorar los procesos dentro de la misma con respecto al control del mantenimiento de equipo. </a:t>
            </a:r>
            <a:endParaRPr lang="es-VE" sz="1600" dirty="0">
              <a:solidFill>
                <a:srgbClr val="000000"/>
              </a:solidFill>
              <a:effectLst/>
              <a:ea typeface="Times New Roman" panose="02020603050405020304" pitchFamily="18" charset="0"/>
              <a:cs typeface="Calibri" panose="020F0502020204030204" pitchFamily="34" charset="0"/>
            </a:endParaRPr>
          </a:p>
        </p:txBody>
      </p:sp>
      <p:sp>
        <p:nvSpPr>
          <p:cNvPr id="7" name="Rectángulo 6"/>
          <p:cNvSpPr/>
          <p:nvPr/>
        </p:nvSpPr>
        <p:spPr>
          <a:xfrm>
            <a:off x="222131" y="796829"/>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IMPLEMENTACION</a:t>
            </a:r>
          </a:p>
        </p:txBody>
      </p:sp>
      <p:sp>
        <p:nvSpPr>
          <p:cNvPr id="8" name="Rectángulo 7"/>
          <p:cNvSpPr/>
          <p:nvPr/>
        </p:nvSpPr>
        <p:spPr>
          <a:xfrm>
            <a:off x="222131" y="2568193"/>
            <a:ext cx="8564541" cy="830997"/>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chemeClr val="tx1"/>
                </a:solidFill>
              </a:rPr>
              <a:t>DESCRIPCIÓN DE LA TECNOLOGÍA SOFTWARE Y HARDWARE NECESARIOS</a:t>
            </a:r>
          </a:p>
        </p:txBody>
      </p:sp>
      <p:sp>
        <p:nvSpPr>
          <p:cNvPr id="10" name="Rectángulo 9"/>
          <p:cNvSpPr/>
          <p:nvPr/>
        </p:nvSpPr>
        <p:spPr>
          <a:xfrm>
            <a:off x="69503" y="5060541"/>
            <a:ext cx="8801617" cy="923330"/>
          </a:xfrm>
          <a:prstGeom prst="rect">
            <a:avLst/>
          </a:prstGeom>
        </p:spPr>
        <p:txBody>
          <a:bodyPr wrap="square">
            <a:spAutoFit/>
          </a:bodyPr>
          <a:lstStyle/>
          <a:p>
            <a:pPr indent="180340" algn="just">
              <a:spcAft>
                <a:spcPts val="0"/>
              </a:spcAft>
            </a:pPr>
            <a:r>
              <a:rPr lang="es-VE" b="1" dirty="0">
                <a:solidFill>
                  <a:srgbClr val="000000"/>
                </a:solidFill>
                <a:ea typeface="Times New Roman" panose="02020603050405020304" pitchFamily="18" charset="0"/>
                <a:cs typeface="Calibri" panose="020F0502020204030204" pitchFamily="34" charset="0"/>
              </a:rPr>
              <a:t>Hardware: </a:t>
            </a:r>
            <a:r>
              <a:rPr lang="es-VE" dirty="0">
                <a:solidFill>
                  <a:srgbClr val="000000"/>
                </a:solidFill>
                <a:ea typeface="Times New Roman" panose="02020603050405020304" pitchFamily="18" charset="0"/>
                <a:cs typeface="Calibri" panose="020F0502020204030204" pitchFamily="34" charset="0"/>
              </a:rPr>
              <a:t>Computadora </a:t>
            </a:r>
            <a:r>
              <a:rPr lang="es-VE" dirty="0" err="1">
                <a:solidFill>
                  <a:srgbClr val="000000"/>
                </a:solidFill>
                <a:ea typeface="Times New Roman" panose="02020603050405020304" pitchFamily="18" charset="0"/>
                <a:cs typeface="Calibri" panose="020F0502020204030204" pitchFamily="34" charset="0"/>
              </a:rPr>
              <a:t>Vit</a:t>
            </a:r>
            <a:r>
              <a:rPr lang="es-VE" dirty="0">
                <a:solidFill>
                  <a:srgbClr val="000000"/>
                </a:solidFill>
                <a:ea typeface="Times New Roman" panose="02020603050405020304" pitchFamily="18" charset="0"/>
                <a:cs typeface="Calibri" panose="020F0502020204030204" pitchFamily="34" charset="0"/>
              </a:rPr>
              <a:t>, Procesador Intel Pentium Dual Core G620 2.60GHz, RAM4Gb DD3, Disco Duro, 500Gb Sata, Monitor 19” LCD, Impresora Hp Multifuncional Laser Color RR-HPM277, Modem.</a:t>
            </a:r>
            <a:endParaRPr lang="es-VE" dirty="0">
              <a:solidFill>
                <a:srgbClr val="000000"/>
              </a:solidFill>
              <a:effectLst/>
              <a:ea typeface="Times New Roman" panose="02020603050405020304" pitchFamily="18" charset="0"/>
              <a:cs typeface="Calibri" panose="020F0502020204030204" pitchFamily="34" charset="0"/>
            </a:endParaRPr>
          </a:p>
        </p:txBody>
      </p:sp>
      <p:sp>
        <p:nvSpPr>
          <p:cNvPr id="11" name="Rectángulo 10"/>
          <p:cNvSpPr/>
          <p:nvPr/>
        </p:nvSpPr>
        <p:spPr>
          <a:xfrm>
            <a:off x="69503" y="3645024"/>
            <a:ext cx="8982744" cy="1200329"/>
          </a:xfrm>
          <a:prstGeom prst="rect">
            <a:avLst/>
          </a:prstGeom>
        </p:spPr>
        <p:txBody>
          <a:bodyPr wrap="square">
            <a:spAutoFit/>
          </a:bodyPr>
          <a:lstStyle/>
          <a:p>
            <a:pPr indent="180340" algn="just">
              <a:spcAft>
                <a:spcPts val="0"/>
              </a:spcAft>
            </a:pPr>
            <a:r>
              <a:rPr lang="es-VE" b="1" dirty="0">
                <a:solidFill>
                  <a:srgbClr val="000000"/>
                </a:solidFill>
                <a:ea typeface="Times New Roman" panose="02020603050405020304" pitchFamily="18" charset="0"/>
                <a:cs typeface="Calibri" panose="020F0502020204030204" pitchFamily="34" charset="0"/>
              </a:rPr>
              <a:t>Software: </a:t>
            </a:r>
            <a:r>
              <a:rPr lang="es-VE" dirty="0">
                <a:solidFill>
                  <a:srgbClr val="000000"/>
                </a:solidFill>
                <a:ea typeface="Times New Roman" panose="02020603050405020304" pitchFamily="18" charset="0"/>
                <a:cs typeface="Calibri" panose="020F0502020204030204" pitchFamily="34" charset="0"/>
              </a:rPr>
              <a:t>Sistema Operativo Windows 10, Servidor local </a:t>
            </a:r>
            <a:r>
              <a:rPr lang="es-VE" dirty="0" err="1">
                <a:solidFill>
                  <a:srgbClr val="000000"/>
                </a:solidFill>
                <a:ea typeface="Times New Roman" panose="02020603050405020304" pitchFamily="18" charset="0"/>
                <a:cs typeface="Calibri" panose="020F0502020204030204" pitchFamily="34" charset="0"/>
              </a:rPr>
              <a:t>WampServer</a:t>
            </a:r>
            <a:r>
              <a:rPr lang="es-VE" dirty="0">
                <a:solidFill>
                  <a:srgbClr val="000000"/>
                </a:solidFill>
                <a:ea typeface="Times New Roman" panose="02020603050405020304" pitchFamily="18" charset="0"/>
                <a:cs typeface="Calibri" panose="020F0502020204030204" pitchFamily="34" charset="0"/>
              </a:rPr>
              <a:t>, Lenguaje de programación PHP, Traductor Cliente- servidor </a:t>
            </a:r>
            <a:r>
              <a:rPr lang="es-VE" dirty="0" err="1">
                <a:solidFill>
                  <a:srgbClr val="000000"/>
                </a:solidFill>
                <a:ea typeface="Times New Roman" panose="02020603050405020304" pitchFamily="18" charset="0"/>
                <a:cs typeface="Calibri" panose="020F0502020204030204" pitchFamily="34" charset="0"/>
              </a:rPr>
              <a:t>JavaScrip</a:t>
            </a:r>
            <a:r>
              <a:rPr lang="es-VE" dirty="0">
                <a:solidFill>
                  <a:srgbClr val="000000"/>
                </a:solidFill>
                <a:ea typeface="Times New Roman" panose="02020603050405020304" pitchFamily="18" charset="0"/>
                <a:cs typeface="Calibri" panose="020F0502020204030204" pitchFamily="34" charset="0"/>
              </a:rPr>
              <a:t>, Lenguaje de base de datos </a:t>
            </a:r>
            <a:r>
              <a:rPr lang="es-VE" dirty="0" err="1">
                <a:solidFill>
                  <a:srgbClr val="000000"/>
                </a:solidFill>
                <a:ea typeface="Times New Roman" panose="02020603050405020304" pitchFamily="18" charset="0"/>
                <a:cs typeface="Calibri" panose="020F0502020204030204" pitchFamily="34" charset="0"/>
              </a:rPr>
              <a:t>Mysql</a:t>
            </a:r>
            <a:r>
              <a:rPr lang="es-VE" dirty="0">
                <a:solidFill>
                  <a:srgbClr val="000000"/>
                </a:solidFill>
                <a:ea typeface="Times New Roman" panose="02020603050405020304" pitchFamily="18" charset="0"/>
                <a:cs typeface="Calibri" panose="020F0502020204030204" pitchFamily="34" charset="0"/>
              </a:rPr>
              <a:t>,</a:t>
            </a:r>
            <a:r>
              <a:rPr lang="es-VE" dirty="0">
                <a:solidFill>
                  <a:srgbClr val="000000"/>
                </a:solidFill>
                <a:ea typeface="Calibri" panose="020F0502020204030204" pitchFamily="34" charset="0"/>
                <a:cs typeface="Calibri" panose="020F0502020204030204" pitchFamily="34" charset="0"/>
              </a:rPr>
              <a:t> Administrador de base de datos </a:t>
            </a:r>
            <a:r>
              <a:rPr lang="es-VE" dirty="0" err="1">
                <a:solidFill>
                  <a:srgbClr val="000000"/>
                </a:solidFill>
                <a:ea typeface="Calibri" panose="020F0502020204030204" pitchFamily="34" charset="0"/>
                <a:cs typeface="Calibri" panose="020F0502020204030204" pitchFamily="34" charset="0"/>
              </a:rPr>
              <a:t>PhpMyAdmin</a:t>
            </a:r>
            <a:r>
              <a:rPr lang="es-VE" dirty="0">
                <a:solidFill>
                  <a:srgbClr val="000000"/>
                </a:solidFill>
                <a:ea typeface="Times New Roman" panose="02020603050405020304" pitchFamily="18" charset="0"/>
                <a:cs typeface="Calibri" panose="020F0502020204030204" pitchFamily="34" charset="0"/>
              </a:rPr>
              <a:t>, Lenguaje de </a:t>
            </a:r>
            <a:r>
              <a:rPr lang="es-VE" dirty="0" err="1">
                <a:solidFill>
                  <a:srgbClr val="000000"/>
                </a:solidFill>
                <a:ea typeface="Times New Roman" panose="02020603050405020304" pitchFamily="18" charset="0"/>
                <a:cs typeface="Calibri" panose="020F0502020204030204" pitchFamily="34" charset="0"/>
              </a:rPr>
              <a:t>Hiper</a:t>
            </a:r>
            <a:r>
              <a:rPr lang="es-VE" dirty="0">
                <a:solidFill>
                  <a:srgbClr val="000000"/>
                </a:solidFill>
                <a:ea typeface="Times New Roman" panose="02020603050405020304" pitchFamily="18" charset="0"/>
                <a:cs typeface="Calibri" panose="020F0502020204030204" pitchFamily="34" charset="0"/>
              </a:rPr>
              <a:t> Texto para Clientes HTML, Licencia de Software Office, Manejador de Visual </a:t>
            </a:r>
            <a:r>
              <a:rPr lang="es-VE" dirty="0" err="1">
                <a:solidFill>
                  <a:srgbClr val="000000"/>
                </a:solidFill>
                <a:ea typeface="Times New Roman" panose="02020603050405020304" pitchFamily="18" charset="0"/>
                <a:cs typeface="Calibri" panose="020F0502020204030204" pitchFamily="34" charset="0"/>
              </a:rPr>
              <a:t>Code</a:t>
            </a:r>
            <a:r>
              <a:rPr lang="es-VE" dirty="0">
                <a:solidFill>
                  <a:srgbClr val="000000"/>
                </a:solidFill>
                <a:ea typeface="Times New Roman" panose="02020603050405020304" pitchFamily="18" charset="0"/>
                <a:cs typeface="Calibri" panose="020F0502020204030204" pitchFamily="34" charset="0"/>
              </a:rPr>
              <a:t>, Licencia Antivirus, Internet.</a:t>
            </a:r>
            <a:endParaRPr lang="es-VE" dirty="0">
              <a:solidFill>
                <a:srgbClr val="000000"/>
              </a:solidFill>
              <a:effectLst/>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1566483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IV  - IMPLEMENTACION</a:t>
            </a:r>
          </a:p>
        </p:txBody>
      </p:sp>
      <p:sp>
        <p:nvSpPr>
          <p:cNvPr id="3" name="Rectángulo 2"/>
          <p:cNvSpPr/>
          <p:nvPr/>
        </p:nvSpPr>
        <p:spPr>
          <a:xfrm>
            <a:off x="179512" y="692696"/>
            <a:ext cx="8784976" cy="923330"/>
          </a:xfrm>
          <a:prstGeom prst="rect">
            <a:avLst/>
          </a:prstGeom>
        </p:spPr>
        <p:txBody>
          <a:bodyPr wrap="square">
            <a:spAutoFit/>
          </a:bodyPr>
          <a:lstStyle/>
          <a:p>
            <a:pPr>
              <a:lnSpc>
                <a:spcPct val="150000"/>
              </a:lnSpc>
              <a:spcAft>
                <a:spcPts val="0"/>
              </a:spcAft>
            </a:pPr>
            <a:r>
              <a:rPr lang="es-ES" b="1" i="1" dirty="0">
                <a:solidFill>
                  <a:srgbClr val="000000"/>
                </a:solidFill>
                <a:cs typeface="Times New Roman" panose="02020603050405020304" pitchFamily="18" charset="0"/>
              </a:rPr>
              <a:t>Etapa I. </a:t>
            </a:r>
            <a:r>
              <a:rPr lang="es-VE" b="1" i="1" dirty="0">
                <a:solidFill>
                  <a:srgbClr val="000000"/>
                </a:solidFill>
                <a:cs typeface="Times New Roman" panose="02020603050405020304" pitchFamily="18" charset="0"/>
              </a:rPr>
              <a:t>Identificación de problemas, oportunidades y objetivos</a:t>
            </a:r>
          </a:p>
          <a:p>
            <a:pPr indent="180340" algn="just">
              <a:lnSpc>
                <a:spcPct val="150000"/>
              </a:lnSpc>
              <a:spcAft>
                <a:spcPts val="0"/>
              </a:spcAft>
            </a:pPr>
            <a:r>
              <a:rPr lang="es-VE" dirty="0">
                <a:solidFill>
                  <a:srgbClr val="000000"/>
                </a:solidFill>
                <a:ea typeface="Times New Roman" panose="02020603050405020304" pitchFamily="18" charset="0"/>
                <a:cs typeface="Calibri" panose="020F0502020204030204" pitchFamily="34" charset="0"/>
              </a:rPr>
              <a:t> </a:t>
            </a:r>
            <a:endParaRPr lang="es-VE" dirty="0">
              <a:solidFill>
                <a:srgbClr val="000000"/>
              </a:solidFill>
              <a:effectLst/>
              <a:ea typeface="Times New Roman" panose="02020603050405020304" pitchFamily="18" charset="0"/>
              <a:cs typeface="Calibri" panose="020F0502020204030204" pitchFamily="34" charset="0"/>
            </a:endParaRPr>
          </a:p>
        </p:txBody>
      </p:sp>
      <p:sp>
        <p:nvSpPr>
          <p:cNvPr id="5" name="Rectángulo 4"/>
          <p:cNvSpPr/>
          <p:nvPr/>
        </p:nvSpPr>
        <p:spPr>
          <a:xfrm>
            <a:off x="2437219" y="1515493"/>
            <a:ext cx="6445224" cy="507831"/>
          </a:xfrm>
          <a:prstGeom prst="rect">
            <a:avLst/>
          </a:prstGeom>
        </p:spPr>
        <p:txBody>
          <a:bodyPr wrap="square">
            <a:spAutoFit/>
          </a:bodyPr>
          <a:lstStyle/>
          <a:p>
            <a:pPr algn="ctr">
              <a:lnSpc>
                <a:spcPct val="150000"/>
              </a:lnSpc>
              <a:spcAft>
                <a:spcPts val="0"/>
              </a:spcAft>
            </a:pPr>
            <a:r>
              <a:rPr lang="es-ES" b="1" i="1" dirty="0">
                <a:solidFill>
                  <a:srgbClr val="000000"/>
                </a:solidFill>
                <a:cs typeface="Times New Roman" panose="02020603050405020304" pitchFamily="18" charset="0"/>
              </a:rPr>
              <a:t>Etapa 2. </a:t>
            </a:r>
            <a:r>
              <a:rPr lang="es-VE" b="1" i="1" dirty="0">
                <a:solidFill>
                  <a:srgbClr val="000000"/>
                </a:solidFill>
                <a:cs typeface="Times New Roman" panose="02020603050405020304" pitchFamily="18" charset="0"/>
              </a:rPr>
              <a:t>Determinación de los requerimientos de información</a:t>
            </a:r>
            <a:endParaRPr lang="es-VE" b="1" i="1" dirty="0">
              <a:solidFill>
                <a:srgbClr val="000000"/>
              </a:solidFill>
              <a:effectLst/>
              <a:cs typeface="Times New Roman" panose="02020603050405020304" pitchFamily="18" charset="0"/>
            </a:endParaRPr>
          </a:p>
        </p:txBody>
      </p:sp>
      <p:sp>
        <p:nvSpPr>
          <p:cNvPr id="8" name="Rectángulo 7"/>
          <p:cNvSpPr/>
          <p:nvPr/>
        </p:nvSpPr>
        <p:spPr>
          <a:xfrm>
            <a:off x="-198784" y="2353655"/>
            <a:ext cx="4501008" cy="507831"/>
          </a:xfrm>
          <a:prstGeom prst="rect">
            <a:avLst/>
          </a:prstGeom>
        </p:spPr>
        <p:txBody>
          <a:bodyPr wrap="square">
            <a:spAutoFit/>
          </a:bodyPr>
          <a:lstStyle/>
          <a:p>
            <a:pPr algn="ctr">
              <a:lnSpc>
                <a:spcPct val="150000"/>
              </a:lnSpc>
              <a:spcAft>
                <a:spcPts val="0"/>
              </a:spcAft>
            </a:pPr>
            <a:r>
              <a:rPr lang="es-ES" b="1" i="1" dirty="0">
                <a:solidFill>
                  <a:srgbClr val="000000"/>
                </a:solidFill>
                <a:cs typeface="Times New Roman" panose="02020603050405020304" pitchFamily="18" charset="0"/>
              </a:rPr>
              <a:t>Etapa 3. Análisis de las necesidades</a:t>
            </a:r>
            <a:endParaRPr lang="es-VE" b="1" i="1" dirty="0">
              <a:solidFill>
                <a:srgbClr val="000000"/>
              </a:solidFill>
              <a:effectLst/>
              <a:cs typeface="Times New Roman" panose="02020603050405020304" pitchFamily="18" charset="0"/>
            </a:endParaRPr>
          </a:p>
        </p:txBody>
      </p:sp>
      <p:sp>
        <p:nvSpPr>
          <p:cNvPr id="9" name="Rectángulo 8"/>
          <p:cNvSpPr/>
          <p:nvPr/>
        </p:nvSpPr>
        <p:spPr>
          <a:xfrm>
            <a:off x="2231740" y="3108659"/>
            <a:ext cx="5400600" cy="507831"/>
          </a:xfrm>
          <a:prstGeom prst="rect">
            <a:avLst/>
          </a:prstGeom>
        </p:spPr>
        <p:txBody>
          <a:bodyPr wrap="square">
            <a:spAutoFit/>
          </a:bodyPr>
          <a:lstStyle/>
          <a:p>
            <a:pPr algn="ctr">
              <a:lnSpc>
                <a:spcPct val="150000"/>
              </a:lnSpc>
              <a:spcAft>
                <a:spcPts val="0"/>
              </a:spcAft>
            </a:pPr>
            <a:r>
              <a:rPr lang="es-ES" b="1" i="1" dirty="0">
                <a:solidFill>
                  <a:srgbClr val="000000"/>
                </a:solidFill>
                <a:cs typeface="Times New Roman" panose="02020603050405020304" pitchFamily="18" charset="0"/>
              </a:rPr>
              <a:t>Etapa 4. </a:t>
            </a:r>
            <a:r>
              <a:rPr lang="es-VE" b="1" i="1" dirty="0">
                <a:solidFill>
                  <a:srgbClr val="000000"/>
                </a:solidFill>
                <a:cs typeface="Times New Roman" panose="02020603050405020304" pitchFamily="18" charset="0"/>
              </a:rPr>
              <a:t>Diseño del sistema recomendado</a:t>
            </a:r>
            <a:endParaRPr lang="es-VE" b="1" i="1" dirty="0">
              <a:solidFill>
                <a:srgbClr val="000000"/>
              </a:solidFill>
              <a:effectLst/>
              <a:cs typeface="Times New Roman" panose="02020603050405020304" pitchFamily="18" charset="0"/>
            </a:endParaRPr>
          </a:p>
        </p:txBody>
      </p:sp>
      <p:sp>
        <p:nvSpPr>
          <p:cNvPr id="10" name="Rectángulo 9"/>
          <p:cNvSpPr/>
          <p:nvPr/>
        </p:nvSpPr>
        <p:spPr>
          <a:xfrm>
            <a:off x="-111339" y="3828974"/>
            <a:ext cx="5760640" cy="507831"/>
          </a:xfrm>
          <a:prstGeom prst="rect">
            <a:avLst/>
          </a:prstGeom>
        </p:spPr>
        <p:txBody>
          <a:bodyPr wrap="square">
            <a:spAutoFit/>
          </a:bodyPr>
          <a:lstStyle/>
          <a:p>
            <a:pPr algn="ctr">
              <a:lnSpc>
                <a:spcPct val="150000"/>
              </a:lnSpc>
              <a:spcAft>
                <a:spcPts val="0"/>
              </a:spcAft>
            </a:pPr>
            <a:r>
              <a:rPr lang="es-ES" b="1" i="1" dirty="0">
                <a:solidFill>
                  <a:srgbClr val="000000"/>
                </a:solidFill>
                <a:cs typeface="Times New Roman" panose="02020603050405020304" pitchFamily="18" charset="0"/>
              </a:rPr>
              <a:t>Etapa 5. Desarrollo y documentación del software</a:t>
            </a:r>
            <a:endParaRPr lang="es-VE" b="1" i="1" dirty="0">
              <a:solidFill>
                <a:srgbClr val="000000"/>
              </a:solidFill>
              <a:effectLst/>
              <a:cs typeface="Times New Roman" panose="02020603050405020304" pitchFamily="18" charset="0"/>
            </a:endParaRPr>
          </a:p>
        </p:txBody>
      </p:sp>
      <p:sp>
        <p:nvSpPr>
          <p:cNvPr id="11" name="Rectángulo 10"/>
          <p:cNvSpPr/>
          <p:nvPr/>
        </p:nvSpPr>
        <p:spPr>
          <a:xfrm>
            <a:off x="2437219" y="4678273"/>
            <a:ext cx="5472608" cy="369332"/>
          </a:xfrm>
          <a:prstGeom prst="rect">
            <a:avLst/>
          </a:prstGeom>
        </p:spPr>
        <p:txBody>
          <a:bodyPr wrap="square">
            <a:spAutoFit/>
          </a:bodyPr>
          <a:lstStyle/>
          <a:p>
            <a:pPr algn="ctr"/>
            <a:r>
              <a:rPr lang="es-VE" b="1" i="1" dirty="0">
                <a:solidFill>
                  <a:srgbClr val="000000"/>
                </a:solidFill>
                <a:ea typeface="Times New Roman" panose="02020603050405020304" pitchFamily="18" charset="0"/>
                <a:cs typeface="Arial" panose="020B0604020202020204" pitchFamily="34" charset="0"/>
              </a:rPr>
              <a:t>Etapa 6. Prueba y mantenimiento del sistema</a:t>
            </a:r>
            <a:endParaRPr lang="es-VE" b="1" i="1" dirty="0">
              <a:cs typeface="Arial" panose="020B0604020202020204" pitchFamily="34" charset="0"/>
            </a:endParaRPr>
          </a:p>
        </p:txBody>
      </p:sp>
      <p:sp>
        <p:nvSpPr>
          <p:cNvPr id="12" name="Rectángulo 11"/>
          <p:cNvSpPr/>
          <p:nvPr/>
        </p:nvSpPr>
        <p:spPr>
          <a:xfrm>
            <a:off x="0" y="5389073"/>
            <a:ext cx="5760640" cy="507831"/>
          </a:xfrm>
          <a:prstGeom prst="rect">
            <a:avLst/>
          </a:prstGeom>
        </p:spPr>
        <p:txBody>
          <a:bodyPr wrap="square">
            <a:spAutoFit/>
          </a:bodyPr>
          <a:lstStyle/>
          <a:p>
            <a:pPr algn="ctr">
              <a:lnSpc>
                <a:spcPct val="150000"/>
              </a:lnSpc>
              <a:spcAft>
                <a:spcPts val="0"/>
              </a:spcAft>
            </a:pPr>
            <a:r>
              <a:rPr lang="es-ES" b="1" i="1" dirty="0">
                <a:solidFill>
                  <a:srgbClr val="000000"/>
                </a:solidFill>
                <a:cs typeface="Times New Roman" panose="02020603050405020304" pitchFamily="18" charset="0"/>
              </a:rPr>
              <a:t>Etapa 7. Implementación y evaluación del sistema</a:t>
            </a:r>
            <a:endParaRPr lang="es-VE" b="1" i="1" dirty="0">
              <a:solidFill>
                <a:srgbClr val="000000"/>
              </a:solidFill>
              <a:effectLst/>
              <a:cs typeface="Times New Roman" panose="02020603050405020304" pitchFamily="18" charset="0"/>
            </a:endParaRPr>
          </a:p>
        </p:txBody>
      </p:sp>
    </p:spTree>
    <p:extLst>
      <p:ext uri="{BB962C8B-B14F-4D97-AF65-F5344CB8AC3E}">
        <p14:creationId xmlns:p14="http://schemas.microsoft.com/office/powerpoint/2010/main" val="3370485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954107"/>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VE" sz="2800" b="1" dirty="0"/>
              <a:t>FASE V   PRUEBA E IMPLANTACION DEL MODELO DESARROLLADO </a:t>
            </a:r>
            <a:endParaRPr lang="es-VE" sz="2800" dirty="0"/>
          </a:p>
        </p:txBody>
      </p:sp>
      <p:sp>
        <p:nvSpPr>
          <p:cNvPr id="3" name="Rectángulo 2"/>
          <p:cNvSpPr/>
          <p:nvPr/>
        </p:nvSpPr>
        <p:spPr>
          <a:xfrm>
            <a:off x="359532" y="1186483"/>
            <a:ext cx="8424936" cy="507831"/>
          </a:xfrm>
          <a:prstGeom prst="rect">
            <a:avLst/>
          </a:prstGeom>
        </p:spPr>
        <p:txBody>
          <a:bodyPr wrap="square">
            <a:spAutoFit/>
          </a:bodyPr>
          <a:lstStyle/>
          <a:p>
            <a:pPr algn="ctr">
              <a:lnSpc>
                <a:spcPct val="150000"/>
              </a:lnSpc>
              <a:spcAft>
                <a:spcPts val="0"/>
              </a:spcAft>
            </a:pPr>
            <a:r>
              <a:rPr lang="es-VE" b="1" i="1" dirty="0">
                <a:solidFill>
                  <a:srgbClr val="000000"/>
                </a:solidFill>
                <a:latin typeface="Arial" panose="020B0604020202020204" pitchFamily="34" charset="0"/>
                <a:cs typeface="Times New Roman" panose="02020603050405020304" pitchFamily="18" charset="0"/>
              </a:rPr>
              <a:t>Pruebas del Sistema</a:t>
            </a:r>
            <a:endParaRPr lang="es-VE" b="1" i="1" dirty="0">
              <a:solidFill>
                <a:srgbClr val="000000"/>
              </a:solidFill>
              <a:effectLst/>
              <a:latin typeface="Arial" panose="020B0604020202020204" pitchFamily="34" charset="0"/>
              <a:cs typeface="Times New Roman" panose="02020603050405020304" pitchFamily="18" charset="0"/>
            </a:endParaRPr>
          </a:p>
        </p:txBody>
      </p:sp>
      <p:sp>
        <p:nvSpPr>
          <p:cNvPr id="5" name="Rectángulo 4"/>
          <p:cNvSpPr/>
          <p:nvPr/>
        </p:nvSpPr>
        <p:spPr>
          <a:xfrm>
            <a:off x="336138" y="2854171"/>
            <a:ext cx="8784976" cy="1477328"/>
          </a:xfrm>
          <a:prstGeom prst="rect">
            <a:avLst/>
          </a:prstGeom>
        </p:spPr>
        <p:txBody>
          <a:bodyPr wrap="square">
            <a:spAutoFit/>
          </a:bodyPr>
          <a:lstStyle/>
          <a:p>
            <a:r>
              <a:rPr lang="es-VE" dirty="0">
                <a:solidFill>
                  <a:srgbClr val="000000"/>
                </a:solidFill>
                <a:ea typeface="Times New Roman" panose="02020603050405020304" pitchFamily="18" charset="0"/>
                <a:cs typeface="Calibri" panose="020F0502020204030204" pitchFamily="34" charset="0"/>
              </a:rPr>
              <a:t>Para llevar a cabo esta implantación del sistema automatizado es necesario que la </a:t>
            </a:r>
            <a:r>
              <a:rPr lang="es-VE" spc="30" dirty="0">
                <a:solidFill>
                  <a:srgbClr val="000000"/>
                </a:solidFill>
                <a:ea typeface="Times New Roman" panose="02020603050405020304" pitchFamily="18" charset="0"/>
                <a:cs typeface="Calibri" panose="020F0502020204030204" pitchFamily="34" charset="0"/>
              </a:rPr>
              <a:t>Institución </a:t>
            </a:r>
            <a:r>
              <a:rPr lang="es-VE" dirty="0">
                <a:solidFill>
                  <a:srgbClr val="000000"/>
                </a:solidFill>
                <a:ea typeface="Times New Roman" panose="02020603050405020304" pitchFamily="18" charset="0"/>
                <a:cs typeface="Calibri" panose="020F0502020204030204" pitchFamily="34" charset="0"/>
              </a:rPr>
              <a:t>Fundación Nacional el “Niño Simón”, Regional – Zulia designada para el diseño del control del mantenimiento de los equipos de computación debe contar por lo menos con un equipo (computación) que este en óptimas condiciones para la ejecución e implantación. </a:t>
            </a:r>
            <a:endParaRPr lang="es-VE" dirty="0"/>
          </a:p>
        </p:txBody>
      </p:sp>
      <p:sp>
        <p:nvSpPr>
          <p:cNvPr id="6" name="Rectángulo 5"/>
          <p:cNvSpPr/>
          <p:nvPr/>
        </p:nvSpPr>
        <p:spPr>
          <a:xfrm>
            <a:off x="3635896" y="2093548"/>
            <a:ext cx="1608133" cy="507831"/>
          </a:xfrm>
          <a:prstGeom prst="rect">
            <a:avLst/>
          </a:prstGeom>
        </p:spPr>
        <p:txBody>
          <a:bodyPr wrap="none">
            <a:spAutoFit/>
          </a:bodyPr>
          <a:lstStyle/>
          <a:p>
            <a:pPr algn="ctr">
              <a:lnSpc>
                <a:spcPct val="150000"/>
              </a:lnSpc>
              <a:spcAft>
                <a:spcPts val="0"/>
              </a:spcAft>
            </a:pPr>
            <a:r>
              <a:rPr lang="es-VE" b="1" i="1" dirty="0">
                <a:solidFill>
                  <a:srgbClr val="000000"/>
                </a:solidFill>
                <a:latin typeface="Arial" panose="020B0604020202020204" pitchFamily="34" charset="0"/>
                <a:cs typeface="Times New Roman" panose="02020603050405020304" pitchFamily="18" charset="0"/>
              </a:rPr>
              <a:t>Implantación</a:t>
            </a:r>
            <a:endParaRPr lang="es-VE" b="1" i="1" dirty="0">
              <a:solidFill>
                <a:srgbClr val="000000"/>
              </a:solidFill>
              <a:effectLst/>
              <a:latin typeface="Arial" panose="020B0604020202020204" pitchFamily="34" charset="0"/>
              <a:cs typeface="Times New Roman" panose="02020603050405020304" pitchFamily="18" charset="0"/>
            </a:endParaRPr>
          </a:p>
        </p:txBody>
      </p:sp>
      <p:pic>
        <p:nvPicPr>
          <p:cNvPr id="7" name="Imagen 6">
            <a:hlinkClick r:id="rId2"/>
            <a:extLst>
              <a:ext uri="{FF2B5EF4-FFF2-40B4-BE49-F238E27FC236}">
                <a16:creationId xmlns:a16="http://schemas.microsoft.com/office/drawing/2014/main" id="{ED07A8EE-0140-01DB-DB5E-3C5EECAE6E7B}"/>
              </a:ext>
            </a:extLst>
          </p:cNvPr>
          <p:cNvPicPr>
            <a:picLocks noChangeAspect="1"/>
          </p:cNvPicPr>
          <p:nvPr/>
        </p:nvPicPr>
        <p:blipFill rotWithShape="1">
          <a:blip r:embed="rId3">
            <a:extLst>
              <a:ext uri="{28A0092B-C50C-407E-A947-70E740481C1C}">
                <a14:useLocalDpi xmlns:a14="http://schemas.microsoft.com/office/drawing/2010/main" val="0"/>
              </a:ext>
            </a:extLst>
          </a:blip>
          <a:srcRect l="14336" t="59562" r="13556" b="2486"/>
          <a:stretch/>
        </p:blipFill>
        <p:spPr>
          <a:xfrm>
            <a:off x="3059832" y="4303384"/>
            <a:ext cx="3141608" cy="22046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54711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2195736" y="2636912"/>
            <a:ext cx="4579074" cy="1569660"/>
          </a:xfrm>
          <a:prstGeom prst="rect">
            <a:avLst/>
          </a:prstGeom>
          <a:noFill/>
        </p:spPr>
        <p:txBody>
          <a:bodyPr wrap="none" rtlCol="0">
            <a:spAutoFit/>
          </a:bodyPr>
          <a:lstStyle/>
          <a:p>
            <a:pPr algn="ctr"/>
            <a:r>
              <a:rPr lang="es-ES" sz="9600" dirty="0"/>
              <a:t>GRACIAS</a:t>
            </a:r>
            <a:endParaRPr lang="es-VE" sz="9600" dirty="0"/>
          </a:p>
        </p:txBody>
      </p:sp>
    </p:spTree>
    <p:extLst>
      <p:ext uri="{BB962C8B-B14F-4D97-AF65-F5344CB8AC3E}">
        <p14:creationId xmlns:p14="http://schemas.microsoft.com/office/powerpoint/2010/main" val="2980099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0" y="2786058"/>
            <a:ext cx="7554656" cy="3940415"/>
          </a:xfrm>
          <a:prstGeom prst="rect">
            <a:avLst/>
          </a:prstGeom>
          <a:noFill/>
          <a:ln w="9525">
            <a:noFill/>
            <a:miter lim="800000"/>
            <a:headEnd/>
            <a:tailEnd/>
          </a:ln>
          <a:effectLst>
            <a:glow rad="101600">
              <a:schemeClr val="bg1">
                <a:alpha val="60000"/>
              </a:schemeClr>
            </a:glow>
          </a:effectLst>
        </p:spPr>
      </p:pic>
      <p:sp>
        <p:nvSpPr>
          <p:cNvPr id="1028" name="AutoShape 4" descr="LA EVALUACIÓN DEL PROFESORADO: 5. METODOLOGÍA DIDÁCT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dirty="0"/>
          </a:p>
        </p:txBody>
      </p:sp>
      <p:sp>
        <p:nvSpPr>
          <p:cNvPr id="7" name="6 CuadroTexto"/>
          <p:cNvSpPr txBox="1"/>
          <p:nvPr/>
        </p:nvSpPr>
        <p:spPr>
          <a:xfrm>
            <a:off x="155575" y="558233"/>
            <a:ext cx="9144000" cy="1446550"/>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4400" b="1" dirty="0">
                <a:ln w="11430"/>
                <a:solidFill>
                  <a:sysClr val="windowText" lastClr="000000"/>
                </a:solidFill>
                <a:effectLst>
                  <a:glow rad="101600">
                    <a:schemeClr val="bg1">
                      <a:alpha val="60000"/>
                    </a:schemeClr>
                  </a:glow>
                  <a:outerShdw blurRad="50800" dist="39000" dir="5460000" algn="tl">
                    <a:srgbClr val="000000">
                      <a:alpha val="38000"/>
                    </a:srgbClr>
                  </a:outerShdw>
                </a:effectLst>
              </a:rPr>
              <a:t>FASE I   </a:t>
            </a:r>
          </a:p>
          <a:p>
            <a:pPr algn="ctr"/>
            <a:r>
              <a:rPr lang="es-ES" sz="4400" b="1" dirty="0">
                <a:ln w="11430"/>
                <a:solidFill>
                  <a:sysClr val="windowText" lastClr="000000"/>
                </a:solidFill>
                <a:effectLst>
                  <a:glow rad="101600">
                    <a:schemeClr val="bg1">
                      <a:alpha val="60000"/>
                    </a:schemeClr>
                  </a:glow>
                  <a:outerShdw blurRad="50800" dist="39000" dir="5460000" algn="tl">
                    <a:srgbClr val="000000">
                      <a:alpha val="38000"/>
                    </a:srgbClr>
                  </a:outerShdw>
                </a:effectLst>
              </a:rPr>
              <a:t>DIAGNÓSTICO</a:t>
            </a:r>
          </a:p>
        </p:txBody>
      </p:sp>
      <p:sp>
        <p:nvSpPr>
          <p:cNvPr id="2" name="AutoShape 4" descr="El secreto de emprender está en estudiar el problema y no la solución -  Marta Bergadà - Ley Segunda Oportunid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dirty="0"/>
          </a:p>
        </p:txBody>
      </p:sp>
      <p:pic>
        <p:nvPicPr>
          <p:cNvPr id="1029"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7072330" y="3714752"/>
            <a:ext cx="1857356" cy="1888570"/>
          </a:xfrm>
          <a:prstGeom prst="rect">
            <a:avLst/>
          </a:prstGeom>
          <a:noFill/>
          <a:ln w="9525">
            <a:noFill/>
            <a:miter lim="800000"/>
            <a:headEnd/>
            <a:tailEnd/>
          </a:ln>
          <a:effectLst>
            <a:glow rad="101600">
              <a:schemeClr val="bg1">
                <a:alpha val="60000"/>
              </a:schemeClr>
            </a:glow>
          </a:effectLst>
        </p:spPr>
      </p:pic>
      <p:pic>
        <p:nvPicPr>
          <p:cNvPr id="1030" name="Picture 6"/>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8286776" y="2928934"/>
            <a:ext cx="642966" cy="642966"/>
          </a:xfrm>
          <a:prstGeom prst="rect">
            <a:avLst/>
          </a:prstGeom>
          <a:noFill/>
          <a:ln w="9525">
            <a:noFill/>
            <a:miter lim="800000"/>
            <a:headEnd/>
            <a:tailEnd/>
          </a:ln>
          <a:effectLst>
            <a:glow rad="101600">
              <a:schemeClr val="bg1">
                <a:alpha val="60000"/>
              </a:schemeClr>
            </a:glow>
          </a:effectLst>
        </p:spPr>
      </p:pic>
    </p:spTree>
    <p:extLst>
      <p:ext uri="{BB962C8B-B14F-4D97-AF65-F5344CB8AC3E}">
        <p14:creationId xmlns:p14="http://schemas.microsoft.com/office/powerpoint/2010/main" val="2353189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 - EL PROBLEMA</a:t>
            </a:r>
            <a:endParaRPr lang="es-ES" sz="2800" dirty="0">
              <a:solidFill>
                <a:schemeClr val="bg1"/>
              </a:solidFill>
            </a:endParaRPr>
          </a:p>
        </p:txBody>
      </p:sp>
      <p:sp>
        <p:nvSpPr>
          <p:cNvPr id="5" name="Rectángulo 4"/>
          <p:cNvSpPr/>
          <p:nvPr/>
        </p:nvSpPr>
        <p:spPr>
          <a:xfrm>
            <a:off x="107504" y="908720"/>
            <a:ext cx="878497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CARACTERIZACIÓN DE LA INSTITUCIÓN</a:t>
            </a:r>
          </a:p>
        </p:txBody>
      </p:sp>
      <p:sp>
        <p:nvSpPr>
          <p:cNvPr id="6" name="Rectángulo 5"/>
          <p:cNvSpPr/>
          <p:nvPr/>
        </p:nvSpPr>
        <p:spPr>
          <a:xfrm>
            <a:off x="2195736" y="1739208"/>
            <a:ext cx="5189314" cy="28083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 name="Imagen 2"/>
          <p:cNvPicPr>
            <a:picLocks noChangeAspect="1"/>
          </p:cNvPicPr>
          <p:nvPr/>
        </p:nvPicPr>
        <p:blipFill>
          <a:blip r:embed="rId2">
            <a:lum bright="-2000"/>
          </a:blip>
          <a:stretch>
            <a:fillRect/>
          </a:stretch>
        </p:blipFill>
        <p:spPr>
          <a:xfrm>
            <a:off x="2195736" y="1739208"/>
            <a:ext cx="5189314" cy="2798690"/>
          </a:xfrm>
          <a:prstGeom prst="rect">
            <a:avLst/>
          </a:prstGeom>
        </p:spPr>
      </p:pic>
      <p:pic>
        <p:nvPicPr>
          <p:cNvPr id="4" name="Imagen 3"/>
          <p:cNvPicPr>
            <a:picLocks noChangeAspect="1"/>
          </p:cNvPicPr>
          <p:nvPr/>
        </p:nvPicPr>
        <p:blipFill>
          <a:blip r:embed="rId3"/>
          <a:stretch>
            <a:fillRect/>
          </a:stretch>
        </p:blipFill>
        <p:spPr>
          <a:xfrm>
            <a:off x="4790393" y="2924944"/>
            <a:ext cx="1005743" cy="663761"/>
          </a:xfrm>
          <a:prstGeom prst="rect">
            <a:avLst/>
          </a:prstGeom>
        </p:spPr>
      </p:pic>
      <p:sp>
        <p:nvSpPr>
          <p:cNvPr id="7" name="Rectángulo 6"/>
          <p:cNvSpPr/>
          <p:nvPr/>
        </p:nvSpPr>
        <p:spPr>
          <a:xfrm>
            <a:off x="2219145" y="4537898"/>
            <a:ext cx="4572000" cy="1754326"/>
          </a:xfrm>
          <a:prstGeom prst="rect">
            <a:avLst/>
          </a:prstGeom>
        </p:spPr>
        <p:txBody>
          <a:bodyPr>
            <a:spAutoFit/>
          </a:bodyPr>
          <a:lstStyle/>
          <a:p>
            <a:pPr indent="180340" algn="ctr">
              <a:lnSpc>
                <a:spcPct val="150000"/>
              </a:lnSpc>
              <a:spcAft>
                <a:spcPts val="0"/>
              </a:spcAft>
            </a:pPr>
            <a:r>
              <a:rPr lang="es-VE" i="1" dirty="0">
                <a:solidFill>
                  <a:srgbClr val="000000"/>
                </a:solidFill>
                <a:ea typeface="Calibri" panose="020F0502020204030204" pitchFamily="34" charset="0"/>
                <a:cs typeface="Arial" panose="020B0604020202020204" pitchFamily="34" charset="0"/>
              </a:rPr>
              <a:t>Ubicación Google Maps de la sede principal Región-Zulia la Fundación Nacional “El Niño Simón” Av.  2 El Milagro Antiguo Club Alianza </a:t>
            </a:r>
            <a:r>
              <a:rPr lang="es-ES" i="1" dirty="0">
                <a:solidFill>
                  <a:srgbClr val="000000"/>
                </a:solidFill>
                <a:effectLst/>
                <a:ea typeface="Times New Roman" panose="02020603050405020304" pitchFamily="18" charset="0"/>
                <a:cs typeface="Arial" panose="020B0604020202020204" pitchFamily="34" charset="0"/>
              </a:rPr>
              <a:t>Contacto: 0414-6550691. Lic. Janeth Sayago</a:t>
            </a:r>
            <a:endParaRPr lang="es-VE" dirty="0">
              <a:solidFill>
                <a:srgbClr val="000000"/>
              </a:solidFill>
              <a:effectLst/>
              <a:ea typeface="Times New Roman" panose="02020603050405020304" pitchFamily="18" charset="0"/>
              <a:cs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 - DIAGNÓSTICO</a:t>
            </a:r>
            <a:endParaRPr lang="es-ES" sz="2800" dirty="0">
              <a:solidFill>
                <a:schemeClr val="bg1"/>
              </a:solidFill>
            </a:endParaRPr>
          </a:p>
        </p:txBody>
      </p:sp>
      <p:sp>
        <p:nvSpPr>
          <p:cNvPr id="5" name="Rectángulo 4"/>
          <p:cNvSpPr/>
          <p:nvPr/>
        </p:nvSpPr>
        <p:spPr>
          <a:xfrm>
            <a:off x="179512" y="908720"/>
            <a:ext cx="8784976"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r>
              <a:rPr lang="es-ES" sz="2400" b="1" dirty="0">
                <a:solidFill>
                  <a:srgbClr val="000000"/>
                </a:solidFill>
              </a:rPr>
              <a:t>CONTEXTO Y DESCRIPCIÓN DE LA NECESIDADES TECNOLÓGICA</a:t>
            </a:r>
          </a:p>
        </p:txBody>
      </p:sp>
      <p:pic>
        <p:nvPicPr>
          <p:cNvPr id="7" name="Picture 5"/>
          <p:cNvPicPr>
            <a:picLocks noChangeAspect="1" noChangeArrowheads="1"/>
          </p:cNvPicPr>
          <p:nvPr/>
        </p:nvPicPr>
        <p:blipFill>
          <a:blip r:embed="rId2">
            <a:clrChange>
              <a:clrFrom>
                <a:srgbClr val="FFFFFF"/>
              </a:clrFrom>
              <a:clrTo>
                <a:srgbClr val="FFFFFF">
                  <a:alpha val="0"/>
                </a:srgbClr>
              </a:clrTo>
            </a:clrChange>
          </a:blip>
          <a:srcRect/>
          <a:stretch>
            <a:fillRect/>
          </a:stretch>
        </p:blipFill>
        <p:spPr bwMode="auto">
          <a:xfrm>
            <a:off x="539552" y="1628800"/>
            <a:ext cx="1656184" cy="1684017"/>
          </a:xfrm>
          <a:prstGeom prst="rect">
            <a:avLst/>
          </a:prstGeom>
          <a:noFill/>
          <a:ln w="9525">
            <a:noFill/>
            <a:miter lim="800000"/>
            <a:headEnd/>
            <a:tailEnd/>
          </a:ln>
          <a:effectLst>
            <a:glow rad="330200">
              <a:schemeClr val="bg1">
                <a:alpha val="60000"/>
              </a:schemeClr>
            </a:glow>
          </a:effectLst>
        </p:spPr>
      </p:pic>
      <p:pic>
        <p:nvPicPr>
          <p:cNvPr id="3" name="Imagen 2"/>
          <p:cNvPicPr>
            <a:picLocks noChangeAspect="1"/>
          </p:cNvPicPr>
          <p:nvPr/>
        </p:nvPicPr>
        <p:blipFill>
          <a:blip r:embed="rId3">
            <a:clrChange>
              <a:clrFrom>
                <a:srgbClr val="FFFFFF"/>
              </a:clrFrom>
              <a:clrTo>
                <a:srgbClr val="FFFFFF">
                  <a:alpha val="0"/>
                </a:srgbClr>
              </a:clrTo>
            </a:clrChange>
          </a:blip>
          <a:stretch>
            <a:fillRect/>
          </a:stretch>
        </p:blipFill>
        <p:spPr>
          <a:xfrm>
            <a:off x="179512" y="4986388"/>
            <a:ext cx="2619375" cy="1743075"/>
          </a:xfrm>
          <a:prstGeom prst="rect">
            <a:avLst/>
          </a:prstGeom>
          <a:effectLst>
            <a:glow rad="127000">
              <a:schemeClr val="bg1"/>
            </a:glow>
          </a:effectLst>
        </p:spPr>
      </p:pic>
      <p:pic>
        <p:nvPicPr>
          <p:cNvPr id="4" name="Imagen 3"/>
          <p:cNvPicPr>
            <a:picLocks noChangeAspect="1"/>
          </p:cNvPicPr>
          <p:nvPr/>
        </p:nvPicPr>
        <p:blipFill>
          <a:blip r:embed="rId4">
            <a:clrChange>
              <a:clrFrom>
                <a:srgbClr val="FFFFFF"/>
              </a:clrFrom>
              <a:clrTo>
                <a:srgbClr val="FFFFFF">
                  <a:alpha val="0"/>
                </a:srgbClr>
              </a:clrTo>
            </a:clrChange>
          </a:blip>
          <a:stretch>
            <a:fillRect/>
          </a:stretch>
        </p:blipFill>
        <p:spPr>
          <a:xfrm>
            <a:off x="6380584" y="3126028"/>
            <a:ext cx="2466975" cy="1847850"/>
          </a:xfrm>
          <a:prstGeom prst="rect">
            <a:avLst/>
          </a:prstGeom>
          <a:effectLst>
            <a:glow rad="127000">
              <a:schemeClr val="bg1"/>
            </a:glow>
          </a:effectLst>
        </p:spPr>
      </p:pic>
      <p:sp>
        <p:nvSpPr>
          <p:cNvPr id="8" name="Rectángulo 7"/>
          <p:cNvSpPr/>
          <p:nvPr/>
        </p:nvSpPr>
        <p:spPr>
          <a:xfrm>
            <a:off x="2286000" y="1291753"/>
            <a:ext cx="6649541" cy="1938992"/>
          </a:xfrm>
          <a:prstGeom prst="rect">
            <a:avLst/>
          </a:prstGeom>
        </p:spPr>
        <p:txBody>
          <a:bodyPr wrap="square">
            <a:spAutoFit/>
          </a:bodyPr>
          <a:lstStyle/>
          <a:p>
            <a:pPr indent="180340" algn="just">
              <a:lnSpc>
                <a:spcPct val="150000"/>
              </a:lnSpc>
              <a:spcAft>
                <a:spcPts val="0"/>
              </a:spcAft>
            </a:pPr>
            <a:r>
              <a:rPr lang="es-VE" sz="1600" dirty="0">
                <a:solidFill>
                  <a:srgbClr val="000000"/>
                </a:solidFill>
                <a:ea typeface="Times New Roman" panose="02020603050405020304" pitchFamily="18" charset="0"/>
                <a:cs typeface="Calibri" panose="020F0502020204030204" pitchFamily="34" charset="0"/>
              </a:rPr>
              <a:t>La </a:t>
            </a:r>
            <a:r>
              <a:rPr lang="es-VE" sz="1600" dirty="0">
                <a:solidFill>
                  <a:srgbClr val="000000"/>
                </a:solidFill>
                <a:ea typeface="Calibri" panose="020F0502020204030204" pitchFamily="34" charset="0"/>
                <a:cs typeface="Arial" panose="020B0604020202020204" pitchFamily="34" charset="0"/>
              </a:rPr>
              <a:t>Fundación Nacional “El Niño Simón”</a:t>
            </a:r>
            <a:r>
              <a:rPr lang="es-VE" sz="1600" dirty="0">
                <a:solidFill>
                  <a:srgbClr val="000000"/>
                </a:solidFill>
                <a:ea typeface="Times New Roman" panose="02020603050405020304" pitchFamily="18" charset="0"/>
                <a:cs typeface="Calibri" panose="020F0502020204030204" pitchFamily="34" charset="0"/>
              </a:rPr>
              <a:t> Región-Zulia, cuenta con un departamento de informática que brinda soporte a todos los procesos de la institución en el área de proyectos, administrativa y financiera, bajo esta perspectiva el departamento de informática se ha visto bastante limitada en cuanto el Control del Mantenimiento de los Equipos de Computación. </a:t>
            </a:r>
            <a:endParaRPr lang="es-VE" sz="1600" dirty="0">
              <a:solidFill>
                <a:srgbClr val="000000"/>
              </a:solidFill>
              <a:effectLst/>
              <a:ea typeface="Times New Roman" panose="02020603050405020304" pitchFamily="18" charset="0"/>
              <a:cs typeface="Calibri" panose="020F0502020204030204" pitchFamily="34" charset="0"/>
            </a:endParaRPr>
          </a:p>
        </p:txBody>
      </p:sp>
      <p:sp>
        <p:nvSpPr>
          <p:cNvPr id="9" name="Rectángulo 8"/>
          <p:cNvSpPr/>
          <p:nvPr/>
        </p:nvSpPr>
        <p:spPr>
          <a:xfrm>
            <a:off x="179512" y="3416728"/>
            <a:ext cx="6453322" cy="1569660"/>
          </a:xfrm>
          <a:prstGeom prst="rect">
            <a:avLst/>
          </a:prstGeom>
        </p:spPr>
        <p:txBody>
          <a:bodyPr wrap="square">
            <a:spAutoFit/>
          </a:bodyPr>
          <a:lstStyle/>
          <a:p>
            <a:pPr indent="180340" algn="just">
              <a:lnSpc>
                <a:spcPct val="150000"/>
              </a:lnSpc>
              <a:spcAft>
                <a:spcPts val="0"/>
              </a:spcAft>
            </a:pPr>
            <a:r>
              <a:rPr lang="es-VE" sz="1600" dirty="0">
                <a:solidFill>
                  <a:srgbClr val="000000"/>
                </a:solidFill>
                <a:ea typeface="Times New Roman" panose="02020603050405020304" pitchFamily="18" charset="0"/>
                <a:cs typeface="Calibri" panose="020F0502020204030204" pitchFamily="34" charset="0"/>
              </a:rPr>
              <a:t>Los procesos del Control son manuales lo que trae como consecuencia una gran inversión de tiempo y de trabajo, causando un mal control del mantenimiento y que el historial, documentación o extracción de piezas o cambiadas.</a:t>
            </a:r>
            <a:endParaRPr lang="es-VE" sz="1600" dirty="0">
              <a:solidFill>
                <a:srgbClr val="000000"/>
              </a:solidFill>
              <a:effectLst/>
              <a:ea typeface="Times New Roman" panose="02020603050405020304" pitchFamily="18" charset="0"/>
              <a:cs typeface="Calibri" panose="020F0502020204030204" pitchFamily="34" charset="0"/>
            </a:endParaRPr>
          </a:p>
        </p:txBody>
      </p:sp>
      <p:sp>
        <p:nvSpPr>
          <p:cNvPr id="11" name="Rectángulo 10"/>
          <p:cNvSpPr/>
          <p:nvPr/>
        </p:nvSpPr>
        <p:spPr>
          <a:xfrm>
            <a:off x="2798887" y="4898036"/>
            <a:ext cx="6043481" cy="1674754"/>
          </a:xfrm>
          <a:prstGeom prst="rect">
            <a:avLst/>
          </a:prstGeom>
        </p:spPr>
        <p:txBody>
          <a:bodyPr wrap="square">
            <a:spAutoFit/>
          </a:bodyPr>
          <a:lstStyle/>
          <a:p>
            <a:pPr algn="just">
              <a:lnSpc>
                <a:spcPct val="150000"/>
              </a:lnSpc>
              <a:spcAft>
                <a:spcPts val="800"/>
              </a:spcAft>
            </a:pPr>
            <a:r>
              <a:rPr lang="es-VE" sz="1400" dirty="0">
                <a:ea typeface="Calibri" panose="020F0502020204030204" pitchFamily="34" charset="0"/>
                <a:cs typeface="Times New Roman" panose="02020603050405020304" pitchFamily="18" charset="0"/>
              </a:rPr>
              <a:t>Se propone Diseñar un Sistema Automatizado para el Control del Mantenimiento de los Equipos de Computación, que se utilice como condición favorable para ofrecer una mayor rapidez en el manejo del historial, obteniendo la agilidad en generar reportes mensuales o anuales estadísticamente, la automatización producirá un ahorro sustancial de tiempo.</a:t>
            </a:r>
            <a:endParaRPr lang="es-VE" sz="14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554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 - DIAGNÓSTICO</a:t>
            </a:r>
            <a:endParaRPr lang="es-ES" sz="2800" dirty="0">
              <a:solidFill>
                <a:schemeClr val="bg1"/>
              </a:solidFill>
            </a:endParaRPr>
          </a:p>
        </p:txBody>
      </p:sp>
      <p:sp>
        <p:nvSpPr>
          <p:cNvPr id="5" name="Rectángulo 4"/>
          <p:cNvSpPr/>
          <p:nvPr/>
        </p:nvSpPr>
        <p:spPr>
          <a:xfrm>
            <a:off x="7807" y="701880"/>
            <a:ext cx="9136193"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OBJETIVOS DEL PROBLEMA</a:t>
            </a:r>
          </a:p>
        </p:txBody>
      </p:sp>
      <p:sp>
        <p:nvSpPr>
          <p:cNvPr id="6" name="CuadroTexto 5"/>
          <p:cNvSpPr txBox="1"/>
          <p:nvPr/>
        </p:nvSpPr>
        <p:spPr>
          <a:xfrm>
            <a:off x="179512" y="2005806"/>
            <a:ext cx="8856984" cy="1077218"/>
          </a:xfrm>
          <a:prstGeom prst="rect">
            <a:avLst/>
          </a:prstGeom>
          <a:noFill/>
        </p:spPr>
        <p:txBody>
          <a:bodyPr wrap="square" rtlCol="0">
            <a:spAutoFit/>
          </a:bodyPr>
          <a:lstStyle/>
          <a:p>
            <a:pPr algn="just">
              <a:lnSpc>
                <a:spcPct val="150000"/>
              </a:lnSpc>
            </a:pPr>
            <a:r>
              <a:rPr lang="es-VE" sz="1600" dirty="0">
                <a:cs typeface="Arial" panose="020B0604020202020204" pitchFamily="34" charset="0"/>
              </a:rPr>
              <a:t>Diseñar un Sistema Automatizado para el Control del Mantenimiento de los Equipos de Computación en las oficinas de La sede principal de la Región- Zulia la Fundación Nacional “El Niño Simón”.</a:t>
            </a:r>
          </a:p>
          <a:p>
            <a:r>
              <a:rPr lang="es-VE" sz="1600" b="1" dirty="0"/>
              <a:t> </a:t>
            </a:r>
            <a:endParaRPr lang="es-VE" sz="1600" dirty="0"/>
          </a:p>
        </p:txBody>
      </p:sp>
      <p:sp>
        <p:nvSpPr>
          <p:cNvPr id="8" name="Rectángulo 7"/>
          <p:cNvSpPr/>
          <p:nvPr/>
        </p:nvSpPr>
        <p:spPr>
          <a:xfrm>
            <a:off x="467544" y="1494910"/>
            <a:ext cx="4034889" cy="461665"/>
          </a:xfrm>
          <a:prstGeom prst="rect">
            <a:avLst/>
          </a:prstGeom>
          <a:solidFill>
            <a:schemeClr val="accent1">
              <a:lumMod val="60000"/>
              <a:lumOff val="40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s-ES" sz="2400" b="1" dirty="0">
                <a:solidFill>
                  <a:srgbClr val="000000"/>
                </a:solidFill>
              </a:rPr>
              <a:t>Objetivos General</a:t>
            </a:r>
          </a:p>
        </p:txBody>
      </p:sp>
      <p:sp>
        <p:nvSpPr>
          <p:cNvPr id="9" name="Rectángulo 8"/>
          <p:cNvSpPr/>
          <p:nvPr/>
        </p:nvSpPr>
        <p:spPr>
          <a:xfrm>
            <a:off x="473528" y="2888104"/>
            <a:ext cx="4026463" cy="461665"/>
          </a:xfrm>
          <a:prstGeom prst="rect">
            <a:avLst/>
          </a:prstGeom>
          <a:solidFill>
            <a:schemeClr val="accent1">
              <a:lumMod val="60000"/>
              <a:lumOff val="40000"/>
            </a:schemeClr>
          </a:solidFill>
        </p:spPr>
        <p:style>
          <a:lnRef idx="0">
            <a:schemeClr val="accent6"/>
          </a:lnRef>
          <a:fillRef idx="3">
            <a:schemeClr val="accent6"/>
          </a:fillRef>
          <a:effectRef idx="3">
            <a:schemeClr val="accent6"/>
          </a:effectRef>
          <a:fontRef idx="minor">
            <a:schemeClr val="lt1"/>
          </a:fontRef>
        </p:style>
        <p:txBody>
          <a:bodyPr wrap="square">
            <a:spAutoFit/>
          </a:bodyPr>
          <a:lstStyle/>
          <a:p>
            <a:r>
              <a:rPr lang="es-ES" sz="2400" b="1" dirty="0">
                <a:solidFill>
                  <a:srgbClr val="000000"/>
                </a:solidFill>
              </a:rPr>
              <a:t>Objetivos Específicos</a:t>
            </a:r>
          </a:p>
        </p:txBody>
      </p:sp>
      <p:sp>
        <p:nvSpPr>
          <p:cNvPr id="10" name="Rectángulo 9"/>
          <p:cNvSpPr/>
          <p:nvPr/>
        </p:nvSpPr>
        <p:spPr>
          <a:xfrm>
            <a:off x="1187624" y="3717032"/>
            <a:ext cx="6984776" cy="369332"/>
          </a:xfrm>
          <a:prstGeom prst="rect">
            <a:avLst/>
          </a:prstGeom>
        </p:spPr>
        <p:txBody>
          <a:bodyPr wrap="square">
            <a:spAutoFit/>
          </a:bodyPr>
          <a:lstStyle/>
          <a:p>
            <a:pPr marL="361950" indent="-361950">
              <a:buFont typeface="Arial" pitchFamily="34" charset="0"/>
              <a:buChar char="•"/>
            </a:pPr>
            <a:r>
              <a:rPr lang="es-ES" b="1" i="1" dirty="0"/>
              <a:t>Identificar el problema presente e la institución </a:t>
            </a:r>
          </a:p>
        </p:txBody>
      </p:sp>
      <p:sp>
        <p:nvSpPr>
          <p:cNvPr id="11" name="Rectángulo 10"/>
          <p:cNvSpPr/>
          <p:nvPr/>
        </p:nvSpPr>
        <p:spPr>
          <a:xfrm>
            <a:off x="1187623" y="4176677"/>
            <a:ext cx="7316993" cy="369332"/>
          </a:xfrm>
          <a:prstGeom prst="rect">
            <a:avLst/>
          </a:prstGeom>
        </p:spPr>
        <p:txBody>
          <a:bodyPr wrap="square">
            <a:spAutoFit/>
          </a:bodyPr>
          <a:lstStyle/>
          <a:p>
            <a:pPr marL="361950" indent="-361950">
              <a:buFont typeface="Arial" pitchFamily="34" charset="0"/>
              <a:buChar char="•"/>
            </a:pPr>
            <a:r>
              <a:rPr lang="es-ES" b="1" i="1" dirty="0"/>
              <a:t>Determinar los requerimientos para el Control de Mantenimiento</a:t>
            </a:r>
          </a:p>
        </p:txBody>
      </p:sp>
      <p:sp>
        <p:nvSpPr>
          <p:cNvPr id="12" name="Rectángulo 11"/>
          <p:cNvSpPr/>
          <p:nvPr/>
        </p:nvSpPr>
        <p:spPr>
          <a:xfrm>
            <a:off x="1187623" y="4583020"/>
            <a:ext cx="7316993" cy="369332"/>
          </a:xfrm>
          <a:prstGeom prst="rect">
            <a:avLst/>
          </a:prstGeom>
        </p:spPr>
        <p:txBody>
          <a:bodyPr wrap="square">
            <a:spAutoFit/>
          </a:bodyPr>
          <a:lstStyle/>
          <a:p>
            <a:pPr marL="361950" indent="-361950">
              <a:buFont typeface="Arial" pitchFamily="34" charset="0"/>
              <a:buChar char="•"/>
            </a:pPr>
            <a:r>
              <a:rPr lang="es-ES" b="1" i="1" dirty="0"/>
              <a:t>Analizar las necesidades de un Sistema Automatizado</a:t>
            </a:r>
            <a:endParaRPr lang="es-ES" b="1" dirty="0"/>
          </a:p>
        </p:txBody>
      </p:sp>
      <p:sp>
        <p:nvSpPr>
          <p:cNvPr id="13" name="Rectángulo 12"/>
          <p:cNvSpPr/>
          <p:nvPr/>
        </p:nvSpPr>
        <p:spPr>
          <a:xfrm>
            <a:off x="1187623" y="5013176"/>
            <a:ext cx="7316993" cy="369332"/>
          </a:xfrm>
          <a:prstGeom prst="rect">
            <a:avLst/>
          </a:prstGeom>
        </p:spPr>
        <p:txBody>
          <a:bodyPr wrap="square">
            <a:spAutoFit/>
          </a:bodyPr>
          <a:lstStyle/>
          <a:p>
            <a:pPr marL="361950" indent="-361950">
              <a:buFont typeface="Arial" pitchFamily="34" charset="0"/>
              <a:buChar char="•"/>
            </a:pPr>
            <a:r>
              <a:rPr lang="es-ES" b="1" i="1" dirty="0"/>
              <a:t>Desarrollar un Sistema Automatizado</a:t>
            </a:r>
            <a:endParaRPr lang="es-ES" b="1" dirty="0"/>
          </a:p>
        </p:txBody>
      </p:sp>
      <p:sp>
        <p:nvSpPr>
          <p:cNvPr id="14" name="Rectángulo 13"/>
          <p:cNvSpPr/>
          <p:nvPr/>
        </p:nvSpPr>
        <p:spPr>
          <a:xfrm>
            <a:off x="1187623" y="5414914"/>
            <a:ext cx="7316993" cy="369332"/>
          </a:xfrm>
          <a:prstGeom prst="rect">
            <a:avLst/>
          </a:prstGeom>
        </p:spPr>
        <p:txBody>
          <a:bodyPr wrap="square">
            <a:spAutoFit/>
          </a:bodyPr>
          <a:lstStyle/>
          <a:p>
            <a:pPr marL="361950" indent="-361950">
              <a:buFont typeface="Arial" pitchFamily="34" charset="0"/>
              <a:buChar char="•"/>
            </a:pPr>
            <a:r>
              <a:rPr lang="es-ES" b="1" i="1" dirty="0"/>
              <a:t>Documentar el Sistema Automatizado</a:t>
            </a:r>
            <a:endParaRPr lang="es-ES" b="1" dirty="0"/>
          </a:p>
        </p:txBody>
      </p:sp>
      <p:sp>
        <p:nvSpPr>
          <p:cNvPr id="15" name="Rectángulo 14"/>
          <p:cNvSpPr/>
          <p:nvPr/>
        </p:nvSpPr>
        <p:spPr>
          <a:xfrm>
            <a:off x="1170599" y="5806279"/>
            <a:ext cx="7316993" cy="369332"/>
          </a:xfrm>
          <a:prstGeom prst="rect">
            <a:avLst/>
          </a:prstGeom>
        </p:spPr>
        <p:txBody>
          <a:bodyPr wrap="square">
            <a:spAutoFit/>
          </a:bodyPr>
          <a:lstStyle/>
          <a:p>
            <a:pPr marL="361950" indent="-361950">
              <a:buFont typeface="Arial" pitchFamily="34" charset="0"/>
              <a:buChar char="•"/>
            </a:pPr>
            <a:r>
              <a:rPr lang="es-ES" b="1" i="1" dirty="0"/>
              <a:t>Realizar pruebas para determinar el perfecto funcionamiento</a:t>
            </a:r>
            <a:endParaRPr lang="es-ES" b="1" dirty="0"/>
          </a:p>
        </p:txBody>
      </p:sp>
      <p:sp>
        <p:nvSpPr>
          <p:cNvPr id="16" name="Rectángulo 15"/>
          <p:cNvSpPr/>
          <p:nvPr/>
        </p:nvSpPr>
        <p:spPr>
          <a:xfrm>
            <a:off x="1170599" y="6228020"/>
            <a:ext cx="7316993" cy="369332"/>
          </a:xfrm>
          <a:prstGeom prst="rect">
            <a:avLst/>
          </a:prstGeom>
        </p:spPr>
        <p:txBody>
          <a:bodyPr wrap="square">
            <a:spAutoFit/>
          </a:bodyPr>
          <a:lstStyle/>
          <a:p>
            <a:pPr marL="361950" indent="-361950">
              <a:buFont typeface="Arial" pitchFamily="34" charset="0"/>
              <a:buChar char="•"/>
            </a:pPr>
            <a:r>
              <a:rPr lang="es-ES" b="1" i="1" dirty="0"/>
              <a:t>Implementar </a:t>
            </a:r>
            <a:r>
              <a:rPr lang="es-ES" b="1" i="1"/>
              <a:t>el Sistema </a:t>
            </a:r>
            <a:endParaRPr lang="es-ES" b="1" dirty="0"/>
          </a:p>
        </p:txBody>
      </p:sp>
    </p:spTree>
    <p:extLst>
      <p:ext uri="{BB962C8B-B14F-4D97-AF65-F5344CB8AC3E}">
        <p14:creationId xmlns:p14="http://schemas.microsoft.com/office/powerpoint/2010/main" val="311870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 - DIAGNÓSTICO</a:t>
            </a:r>
            <a:endParaRPr lang="es-ES" sz="2800" dirty="0">
              <a:solidFill>
                <a:schemeClr val="bg1"/>
              </a:solidFill>
            </a:endParaRPr>
          </a:p>
        </p:txBody>
      </p:sp>
      <p:sp>
        <p:nvSpPr>
          <p:cNvPr id="5" name="Rectángulo 4"/>
          <p:cNvSpPr/>
          <p:nvPr/>
        </p:nvSpPr>
        <p:spPr>
          <a:xfrm>
            <a:off x="255931" y="771800"/>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JUSTIFICACIÓN E IMPORTANCIA DEL PROYECTO</a:t>
            </a:r>
          </a:p>
        </p:txBody>
      </p:sp>
      <p:sp>
        <p:nvSpPr>
          <p:cNvPr id="10" name="Rectángulo 9"/>
          <p:cNvSpPr/>
          <p:nvPr/>
        </p:nvSpPr>
        <p:spPr>
          <a:xfrm>
            <a:off x="586865" y="1170707"/>
            <a:ext cx="8208912" cy="646331"/>
          </a:xfrm>
          <a:prstGeom prst="rect">
            <a:avLst/>
          </a:prstGeom>
        </p:spPr>
        <p:txBody>
          <a:bodyPr wrap="square">
            <a:spAutoFit/>
          </a:bodyPr>
          <a:lstStyle/>
          <a:p>
            <a:r>
              <a:rPr lang="es-ES" b="1" i="1" dirty="0"/>
              <a:t>Teórica: </a:t>
            </a:r>
            <a:r>
              <a:rPr lang="es-ES" i="1" dirty="0"/>
              <a:t>Sirve de apoyo a nuevos proyectos presentando u marco conceptual amplio referente al sistema automatizado. </a:t>
            </a:r>
          </a:p>
        </p:txBody>
      </p:sp>
      <p:sp>
        <p:nvSpPr>
          <p:cNvPr id="11" name="Rectángulo 10"/>
          <p:cNvSpPr/>
          <p:nvPr/>
        </p:nvSpPr>
        <p:spPr>
          <a:xfrm>
            <a:off x="586865" y="1790313"/>
            <a:ext cx="7560840" cy="646331"/>
          </a:xfrm>
          <a:prstGeom prst="rect">
            <a:avLst/>
          </a:prstGeom>
        </p:spPr>
        <p:txBody>
          <a:bodyPr wrap="square">
            <a:spAutoFit/>
          </a:bodyPr>
          <a:lstStyle/>
          <a:p>
            <a:pPr algn="just"/>
            <a:r>
              <a:rPr lang="es-ES" b="1" i="1" dirty="0"/>
              <a:t>Practica: </a:t>
            </a:r>
            <a:r>
              <a:rPr lang="es-ES" i="1" dirty="0"/>
              <a:t>Aporta valioso beneficio para mejorar la eficiencia de gestión de servicio, agilizando los proceso de solicitud de mantenimiento. </a:t>
            </a:r>
          </a:p>
        </p:txBody>
      </p:sp>
      <p:sp>
        <p:nvSpPr>
          <p:cNvPr id="12" name="Rectángulo 11"/>
          <p:cNvSpPr/>
          <p:nvPr/>
        </p:nvSpPr>
        <p:spPr>
          <a:xfrm>
            <a:off x="605449" y="2444276"/>
            <a:ext cx="7920880" cy="646331"/>
          </a:xfrm>
          <a:prstGeom prst="rect">
            <a:avLst/>
          </a:prstGeom>
        </p:spPr>
        <p:txBody>
          <a:bodyPr wrap="square">
            <a:spAutoFit/>
          </a:bodyPr>
          <a:lstStyle/>
          <a:p>
            <a:pPr algn="just"/>
            <a:r>
              <a:rPr lang="es-ES" b="1" i="1" dirty="0"/>
              <a:t>Metodológica: </a:t>
            </a:r>
            <a:r>
              <a:rPr lang="es-ES" i="1" dirty="0"/>
              <a:t>Sirve como referencia para otros estudios que aborden el tema de sistema automatizado. </a:t>
            </a:r>
            <a:endParaRPr lang="es-ES" dirty="0"/>
          </a:p>
        </p:txBody>
      </p:sp>
      <p:sp>
        <p:nvSpPr>
          <p:cNvPr id="18" name="Rectángulo 17"/>
          <p:cNvSpPr/>
          <p:nvPr/>
        </p:nvSpPr>
        <p:spPr>
          <a:xfrm>
            <a:off x="3931729" y="3120592"/>
            <a:ext cx="1268321" cy="369332"/>
          </a:xfrm>
          <a:prstGeom prst="rect">
            <a:avLst/>
          </a:prstGeom>
        </p:spPr>
        <p:txBody>
          <a:bodyPr wrap="square">
            <a:spAutoFit/>
          </a:bodyPr>
          <a:lstStyle/>
          <a:p>
            <a:r>
              <a:rPr lang="es-ES" b="1" dirty="0"/>
              <a:t>Social </a:t>
            </a:r>
          </a:p>
        </p:txBody>
      </p:sp>
      <p:sp>
        <p:nvSpPr>
          <p:cNvPr id="19" name="Rectángulo 18"/>
          <p:cNvSpPr/>
          <p:nvPr/>
        </p:nvSpPr>
        <p:spPr>
          <a:xfrm>
            <a:off x="283620" y="3717032"/>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ESTUDIO DE LA FACTIBILIDAD Y COSTO</a:t>
            </a:r>
          </a:p>
        </p:txBody>
      </p:sp>
      <p:sp>
        <p:nvSpPr>
          <p:cNvPr id="20" name="Rectángulo 19"/>
          <p:cNvSpPr/>
          <p:nvPr/>
        </p:nvSpPr>
        <p:spPr>
          <a:xfrm>
            <a:off x="509264" y="4082639"/>
            <a:ext cx="8156528" cy="646331"/>
          </a:xfrm>
          <a:prstGeom prst="rect">
            <a:avLst/>
          </a:prstGeom>
        </p:spPr>
        <p:txBody>
          <a:bodyPr wrap="square">
            <a:spAutoFit/>
          </a:bodyPr>
          <a:lstStyle/>
          <a:p>
            <a:r>
              <a:rPr lang="es-ES" b="1" i="1" dirty="0"/>
              <a:t>Operativa: </a:t>
            </a:r>
            <a:r>
              <a:rPr lang="es-ES" i="1" dirty="0"/>
              <a:t>La institución cuenta con los equipos y el personal calificado lo que implica que el proyecto es factible.  </a:t>
            </a:r>
          </a:p>
        </p:txBody>
      </p:sp>
      <p:sp>
        <p:nvSpPr>
          <p:cNvPr id="21" name="Rectángulo 20"/>
          <p:cNvSpPr/>
          <p:nvPr/>
        </p:nvSpPr>
        <p:spPr>
          <a:xfrm>
            <a:off x="523774" y="4714680"/>
            <a:ext cx="8449631" cy="646331"/>
          </a:xfrm>
          <a:prstGeom prst="rect">
            <a:avLst/>
          </a:prstGeom>
        </p:spPr>
        <p:txBody>
          <a:bodyPr wrap="square">
            <a:spAutoFit/>
          </a:bodyPr>
          <a:lstStyle/>
          <a:p>
            <a:r>
              <a:rPr lang="es-ES" b="1" i="1" dirty="0"/>
              <a:t>Técnica: </a:t>
            </a:r>
            <a:r>
              <a:rPr lang="es-ES" i="1" dirty="0"/>
              <a:t>La Institución cuenta con lo equipos y tecnología para lograr sus implementación del sistema automatizado.  </a:t>
            </a:r>
          </a:p>
        </p:txBody>
      </p:sp>
      <p:sp>
        <p:nvSpPr>
          <p:cNvPr id="22" name="Rectángulo 21"/>
          <p:cNvSpPr/>
          <p:nvPr/>
        </p:nvSpPr>
        <p:spPr>
          <a:xfrm>
            <a:off x="577760" y="5270226"/>
            <a:ext cx="8242712" cy="646331"/>
          </a:xfrm>
          <a:prstGeom prst="rect">
            <a:avLst/>
          </a:prstGeom>
        </p:spPr>
        <p:txBody>
          <a:bodyPr wrap="square">
            <a:spAutoFit/>
          </a:bodyPr>
          <a:lstStyle/>
          <a:p>
            <a:r>
              <a:rPr lang="es-ES" b="1" i="1" dirty="0"/>
              <a:t>Legal: </a:t>
            </a:r>
            <a:r>
              <a:rPr lang="es-ES" i="1" dirty="0"/>
              <a:t>Lo apoya la Ley de Bienes Publico, Constitución de la Republica Bolivariana de Venezuela y Ley Orgánica de Ciencia, Tecnología e Innovación.</a:t>
            </a:r>
            <a:endParaRPr lang="es-ES" dirty="0"/>
          </a:p>
        </p:txBody>
      </p:sp>
      <p:sp>
        <p:nvSpPr>
          <p:cNvPr id="23" name="Rectángulo 22"/>
          <p:cNvSpPr/>
          <p:nvPr/>
        </p:nvSpPr>
        <p:spPr>
          <a:xfrm>
            <a:off x="605449" y="5869917"/>
            <a:ext cx="8113249" cy="646331"/>
          </a:xfrm>
          <a:prstGeom prst="rect">
            <a:avLst/>
          </a:prstGeom>
        </p:spPr>
        <p:txBody>
          <a:bodyPr wrap="square">
            <a:spAutoFit/>
          </a:bodyPr>
          <a:lstStyle/>
          <a:p>
            <a:r>
              <a:rPr lang="es-ES" b="1" dirty="0"/>
              <a:t>Económica: </a:t>
            </a:r>
            <a:r>
              <a:rPr lang="es-ES" i="1" dirty="0"/>
              <a:t>Se evalúa la relación costo-beneficio junto al equipo y el personal técnico es mínima en comparación con las bondades que ofrece el sistema automatizado</a:t>
            </a:r>
            <a:r>
              <a:rPr lang="es-ES" dirty="0"/>
              <a:t>. </a:t>
            </a:r>
          </a:p>
        </p:txBody>
      </p:sp>
    </p:spTree>
    <p:extLst>
      <p:ext uri="{BB962C8B-B14F-4D97-AF65-F5344CB8AC3E}">
        <p14:creationId xmlns:p14="http://schemas.microsoft.com/office/powerpoint/2010/main" val="410743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 - DIAGNÓSTICO</a:t>
            </a:r>
            <a:endParaRPr lang="es-ES" sz="2800" dirty="0">
              <a:solidFill>
                <a:schemeClr val="bg1"/>
              </a:solidFill>
            </a:endParaRPr>
          </a:p>
        </p:txBody>
      </p:sp>
      <p:sp>
        <p:nvSpPr>
          <p:cNvPr id="5" name="Rectángulo 4"/>
          <p:cNvSpPr/>
          <p:nvPr/>
        </p:nvSpPr>
        <p:spPr>
          <a:xfrm>
            <a:off x="255931" y="771800"/>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DELIMITACIÓN DE LA INVESTIGACIÓN</a:t>
            </a:r>
          </a:p>
        </p:txBody>
      </p:sp>
      <p:sp>
        <p:nvSpPr>
          <p:cNvPr id="13" name="8 CuadroTexto"/>
          <p:cNvSpPr txBox="1"/>
          <p:nvPr/>
        </p:nvSpPr>
        <p:spPr>
          <a:xfrm>
            <a:off x="500198" y="2791105"/>
            <a:ext cx="338988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ES" b="1" dirty="0"/>
              <a:t>Factor espacial</a:t>
            </a:r>
          </a:p>
        </p:txBody>
      </p:sp>
      <p:sp>
        <p:nvSpPr>
          <p:cNvPr id="14" name="8 CuadroTexto"/>
          <p:cNvSpPr txBox="1"/>
          <p:nvPr/>
        </p:nvSpPr>
        <p:spPr>
          <a:xfrm>
            <a:off x="467544" y="1606679"/>
            <a:ext cx="338988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dirty="0"/>
              <a:t>Factor temporal</a:t>
            </a:r>
            <a:r>
              <a:rPr lang="es-ES" b="1" i="1" dirty="0"/>
              <a:t> </a:t>
            </a:r>
          </a:p>
        </p:txBody>
      </p:sp>
      <p:sp>
        <p:nvSpPr>
          <p:cNvPr id="15" name="8 CuadroTexto"/>
          <p:cNvSpPr txBox="1"/>
          <p:nvPr/>
        </p:nvSpPr>
        <p:spPr>
          <a:xfrm>
            <a:off x="508874" y="5020195"/>
            <a:ext cx="3389885"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ES" b="1" dirty="0"/>
              <a:t>Factor demográfico </a:t>
            </a:r>
          </a:p>
        </p:txBody>
      </p:sp>
      <p:sp>
        <p:nvSpPr>
          <p:cNvPr id="3" name="Rectángulo 2"/>
          <p:cNvSpPr/>
          <p:nvPr/>
        </p:nvSpPr>
        <p:spPr>
          <a:xfrm>
            <a:off x="467544" y="2021961"/>
            <a:ext cx="8352928" cy="507831"/>
          </a:xfrm>
          <a:prstGeom prst="rect">
            <a:avLst/>
          </a:prstGeom>
        </p:spPr>
        <p:txBody>
          <a:bodyPr wrap="square">
            <a:spAutoFit/>
          </a:bodyPr>
          <a:lstStyle/>
          <a:p>
            <a:pPr indent="180340" algn="just">
              <a:lnSpc>
                <a:spcPct val="150000"/>
              </a:lnSpc>
              <a:spcAft>
                <a:spcPts val="0"/>
              </a:spcAft>
            </a:pPr>
            <a:r>
              <a:rPr lang="es-VE" dirty="0">
                <a:solidFill>
                  <a:srgbClr val="000000"/>
                </a:solidFill>
                <a:ea typeface="Calibri" panose="020F0502020204030204" pitchFamily="34" charset="0"/>
                <a:cs typeface="Calibri" panose="020F0502020204030204" pitchFamily="34" charset="0"/>
              </a:rPr>
              <a:t>Este proyecto se realizara entre el mes Marzo del 2016</a:t>
            </a:r>
            <a:r>
              <a:rPr lang="es-VE" dirty="0">
                <a:solidFill>
                  <a:srgbClr val="000000"/>
                </a:solidFill>
                <a:highlight>
                  <a:srgbClr val="FFFF00"/>
                </a:highlight>
                <a:ea typeface="Calibri" panose="020F0502020204030204" pitchFamily="34" charset="0"/>
                <a:cs typeface="Calibri" panose="020F0502020204030204" pitchFamily="34" charset="0"/>
              </a:rPr>
              <a:t> </a:t>
            </a:r>
            <a:r>
              <a:rPr lang="es-VE" dirty="0">
                <a:solidFill>
                  <a:srgbClr val="000000"/>
                </a:solidFill>
                <a:ea typeface="Calibri" panose="020F0502020204030204" pitchFamily="34" charset="0"/>
                <a:cs typeface="Calibri" panose="020F0502020204030204" pitchFamily="34" charset="0"/>
              </a:rPr>
              <a:t>hasta el Julio 2023.</a:t>
            </a:r>
            <a:endParaRPr lang="es-VE" dirty="0">
              <a:solidFill>
                <a:srgbClr val="000000"/>
              </a:solidFill>
              <a:effectLst/>
              <a:ea typeface="Times New Roman" panose="02020603050405020304" pitchFamily="18" charset="0"/>
              <a:cs typeface="Calibri" panose="020F0502020204030204" pitchFamily="34" charset="0"/>
            </a:endParaRPr>
          </a:p>
        </p:txBody>
      </p:sp>
      <p:sp>
        <p:nvSpPr>
          <p:cNvPr id="4" name="Rectángulo 3"/>
          <p:cNvSpPr/>
          <p:nvPr/>
        </p:nvSpPr>
        <p:spPr>
          <a:xfrm>
            <a:off x="467544" y="3279619"/>
            <a:ext cx="8352928" cy="1754326"/>
          </a:xfrm>
          <a:prstGeom prst="rect">
            <a:avLst/>
          </a:prstGeom>
        </p:spPr>
        <p:txBody>
          <a:bodyPr wrap="square">
            <a:spAutoFit/>
          </a:bodyPr>
          <a:lstStyle/>
          <a:p>
            <a:pPr indent="180340" algn="just">
              <a:lnSpc>
                <a:spcPct val="150000"/>
              </a:lnSpc>
              <a:spcAft>
                <a:spcPts val="0"/>
              </a:spcAft>
            </a:pPr>
            <a:r>
              <a:rPr lang="es-VE" dirty="0">
                <a:solidFill>
                  <a:srgbClr val="000000"/>
                </a:solidFill>
                <a:ea typeface="Calibri" panose="020F0502020204030204" pitchFamily="34" charset="0"/>
                <a:cs typeface="Calibri" panose="020F0502020204030204" pitchFamily="34" charset="0"/>
              </a:rPr>
              <a:t>El Proyecto se llevara acabo en la sede principal Región-Zulia, la “Fundación Nacional El Niño Simón”, Ubicada en</a:t>
            </a:r>
            <a:r>
              <a:rPr lang="es-ES" dirty="0">
                <a:solidFill>
                  <a:srgbClr val="000000"/>
                </a:solidFill>
                <a:ea typeface="Calibri" panose="020F0502020204030204" pitchFamily="34" charset="0"/>
                <a:cs typeface="Calibri" panose="020F0502020204030204" pitchFamily="34" charset="0"/>
              </a:rPr>
              <a:t> la avenida (02) el Milagro antiguo Club Alianza, Instalaciones del Complejo Preventivo Integral para la Paz y Convivencia Solidaria, Parroquia Santa Lucia, Municipio Maracaibo, Estado Zulia.</a:t>
            </a:r>
            <a:endParaRPr lang="es-VE" dirty="0">
              <a:solidFill>
                <a:srgbClr val="000000"/>
              </a:solidFill>
              <a:effectLst/>
              <a:ea typeface="Times New Roman" panose="02020603050405020304" pitchFamily="18" charset="0"/>
              <a:cs typeface="Calibri" panose="020F0502020204030204" pitchFamily="34" charset="0"/>
            </a:endParaRPr>
          </a:p>
        </p:txBody>
      </p:sp>
      <p:sp>
        <p:nvSpPr>
          <p:cNvPr id="6" name="Rectángulo 5"/>
          <p:cNvSpPr/>
          <p:nvPr/>
        </p:nvSpPr>
        <p:spPr>
          <a:xfrm>
            <a:off x="508874" y="5558011"/>
            <a:ext cx="8532440" cy="1415772"/>
          </a:xfrm>
          <a:prstGeom prst="rect">
            <a:avLst/>
          </a:prstGeom>
        </p:spPr>
        <p:txBody>
          <a:bodyPr wrap="square">
            <a:spAutoFit/>
          </a:bodyPr>
          <a:lstStyle/>
          <a:p>
            <a:pPr indent="180340" algn="just">
              <a:lnSpc>
                <a:spcPct val="150000"/>
              </a:lnSpc>
              <a:spcAft>
                <a:spcPts val="0"/>
              </a:spcAft>
            </a:pPr>
            <a:r>
              <a:rPr lang="es-VE" dirty="0">
                <a:solidFill>
                  <a:srgbClr val="000000"/>
                </a:solidFill>
                <a:ea typeface="Calibri" panose="020F0502020204030204" pitchFamily="34" charset="0"/>
                <a:cs typeface="Calibri" panose="020F0502020204030204" pitchFamily="34" charset="0"/>
              </a:rPr>
              <a:t>Este proyecto beneficiara a la institución y los 172 empleados que elaboran a diario en la sede principal Región-Zulia “Fundación Nacional El Niño Simón”.</a:t>
            </a:r>
            <a:endParaRPr lang="es-VE" dirty="0">
              <a:solidFill>
                <a:srgbClr val="000000"/>
              </a:solidFill>
              <a:ea typeface="Times New Roman" panose="02020603050405020304" pitchFamily="18" charset="0"/>
              <a:cs typeface="Calibri" panose="020F0502020204030204" pitchFamily="34" charset="0"/>
            </a:endParaRPr>
          </a:p>
          <a:p>
            <a:br>
              <a:rPr lang="es-VE" sz="1600" dirty="0">
                <a:solidFill>
                  <a:srgbClr val="000000"/>
                </a:solidFill>
                <a:latin typeface="Arial" panose="020B0604020202020204" pitchFamily="34" charset="0"/>
                <a:ea typeface="Calibri" panose="020F0502020204030204" pitchFamily="34" charset="0"/>
                <a:cs typeface="Calibri" panose="020F0502020204030204" pitchFamily="34" charset="0"/>
              </a:rPr>
            </a:br>
            <a:endParaRPr lang="es-VE" sz="1600" dirty="0"/>
          </a:p>
        </p:txBody>
      </p:sp>
    </p:spTree>
    <p:extLst>
      <p:ext uri="{BB962C8B-B14F-4D97-AF65-F5344CB8AC3E}">
        <p14:creationId xmlns:p14="http://schemas.microsoft.com/office/powerpoint/2010/main" val="375663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19 CuadroTexto"/>
          <p:cNvSpPr txBox="1"/>
          <p:nvPr/>
        </p:nvSpPr>
        <p:spPr>
          <a:xfrm>
            <a:off x="7286644" y="5643578"/>
            <a:ext cx="1571636" cy="369332"/>
          </a:xfrm>
          <a:prstGeom prst="rect">
            <a:avLst/>
          </a:prstGeom>
          <a:solidFill>
            <a:schemeClr val="bg1"/>
          </a:solidFill>
          <a:ln>
            <a:noFill/>
          </a:ln>
          <a:effectLst>
            <a:glow rad="101600">
              <a:schemeClr val="bg1">
                <a:alpha val="60000"/>
              </a:schemeClr>
            </a:glow>
          </a:effectLst>
        </p:spPr>
        <p:txBody>
          <a:bodyPr wrap="square" rtlCol="0">
            <a:spAutoFit/>
          </a:bodyPr>
          <a:lstStyle/>
          <a:p>
            <a:pPr algn="ctr"/>
            <a:r>
              <a:rPr lang="es-ES" b="1" dirty="0"/>
              <a:t>Leyes</a:t>
            </a:r>
            <a:r>
              <a:rPr lang="es-ES" dirty="0"/>
              <a:t> </a:t>
            </a:r>
          </a:p>
        </p:txBody>
      </p:sp>
      <p:sp>
        <p:nvSpPr>
          <p:cNvPr id="19" name="18 CuadroTexto"/>
          <p:cNvSpPr txBox="1"/>
          <p:nvPr/>
        </p:nvSpPr>
        <p:spPr>
          <a:xfrm>
            <a:off x="5500694" y="4357694"/>
            <a:ext cx="1357322" cy="369332"/>
          </a:xfrm>
          <a:prstGeom prst="rect">
            <a:avLst/>
          </a:prstGeom>
          <a:solidFill>
            <a:schemeClr val="bg1"/>
          </a:solidFill>
          <a:ln>
            <a:noFill/>
          </a:ln>
          <a:effectLst>
            <a:glow rad="101600">
              <a:schemeClr val="bg1">
                <a:alpha val="60000"/>
              </a:schemeClr>
            </a:glow>
          </a:effectLst>
        </p:spPr>
        <p:txBody>
          <a:bodyPr wrap="square" rtlCol="0">
            <a:spAutoFit/>
          </a:bodyPr>
          <a:lstStyle/>
          <a:p>
            <a:r>
              <a:rPr lang="es-ES" b="1" dirty="0"/>
              <a:t>Tecnologías  </a:t>
            </a:r>
          </a:p>
        </p:txBody>
      </p:sp>
      <p:sp>
        <p:nvSpPr>
          <p:cNvPr id="1028" name="AutoShape 4" descr="LA EVALUACIÓN DEL PROFESORADO: 5. METODOLOGÍA DIDÁCTIC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dirty="0"/>
          </a:p>
        </p:txBody>
      </p:sp>
      <p:sp>
        <p:nvSpPr>
          <p:cNvPr id="7" name="6 CuadroTexto"/>
          <p:cNvSpPr txBox="1"/>
          <p:nvPr/>
        </p:nvSpPr>
        <p:spPr>
          <a:xfrm>
            <a:off x="54796" y="491140"/>
            <a:ext cx="9144000" cy="2123658"/>
          </a:xfrm>
          <a:prstGeom prst="rect">
            <a:avLst/>
          </a:prstGeom>
          <a:noFill/>
        </p:spPr>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s-ES" sz="4400" b="1" dirty="0">
                <a:ln w="11430"/>
                <a:solidFill>
                  <a:sysClr val="windowText" lastClr="000000"/>
                </a:solidFill>
                <a:effectLst>
                  <a:glow rad="101600">
                    <a:schemeClr val="bg1">
                      <a:alpha val="60000"/>
                    </a:schemeClr>
                  </a:glow>
                  <a:outerShdw blurRad="50800" dist="39000" dir="5460000" algn="tl">
                    <a:srgbClr val="000000">
                      <a:alpha val="38000"/>
                    </a:srgbClr>
                  </a:outerShdw>
                </a:effectLst>
              </a:rPr>
              <a:t>FASE II   </a:t>
            </a:r>
          </a:p>
          <a:p>
            <a:pPr algn="ctr"/>
            <a:r>
              <a:rPr lang="es-ES" sz="4400" b="1" dirty="0">
                <a:ln w="11430"/>
                <a:solidFill>
                  <a:sysClr val="windowText" lastClr="000000"/>
                </a:solidFill>
                <a:effectLst>
                  <a:glow rad="101600">
                    <a:schemeClr val="bg1">
                      <a:alpha val="60000"/>
                    </a:schemeClr>
                  </a:glow>
                  <a:outerShdw blurRad="50800" dist="39000" dir="5460000" algn="tl">
                    <a:srgbClr val="000000">
                      <a:alpha val="38000"/>
                    </a:srgbClr>
                  </a:outerShdw>
                </a:effectLst>
              </a:rPr>
              <a:t>FUNDAMETACIÓN TEÓRICA Y TECNOLÓGICA</a:t>
            </a:r>
          </a:p>
        </p:txBody>
      </p:sp>
      <p:sp>
        <p:nvSpPr>
          <p:cNvPr id="2" name="AutoShape 4" descr="El secreto de emprender está en estudiar el problema y no la solución -  Marta Bergadà - Ley Segunda Oportunidad"/>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dirty="0"/>
          </a:p>
        </p:txBody>
      </p:sp>
      <p:pic>
        <p:nvPicPr>
          <p:cNvPr id="57348" name="Picture 4"/>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000628" y="3000372"/>
            <a:ext cx="1862355" cy="1500198"/>
          </a:xfrm>
          <a:prstGeom prst="rect">
            <a:avLst/>
          </a:prstGeom>
          <a:noFill/>
          <a:ln w="9525">
            <a:noFill/>
            <a:miter lim="800000"/>
            <a:headEnd/>
            <a:tailEnd/>
          </a:ln>
          <a:effectLst>
            <a:glow rad="101600">
              <a:schemeClr val="bg1">
                <a:alpha val="60000"/>
              </a:schemeClr>
            </a:glow>
          </a:effectLst>
        </p:spPr>
      </p:pic>
      <p:grpSp>
        <p:nvGrpSpPr>
          <p:cNvPr id="15" name="14 Grupo"/>
          <p:cNvGrpSpPr/>
          <p:nvPr/>
        </p:nvGrpSpPr>
        <p:grpSpPr>
          <a:xfrm>
            <a:off x="214282" y="3786190"/>
            <a:ext cx="2214578" cy="2915563"/>
            <a:chOff x="214282" y="3786190"/>
            <a:chExt cx="2214578" cy="2915563"/>
          </a:xfrm>
        </p:grpSpPr>
        <p:sp>
          <p:nvSpPr>
            <p:cNvPr id="14" name="13 Elipse"/>
            <p:cNvSpPr/>
            <p:nvPr/>
          </p:nvSpPr>
          <p:spPr>
            <a:xfrm>
              <a:off x="1071538" y="3786190"/>
              <a:ext cx="1357322" cy="428628"/>
            </a:xfrm>
            <a:prstGeom prst="ellipse">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pic>
          <p:nvPicPr>
            <p:cNvPr id="57349" name="Picture 5"/>
            <p:cNvPicPr>
              <a:picLocks noChangeAspect="1" noChangeArrowheads="1"/>
            </p:cNvPicPr>
            <p:nvPr/>
          </p:nvPicPr>
          <p:blipFill>
            <a:blip r:embed="rId3">
              <a:clrChange>
                <a:clrFrom>
                  <a:srgbClr val="FFFFFF"/>
                </a:clrFrom>
                <a:clrTo>
                  <a:srgbClr val="FFFFFF">
                    <a:alpha val="0"/>
                  </a:srgbClr>
                </a:clrTo>
              </a:clrChange>
            </a:blip>
            <a:srcRect/>
            <a:stretch>
              <a:fillRect/>
            </a:stretch>
          </p:blipFill>
          <p:spPr bwMode="auto">
            <a:xfrm>
              <a:off x="214282" y="3786190"/>
              <a:ext cx="2214578" cy="2915563"/>
            </a:xfrm>
            <a:prstGeom prst="rect">
              <a:avLst/>
            </a:prstGeom>
            <a:noFill/>
            <a:ln w="9525">
              <a:noFill/>
              <a:miter lim="800000"/>
              <a:headEnd/>
              <a:tailEnd/>
            </a:ln>
            <a:effectLst>
              <a:glow rad="101600">
                <a:schemeClr val="bg1">
                  <a:alpha val="60000"/>
                </a:schemeClr>
              </a:glow>
            </a:effectLst>
          </p:spPr>
        </p:pic>
      </p:grpSp>
      <p:pic>
        <p:nvPicPr>
          <p:cNvPr id="57350" name="Picture 6"/>
          <p:cNvPicPr>
            <a:picLocks noChangeAspect="1" noChangeArrowheads="1"/>
          </p:cNvPicPr>
          <p:nvPr/>
        </p:nvPicPr>
        <p:blipFill>
          <a:blip r:embed="rId4">
            <a:clrChange>
              <a:clrFrom>
                <a:srgbClr val="FFFFFF"/>
              </a:clrFrom>
              <a:clrTo>
                <a:srgbClr val="FFFFFF">
                  <a:alpha val="0"/>
                </a:srgbClr>
              </a:clrTo>
            </a:clrChange>
          </a:blip>
          <a:srcRect/>
          <a:stretch>
            <a:fillRect/>
          </a:stretch>
        </p:blipFill>
        <p:spPr bwMode="auto">
          <a:xfrm>
            <a:off x="7072330" y="4429132"/>
            <a:ext cx="1827458" cy="1384782"/>
          </a:xfrm>
          <a:prstGeom prst="rect">
            <a:avLst/>
          </a:prstGeom>
          <a:noFill/>
          <a:ln w="9525">
            <a:noFill/>
            <a:miter lim="800000"/>
            <a:headEnd/>
            <a:tailEnd/>
          </a:ln>
          <a:effectLst>
            <a:glow rad="101600">
              <a:schemeClr val="bg1">
                <a:alpha val="60000"/>
              </a:schemeClr>
            </a:glow>
          </a:effectLst>
        </p:spPr>
      </p:pic>
      <p:pic>
        <p:nvPicPr>
          <p:cNvPr id="57351" name="Picture 7"/>
          <p:cNvPicPr>
            <a:picLocks noChangeAspect="1" noChangeArrowheads="1"/>
          </p:cNvPicPr>
          <p:nvPr/>
        </p:nvPicPr>
        <p:blipFill>
          <a:blip r:embed="rId5">
            <a:clrChange>
              <a:clrFrom>
                <a:srgbClr val="FFFFFF"/>
              </a:clrFrom>
              <a:clrTo>
                <a:srgbClr val="FFFFFF">
                  <a:alpha val="0"/>
                </a:srgbClr>
              </a:clrTo>
            </a:clrChange>
          </a:blip>
          <a:srcRect r="62871"/>
          <a:stretch>
            <a:fillRect/>
          </a:stretch>
        </p:blipFill>
        <p:spPr bwMode="auto">
          <a:xfrm>
            <a:off x="3571868" y="5214950"/>
            <a:ext cx="1428760" cy="1473200"/>
          </a:xfrm>
          <a:prstGeom prst="rect">
            <a:avLst/>
          </a:prstGeom>
          <a:noFill/>
          <a:ln w="9525">
            <a:noFill/>
            <a:miter lim="800000"/>
            <a:headEnd/>
            <a:tailEnd/>
          </a:ln>
          <a:effectLst>
            <a:glow rad="101600">
              <a:schemeClr val="bg1">
                <a:alpha val="60000"/>
              </a:schemeClr>
            </a:glow>
          </a:effectLst>
        </p:spPr>
      </p:pic>
      <p:sp>
        <p:nvSpPr>
          <p:cNvPr id="18" name="17 CuadroTexto"/>
          <p:cNvSpPr txBox="1"/>
          <p:nvPr/>
        </p:nvSpPr>
        <p:spPr>
          <a:xfrm>
            <a:off x="3071802" y="3786190"/>
            <a:ext cx="971364" cy="369332"/>
          </a:xfrm>
          <a:prstGeom prst="rect">
            <a:avLst/>
          </a:prstGeom>
          <a:solidFill>
            <a:schemeClr val="bg1"/>
          </a:solidFill>
          <a:ln>
            <a:noFill/>
          </a:ln>
          <a:effectLst>
            <a:glow rad="101600">
              <a:schemeClr val="bg1">
                <a:alpha val="60000"/>
              </a:schemeClr>
            </a:glow>
          </a:effectLst>
        </p:spPr>
        <p:txBody>
          <a:bodyPr wrap="square" rtlCol="0">
            <a:spAutoFit/>
          </a:bodyPr>
          <a:lstStyle/>
          <a:p>
            <a:r>
              <a:rPr lang="es-ES" b="1" dirty="0"/>
              <a:t>Teorías </a:t>
            </a:r>
          </a:p>
        </p:txBody>
      </p:sp>
      <p:pic>
        <p:nvPicPr>
          <p:cNvPr id="57347" name="Picture 3"/>
          <p:cNvPicPr>
            <a:picLocks noChangeAspect="1" noChangeArrowheads="1"/>
          </p:cNvPicPr>
          <p:nvPr/>
        </p:nvPicPr>
        <p:blipFill>
          <a:blip r:embed="rId6">
            <a:clrChange>
              <a:clrFrom>
                <a:srgbClr val="FFFFFF"/>
              </a:clrFrom>
              <a:clrTo>
                <a:srgbClr val="FFFFFF">
                  <a:alpha val="0"/>
                </a:srgbClr>
              </a:clrTo>
            </a:clrChange>
          </a:blip>
          <a:srcRect/>
          <a:stretch>
            <a:fillRect/>
          </a:stretch>
        </p:blipFill>
        <p:spPr bwMode="auto">
          <a:xfrm>
            <a:off x="2571736" y="3000372"/>
            <a:ext cx="1674293" cy="922330"/>
          </a:xfrm>
          <a:prstGeom prst="rect">
            <a:avLst/>
          </a:prstGeom>
          <a:noFill/>
          <a:ln w="9525">
            <a:noFill/>
            <a:miter lim="800000"/>
            <a:headEnd/>
            <a:tailEnd/>
          </a:ln>
          <a:effectLst>
            <a:glow rad="101600">
              <a:schemeClr val="bg1">
                <a:alpha val="60000"/>
              </a:schemeClr>
            </a:glow>
          </a:effectLst>
        </p:spPr>
      </p:pic>
      <p:sp>
        <p:nvSpPr>
          <p:cNvPr id="21" name="20 Rayo"/>
          <p:cNvSpPr/>
          <p:nvPr/>
        </p:nvSpPr>
        <p:spPr>
          <a:xfrm>
            <a:off x="1785918" y="5357826"/>
            <a:ext cx="1571636" cy="571504"/>
          </a:xfrm>
          <a:prstGeom prst="lightningBolt">
            <a:avLst/>
          </a:prstGeom>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22" name="21 Rayo"/>
          <p:cNvSpPr/>
          <p:nvPr/>
        </p:nvSpPr>
        <p:spPr>
          <a:xfrm rot="3003054">
            <a:off x="3161403" y="4539845"/>
            <a:ext cx="1044740" cy="421516"/>
          </a:xfrm>
          <a:prstGeom prst="lightningBolt">
            <a:avLst/>
          </a:prstGeom>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23" name="22 Rayo"/>
          <p:cNvSpPr/>
          <p:nvPr/>
        </p:nvSpPr>
        <p:spPr>
          <a:xfrm rot="5400000">
            <a:off x="4760454" y="5097934"/>
            <a:ext cx="1044740" cy="421516"/>
          </a:xfrm>
          <a:prstGeom prst="lightningBolt">
            <a:avLst/>
          </a:prstGeom>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
        <p:nvSpPr>
          <p:cNvPr id="24" name="23 Rayo"/>
          <p:cNvSpPr/>
          <p:nvPr/>
        </p:nvSpPr>
        <p:spPr>
          <a:xfrm rot="9208960">
            <a:off x="5309391" y="5699771"/>
            <a:ext cx="1647539" cy="491283"/>
          </a:xfrm>
          <a:prstGeom prst="lightningBolt">
            <a:avLst/>
          </a:prstGeom>
          <a:effectLst>
            <a:glow rad="1397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CuadroTexto"/>
          <p:cNvSpPr txBox="1"/>
          <p:nvPr/>
        </p:nvSpPr>
        <p:spPr>
          <a:xfrm>
            <a:off x="0" y="13648"/>
            <a:ext cx="9144000" cy="523220"/>
          </a:xfrm>
          <a:prstGeom prst="rect">
            <a:avLst/>
          </a:prstGeom>
          <a:solidFill>
            <a:schemeClr val="tx1"/>
          </a:solidFill>
        </p:spPr>
        <p:style>
          <a:lnRef idx="0">
            <a:schemeClr val="accent1"/>
          </a:lnRef>
          <a:fillRef idx="3">
            <a:schemeClr val="accent1"/>
          </a:fillRef>
          <a:effectRef idx="3">
            <a:schemeClr val="accent1"/>
          </a:effectRef>
          <a:fontRef idx="minor">
            <a:schemeClr val="lt1"/>
          </a:fontRef>
        </p:style>
        <p:txBody>
          <a:bodyPr wrap="square" rtlCol="0">
            <a:spAutoFit/>
          </a:bodyPr>
          <a:lstStyle/>
          <a:p>
            <a:pPr algn="ctr"/>
            <a:r>
              <a:rPr lang="es-ES" sz="2800" b="1" dirty="0">
                <a:solidFill>
                  <a:schemeClr val="bg1"/>
                </a:solidFill>
              </a:rPr>
              <a:t>FASE II  - FUNDAMETACIÓN TEÓRICA Y TECNOLÓGICA</a:t>
            </a:r>
          </a:p>
        </p:txBody>
      </p:sp>
      <p:sp>
        <p:nvSpPr>
          <p:cNvPr id="5" name="Rectángulo 4"/>
          <p:cNvSpPr/>
          <p:nvPr/>
        </p:nvSpPr>
        <p:spPr>
          <a:xfrm>
            <a:off x="255931" y="771800"/>
            <a:ext cx="8564541" cy="461665"/>
          </a:xfrm>
          <a:prstGeom prst="rect">
            <a:avLst/>
          </a:prstGeom>
        </p:spPr>
        <p:style>
          <a:lnRef idx="0">
            <a:schemeClr val="accent1"/>
          </a:lnRef>
          <a:fillRef idx="3">
            <a:schemeClr val="accent1"/>
          </a:fillRef>
          <a:effectRef idx="3">
            <a:schemeClr val="accent1"/>
          </a:effectRef>
          <a:fontRef idx="minor">
            <a:schemeClr val="lt1"/>
          </a:fontRef>
        </p:style>
        <p:txBody>
          <a:bodyPr wrap="square">
            <a:spAutoFit/>
          </a:bodyPr>
          <a:lstStyle/>
          <a:p>
            <a:pPr algn="ctr"/>
            <a:r>
              <a:rPr lang="es-ES" sz="2400" b="1" dirty="0">
                <a:solidFill>
                  <a:srgbClr val="000000"/>
                </a:solidFill>
              </a:rPr>
              <a:t>ANTECEDENTE TEÓRICO Y TECNOLÓGICO</a:t>
            </a:r>
          </a:p>
        </p:txBody>
      </p:sp>
      <p:sp>
        <p:nvSpPr>
          <p:cNvPr id="7" name="8 CuadroTexto"/>
          <p:cNvSpPr txBox="1"/>
          <p:nvPr/>
        </p:nvSpPr>
        <p:spPr>
          <a:xfrm>
            <a:off x="750067" y="1700808"/>
            <a:ext cx="7643866"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VE" b="1" i="1" dirty="0"/>
              <a:t>“Propuesta de Un Sistema Automatizado de Reporte Descriptivo de Rendimiento Estudiantil en La Escuela Básica Lancaster”</a:t>
            </a:r>
            <a:r>
              <a:rPr lang="es-VE" b="1" dirty="0"/>
              <a:t> </a:t>
            </a:r>
            <a:r>
              <a:rPr lang="es-VE" dirty="0"/>
              <a:t>realizado en la Universidad de Carabobo Facultad de Ciencias.</a:t>
            </a:r>
            <a:endParaRPr lang="es-ES" dirty="0"/>
          </a:p>
        </p:txBody>
      </p:sp>
      <p:sp>
        <p:nvSpPr>
          <p:cNvPr id="8" name="8 CuadroTexto"/>
          <p:cNvSpPr txBox="1"/>
          <p:nvPr/>
        </p:nvSpPr>
        <p:spPr>
          <a:xfrm>
            <a:off x="750067" y="3212976"/>
            <a:ext cx="7643866" cy="92333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VE" b="1" i="1" dirty="0"/>
              <a:t>“Modelo del Registro Automatizado de la Gestión Docente para una Institución universitaria, Escuela de Nutrición y Dietética de Luz”</a:t>
            </a:r>
            <a:r>
              <a:rPr lang="es-VE" dirty="0"/>
              <a:t>, Maracaibo. Venezuela.</a:t>
            </a:r>
            <a:endParaRPr lang="es-ES" dirty="0"/>
          </a:p>
        </p:txBody>
      </p:sp>
      <p:sp>
        <p:nvSpPr>
          <p:cNvPr id="9" name="8 CuadroTexto"/>
          <p:cNvSpPr txBox="1"/>
          <p:nvPr/>
        </p:nvSpPr>
        <p:spPr>
          <a:xfrm>
            <a:off x="750067" y="4797152"/>
            <a:ext cx="7643866" cy="1200329"/>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just"/>
            <a:r>
              <a:rPr lang="es-VE" b="1" i="1" dirty="0"/>
              <a:t>“Sistema Automatizado para la Gestión de Trámites Académicos en la Secretaría de la Facultad de Ingeniería en Sistemas, Electrónica e Industrial</a:t>
            </a:r>
            <a:r>
              <a:rPr lang="es-VE" dirty="0"/>
              <a:t>”, realizado en la Universidad Técnica De Ambato Facultad de Ingeniería en Sistemas, Electrónica e Industrial, Ambato, Ecuador. </a:t>
            </a:r>
            <a:endParaRPr lang="es-ES" dirty="0"/>
          </a:p>
        </p:txBody>
      </p:sp>
    </p:spTree>
    <p:extLst>
      <p:ext uri="{BB962C8B-B14F-4D97-AF65-F5344CB8AC3E}">
        <p14:creationId xmlns:p14="http://schemas.microsoft.com/office/powerpoint/2010/main" val="11838911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4436</TotalTime>
  <Words>1331</Words>
  <Application>Microsoft Office PowerPoint</Application>
  <PresentationFormat>Presentación en pantalla (4:3)</PresentationFormat>
  <Paragraphs>142</Paragraphs>
  <Slides>18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18</vt:i4>
      </vt:variant>
    </vt:vector>
  </HeadingPairs>
  <TitlesOfParts>
    <vt:vector size="23" baseType="lpstr">
      <vt:lpstr>Arial</vt:lpstr>
      <vt:lpstr>Calibri</vt:lpstr>
      <vt:lpstr>Times New Roman</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Windows XP Titan Ultimate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JAC SISTEMA</dc:creator>
  <cp:lastModifiedBy>Jhonny Alberto Carbonell Chacin</cp:lastModifiedBy>
  <cp:revision>722</cp:revision>
  <dcterms:created xsi:type="dcterms:W3CDTF">2021-05-14T20:32:40Z</dcterms:created>
  <dcterms:modified xsi:type="dcterms:W3CDTF">2023-07-29T11:53:29Z</dcterms:modified>
</cp:coreProperties>
</file>