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79D9C-238D-4E52-AFD5-82AA87E51BA0}" type="datetimeFigureOut">
              <a:rPr lang="es-SV" smtClean="0"/>
              <a:t>5/10/2023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54FB-7B0B-4006-86C8-DA55411EDDA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51936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54FB-7B0B-4006-86C8-DA55411EDDA2}" type="slidenum">
              <a:rPr lang="es-SV" smtClean="0"/>
              <a:t>2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3499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54FB-7B0B-4006-86C8-DA55411EDDA2}" type="slidenum">
              <a:rPr lang="es-SV" smtClean="0"/>
              <a:t>3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2544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54FB-7B0B-4006-86C8-DA55411EDDA2}" type="slidenum">
              <a:rPr lang="es-SV" smtClean="0"/>
              <a:t>4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79937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54FB-7B0B-4006-86C8-DA55411EDDA2}" type="slidenum">
              <a:rPr lang="es-SV" smtClean="0"/>
              <a:t>5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09688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54FB-7B0B-4006-86C8-DA55411EDDA2}" type="slidenum">
              <a:rPr lang="es-SV" smtClean="0"/>
              <a:t>6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6491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125-9EDE-4346-A73A-49CA3A6D7FCE}" type="datetimeFigureOut">
              <a:rPr lang="es-SV" smtClean="0"/>
              <a:t>5/10/2023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CA03-AD2B-4510-8C75-4C0AAE14677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1875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125-9EDE-4346-A73A-49CA3A6D7FCE}" type="datetimeFigureOut">
              <a:rPr lang="es-SV" smtClean="0"/>
              <a:t>5/10/2023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CA03-AD2B-4510-8C75-4C0AAE14677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2955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125-9EDE-4346-A73A-49CA3A6D7FCE}" type="datetimeFigureOut">
              <a:rPr lang="es-SV" smtClean="0"/>
              <a:t>5/10/2023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CA03-AD2B-4510-8C75-4C0AAE14677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387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125-9EDE-4346-A73A-49CA3A6D7FCE}" type="datetimeFigureOut">
              <a:rPr lang="es-SV" smtClean="0"/>
              <a:t>5/10/2023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CA03-AD2B-4510-8C75-4C0AAE14677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7876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125-9EDE-4346-A73A-49CA3A6D7FCE}" type="datetimeFigureOut">
              <a:rPr lang="es-SV" smtClean="0"/>
              <a:t>5/10/2023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CA03-AD2B-4510-8C75-4C0AAE14677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7960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125-9EDE-4346-A73A-49CA3A6D7FCE}" type="datetimeFigureOut">
              <a:rPr lang="es-SV" smtClean="0"/>
              <a:t>5/10/2023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CA03-AD2B-4510-8C75-4C0AAE14677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726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125-9EDE-4346-A73A-49CA3A6D7FCE}" type="datetimeFigureOut">
              <a:rPr lang="es-SV" smtClean="0"/>
              <a:t>5/10/2023</a:t>
            </a:fld>
            <a:endParaRPr lang="es-SV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CA03-AD2B-4510-8C75-4C0AAE14677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677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125-9EDE-4346-A73A-49CA3A6D7FCE}" type="datetimeFigureOut">
              <a:rPr lang="es-SV" smtClean="0"/>
              <a:t>5/10/2023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CA03-AD2B-4510-8C75-4C0AAE14677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9083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125-9EDE-4346-A73A-49CA3A6D7FCE}" type="datetimeFigureOut">
              <a:rPr lang="es-SV" smtClean="0"/>
              <a:t>5/10/2023</a:t>
            </a:fld>
            <a:endParaRPr lang="es-SV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CA03-AD2B-4510-8C75-4C0AAE14677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6652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125-9EDE-4346-A73A-49CA3A6D7FCE}" type="datetimeFigureOut">
              <a:rPr lang="es-SV" smtClean="0"/>
              <a:t>5/10/2023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CA03-AD2B-4510-8C75-4C0AAE14677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0131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B125-9EDE-4346-A73A-49CA3A6D7FCE}" type="datetimeFigureOut">
              <a:rPr lang="es-SV" smtClean="0"/>
              <a:t>5/10/2023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CA03-AD2B-4510-8C75-4C0AAE14677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357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B125-9EDE-4346-A73A-49CA3A6D7FCE}" type="datetimeFigureOut">
              <a:rPr lang="es-SV" smtClean="0"/>
              <a:t>5/10/2023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BCA03-AD2B-4510-8C75-4C0AAE14677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0802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microsoft.com/office/2007/relationships/hdphoto" Target="../media/hdphoto5.wdp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5.png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7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1" t="1405" r="7163" b="2950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788919" y="2321003"/>
            <a:ext cx="411298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sz="13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uthiara -Demo Version-" panose="02000500000000000000" pitchFamily="2" charset="0"/>
              </a:rPr>
              <a:t>Tema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932" y1="83409" x2="6932" y2="83409"/>
                        <a14:foregroundMark x1="33182" y1="50000" x2="33182" y2="50000"/>
                        <a14:foregroundMark x1="62159" y1="29773" x2="62159" y2="29773"/>
                        <a14:foregroundMark x1="95341" y1="31136" x2="95341" y2="311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5216">
            <a:off x="1302511" y="1544668"/>
            <a:ext cx="2180732" cy="10903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6932" y1="83409" x2="6932" y2="83409"/>
                        <a14:foregroundMark x1="33182" y1="50000" x2="33182" y2="50000"/>
                        <a14:foregroundMark x1="62159" y1="29773" x2="62159" y2="29773"/>
                        <a14:foregroundMark x1="95341" y1="31136" x2="95341" y2="311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5463">
            <a:off x="8866070" y="3848466"/>
            <a:ext cx="2180732" cy="109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0292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278" b="90000" l="10000" r="90000">
                        <a14:foregroundMark x1="26000" y1="69611" x2="72417" y2="70556"/>
                        <a14:backgroundMark x1="25167" y1="34278" x2="71583" y2="33333"/>
                        <a14:backgroundMark x1="19333" y1="28722" x2="75750" y2="37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955" b="20749"/>
          <a:stretch/>
        </p:blipFill>
        <p:spPr>
          <a:xfrm>
            <a:off x="3323771" y="-194744"/>
            <a:ext cx="4935505" cy="157662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323771" y="266700"/>
            <a:ext cx="5236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8000" dirty="0">
                <a:latin typeface="Keep on Truckin" panose="00000400000000000000" pitchFamily="2" charset="0"/>
              </a:rPr>
              <a:t>Definicion</a:t>
            </a:r>
            <a:endParaRPr lang="es-SV" sz="7200" dirty="0">
              <a:latin typeface="Keep on Truckin" panose="00000400000000000000" pitchFamily="2" charset="0"/>
            </a:endParaRPr>
          </a:p>
        </p:txBody>
      </p:sp>
      <p:sp>
        <p:nvSpPr>
          <p:cNvPr id="6" name="Paralelogramo 5"/>
          <p:cNvSpPr/>
          <p:nvPr/>
        </p:nvSpPr>
        <p:spPr>
          <a:xfrm>
            <a:off x="7454900" y="368300"/>
            <a:ext cx="127000" cy="241300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7" name="CuadroTexto 6"/>
          <p:cNvSpPr txBox="1"/>
          <p:nvPr/>
        </p:nvSpPr>
        <p:spPr>
          <a:xfrm>
            <a:off x="32004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SV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149" b="48297" l="49098" r="719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37" t="34630" r="25152" b="50185"/>
          <a:stretch/>
        </p:blipFill>
        <p:spPr>
          <a:xfrm>
            <a:off x="-240720" y="-194744"/>
            <a:ext cx="2020671" cy="16086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421" b="81678" l="532" r="26596">
                        <a14:foregroundMark x1="7801" y1="71158" x2="9220" y2="70095"/>
                        <a14:foregroundMark x1="17553" y1="67258" x2="18972" y2="66903"/>
                        <a14:foregroundMark x1="21277" y1="68322" x2="20745" y2="72104"/>
                        <a14:foregroundMark x1="18617" y1="77896" x2="16135" y2="79196"/>
                        <a14:foregroundMark x1="14539" y1="79669" x2="12057" y2="79905"/>
                        <a14:foregroundMark x1="10816" y1="79196" x2="6738" y2="76123"/>
                        <a14:backgroundMark x1="11702" y1="74704" x2="11702" y2="74704"/>
                        <a14:backgroundMark x1="14716" y1="76832" x2="16135" y2="71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73056" b="17963"/>
          <a:stretch/>
        </p:blipFill>
        <p:spPr>
          <a:xfrm rot="4740203">
            <a:off x="330239" y="-378195"/>
            <a:ext cx="1699251" cy="17342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2270" b="95508" l="72340" r="971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929" t="84383" b="2834"/>
          <a:stretch/>
        </p:blipFill>
        <p:spPr>
          <a:xfrm>
            <a:off x="-83549" y="292100"/>
            <a:ext cx="2070101" cy="143758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27" b="16194" l="887" r="25887">
                        <a14:foregroundMark x1="9397" y1="5437" x2="9397" y2="5437"/>
                        <a14:foregroundMark x1="10106" y1="3546" x2="10106" y2="3546"/>
                        <a14:foregroundMark x1="12411" y1="4255" x2="12411" y2="4255"/>
                        <a14:foregroundMark x1="15248" y1="5083" x2="15248" y2="5083"/>
                        <a14:foregroundMark x1="17908" y1="4019" x2="17908" y2="4019"/>
                        <a14:foregroundMark x1="16667" y1="6974" x2="16667" y2="6974"/>
                        <a14:foregroundMark x1="13652" y1="6738" x2="13652" y2="6738"/>
                        <a14:foregroundMark x1="11525" y1="6383" x2="11525" y2="6383"/>
                        <a14:foregroundMark x1="9752" y1="7683" x2="9752" y2="7683"/>
                        <a14:foregroundMark x1="9220" y1="10993" x2="9220" y2="10993"/>
                        <a14:foregroundMark x1="13298" y1="8511" x2="13298" y2="8511"/>
                        <a14:foregroundMark x1="12411" y1="12411" x2="12411" y2="12411"/>
                        <a14:foregroundMark x1="14184" y1="10757" x2="14184" y2="10757"/>
                        <a14:foregroundMark x1="15780" y1="9338" x2="15780" y2="9338"/>
                        <a14:foregroundMark x1="18085" y1="9456" x2="18085" y2="9456"/>
                        <a14:foregroundMark x1="18794" y1="11820" x2="18794" y2="11820"/>
                        <a14:foregroundMark x1="16312" y1="11702" x2="16312" y2="11702"/>
                        <a14:foregroundMark x1="15780" y1="13121" x2="15780" y2="13121"/>
                        <a14:foregroundMark x1="14362" y1="14066" x2="14362" y2="14066"/>
                        <a14:foregroundMark x1="18262" y1="14066" x2="18262" y2="14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333" b="82778"/>
          <a:stretch/>
        </p:blipFill>
        <p:spPr>
          <a:xfrm>
            <a:off x="79919" y="409039"/>
            <a:ext cx="1219200" cy="1181100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437153" y="1443203"/>
            <a:ext cx="1160244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sz="2600" dirty="0">
                <a:latin typeface="Letters for Learners" pitchFamily="2" charset="0"/>
              </a:rPr>
              <a:t>Es una enfermedad en la que los niveles de glucosa (azúcar) de la sangre están muy altos. La insulina es una hormona que ayuda a que la glucosa entre a las células para suministrarles energía. En la diabetes tipo 1, el cuerpo no produce insulina. En la diabetes tipo 2, la más común, el cuerpo no produce o no usa la insulina de manera adecuada. Sin suficiente insulina, la glucosa permanece en la sangre.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3380481" y="266699"/>
            <a:ext cx="5236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8000" dirty="0">
                <a:ln>
                  <a:solidFill>
                    <a:schemeClr val="tx1"/>
                  </a:solidFill>
                </a:ln>
                <a:noFill/>
                <a:latin typeface="Keep on Truckin" panose="00000400000000000000" pitchFamily="2" charset="0"/>
              </a:rPr>
              <a:t>Definicion</a:t>
            </a:r>
            <a:endParaRPr lang="es-SV" sz="7200" dirty="0">
              <a:ln>
                <a:solidFill>
                  <a:schemeClr val="tx1"/>
                </a:solidFill>
              </a:ln>
              <a:noFill/>
              <a:latin typeface="Keep on Truckin" panose="00000400000000000000" pitchFamily="2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688" b="89688" l="800" r="97800">
                        <a14:foregroundMark x1="13400" y1="55313" x2="58600" y2="67500"/>
                        <a14:foregroundMark x1="7400" y1="40938" x2="12400" y2="53750"/>
                        <a14:foregroundMark x1="6000" y1="27500" x2="6800" y2="4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7053">
            <a:off x="7668843" y="3173740"/>
            <a:ext cx="1962150" cy="125577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2270" b="95508" l="72340" r="971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929" t="81677" b="2834"/>
          <a:stretch/>
        </p:blipFill>
        <p:spPr>
          <a:xfrm>
            <a:off x="10508251" y="5164552"/>
            <a:ext cx="2070101" cy="1741825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421" b="81678" l="532" r="26596">
                        <a14:foregroundMark x1="7801" y1="71158" x2="9220" y2="70095"/>
                        <a14:foregroundMark x1="17553" y1="67258" x2="18972" y2="66903"/>
                        <a14:foregroundMark x1="21277" y1="68322" x2="20745" y2="72104"/>
                        <a14:foregroundMark x1="18617" y1="77896" x2="16135" y2="79196"/>
                        <a14:foregroundMark x1="14539" y1="79669" x2="12057" y2="79905"/>
                        <a14:foregroundMark x1="10816" y1="79196" x2="6738" y2="76123"/>
                        <a14:backgroundMark x1="11702" y1="74704" x2="11702" y2="74704"/>
                        <a14:backgroundMark x1="14716" y1="76832" x2="16135" y2="71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73056" b="17963"/>
          <a:stretch/>
        </p:blipFill>
        <p:spPr>
          <a:xfrm rot="4740203">
            <a:off x="10541039" y="4800922"/>
            <a:ext cx="1699251" cy="1734287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149" b="48297" l="49098" r="719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37" t="34630" r="25152" b="50185"/>
          <a:stretch/>
        </p:blipFill>
        <p:spPr>
          <a:xfrm>
            <a:off x="9814095" y="5123728"/>
            <a:ext cx="2020671" cy="160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9660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278" b="90000" l="10000" r="90000">
                        <a14:foregroundMark x1="26000" y1="69611" x2="72417" y2="70556"/>
                        <a14:backgroundMark x1="25167" y1="34278" x2="71583" y2="33333"/>
                        <a14:backgroundMark x1="19333" y1="28722" x2="75750" y2="37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955" b="20749"/>
          <a:stretch/>
        </p:blipFill>
        <p:spPr>
          <a:xfrm>
            <a:off x="3323771" y="-194744"/>
            <a:ext cx="4935505" cy="157662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471049" y="164944"/>
            <a:ext cx="2945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8000" dirty="0">
                <a:latin typeface="Keep on Truckin" panose="00000400000000000000" pitchFamily="2" charset="0"/>
              </a:rPr>
              <a:t>Tipos</a:t>
            </a:r>
            <a:endParaRPr lang="es-SV" sz="7200" dirty="0">
              <a:latin typeface="Keep on Truckin" panose="000004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2004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SV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149" b="48297" l="49098" r="719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37" t="34630" r="25152" b="50185"/>
          <a:stretch/>
        </p:blipFill>
        <p:spPr>
          <a:xfrm>
            <a:off x="-240720" y="-194744"/>
            <a:ext cx="2020671" cy="16086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421" b="81678" l="532" r="26596">
                        <a14:foregroundMark x1="7801" y1="71158" x2="9220" y2="70095"/>
                        <a14:foregroundMark x1="17553" y1="67258" x2="18972" y2="66903"/>
                        <a14:foregroundMark x1="21277" y1="68322" x2="20745" y2="72104"/>
                        <a14:foregroundMark x1="18617" y1="77896" x2="16135" y2="79196"/>
                        <a14:foregroundMark x1="14539" y1="79669" x2="12057" y2="79905"/>
                        <a14:foregroundMark x1="10816" y1="79196" x2="6738" y2="76123"/>
                        <a14:backgroundMark x1="11702" y1="74704" x2="11702" y2="74704"/>
                        <a14:backgroundMark x1="14716" y1="76832" x2="16135" y2="71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73056" b="17963"/>
          <a:stretch/>
        </p:blipFill>
        <p:spPr>
          <a:xfrm rot="4740203">
            <a:off x="330239" y="-378195"/>
            <a:ext cx="1699251" cy="17342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2270" b="95508" l="72340" r="971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929" t="81677" b="2834"/>
          <a:stretch/>
        </p:blipFill>
        <p:spPr>
          <a:xfrm>
            <a:off x="-83549" y="-12139"/>
            <a:ext cx="2070101" cy="17418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27" b="16194" l="887" r="25887">
                        <a14:foregroundMark x1="9397" y1="5437" x2="9397" y2="5437"/>
                        <a14:foregroundMark x1="10106" y1="3546" x2="10106" y2="3546"/>
                        <a14:foregroundMark x1="12411" y1="4255" x2="12411" y2="4255"/>
                        <a14:foregroundMark x1="15248" y1="5083" x2="15248" y2="5083"/>
                        <a14:foregroundMark x1="17908" y1="4019" x2="17908" y2="4019"/>
                        <a14:foregroundMark x1="16667" y1="6974" x2="16667" y2="6974"/>
                        <a14:foregroundMark x1="13652" y1="6738" x2="13652" y2="6738"/>
                        <a14:foregroundMark x1="11525" y1="6383" x2="11525" y2="6383"/>
                        <a14:foregroundMark x1="9752" y1="7683" x2="9752" y2="7683"/>
                        <a14:foregroundMark x1="9220" y1="10993" x2="9220" y2="10993"/>
                        <a14:foregroundMark x1="13298" y1="8511" x2="13298" y2="8511"/>
                        <a14:foregroundMark x1="12411" y1="12411" x2="12411" y2="12411"/>
                        <a14:foregroundMark x1="14184" y1="10757" x2="14184" y2="10757"/>
                        <a14:foregroundMark x1="15780" y1="9338" x2="15780" y2="9338"/>
                        <a14:foregroundMark x1="18085" y1="9456" x2="18085" y2="9456"/>
                        <a14:foregroundMark x1="18794" y1="11820" x2="18794" y2="11820"/>
                        <a14:foregroundMark x1="16312" y1="11702" x2="16312" y2="11702"/>
                        <a14:foregroundMark x1="15780" y1="13121" x2="15780" y2="13121"/>
                        <a14:foregroundMark x1="14362" y1="14066" x2="14362" y2="14066"/>
                        <a14:foregroundMark x1="18262" y1="14066" x2="18262" y2="14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333" b="82778"/>
          <a:stretch/>
        </p:blipFill>
        <p:spPr>
          <a:xfrm>
            <a:off x="79919" y="409039"/>
            <a:ext cx="1219200" cy="1181100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93300" y="1804477"/>
            <a:ext cx="6828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sz="2600" dirty="0">
                <a:latin typeface="Letters for Learners" pitchFamily="2" charset="0"/>
              </a:rPr>
              <a:t>Se caracteriza porque tiene mayor incidencia entre los jóvenes y los niños. En este tipo de diabetes, el propio sistema inmunitario del paciente produce una destrucción de las células beta del páncreas, lo que origina una deficiencia total de insulina.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541306" y="164944"/>
            <a:ext cx="2805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8000" dirty="0">
                <a:ln>
                  <a:solidFill>
                    <a:schemeClr val="tx1"/>
                  </a:solidFill>
                </a:ln>
                <a:noFill/>
                <a:latin typeface="Keep on Truckin" panose="00000400000000000000" pitchFamily="2" charset="0"/>
              </a:rPr>
              <a:t>Tipos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29488" y="4319958"/>
            <a:ext cx="65724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sz="2600" dirty="0">
                <a:latin typeface="Letters for Learners" pitchFamily="2" charset="0"/>
              </a:rPr>
              <a:t>La obesidad y una vida sedentaria son, entre otros,  algunos de los factores que pueden provocar este tipo de diabetes. La mayoría de las personas con diabetes tipo 2 pueden producir insulina, pero no en las cantidades suficientes que el organismo necesita para su correcto funcionamiento.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688" b="89688" l="800" r="97800">
                        <a14:foregroundMark x1="13400" y1="55313" x2="58600" y2="67500"/>
                        <a14:foregroundMark x1="7400" y1="40938" x2="12400" y2="53750"/>
                        <a14:foregroundMark x1="6000" y1="27500" x2="6800" y2="4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7053">
            <a:off x="10462844" y="1322083"/>
            <a:ext cx="1962150" cy="12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94044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278" b="90000" l="10000" r="90000">
                        <a14:foregroundMark x1="26000" y1="69611" x2="72417" y2="70556"/>
                        <a14:backgroundMark x1="25167" y1="34278" x2="71583" y2="33333"/>
                        <a14:backgroundMark x1="19333" y1="28722" x2="75750" y2="37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955" b="20749"/>
          <a:stretch/>
        </p:blipFill>
        <p:spPr>
          <a:xfrm>
            <a:off x="3323771" y="-194744"/>
            <a:ext cx="4935505" cy="157662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323771" y="266700"/>
            <a:ext cx="5236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8000" dirty="0">
                <a:latin typeface="Keep on Truckin" panose="00000400000000000000" pitchFamily="2" charset="0"/>
              </a:rPr>
              <a:t>Sintomas</a:t>
            </a:r>
            <a:endParaRPr lang="es-SV" sz="7200" dirty="0">
              <a:latin typeface="Keep on Truckin" panose="000004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2004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SV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149" b="48297" l="49098" r="719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37" t="34630" r="25152" b="50185"/>
          <a:stretch/>
        </p:blipFill>
        <p:spPr>
          <a:xfrm>
            <a:off x="-240720" y="-194744"/>
            <a:ext cx="2020671" cy="16086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421" b="81678" l="532" r="26596">
                        <a14:foregroundMark x1="7801" y1="71158" x2="9220" y2="70095"/>
                        <a14:foregroundMark x1="17553" y1="67258" x2="18972" y2="66903"/>
                        <a14:foregroundMark x1="21277" y1="68322" x2="20745" y2="72104"/>
                        <a14:foregroundMark x1="18617" y1="77896" x2="16135" y2="79196"/>
                        <a14:foregroundMark x1="14539" y1="79669" x2="12057" y2="79905"/>
                        <a14:foregroundMark x1="10816" y1="79196" x2="6738" y2="76123"/>
                        <a14:backgroundMark x1="11702" y1="74704" x2="11702" y2="74704"/>
                        <a14:backgroundMark x1="14716" y1="76832" x2="16135" y2="71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73056" b="17963"/>
          <a:stretch/>
        </p:blipFill>
        <p:spPr>
          <a:xfrm rot="4740203">
            <a:off x="330239" y="-378195"/>
            <a:ext cx="1699251" cy="17342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2270" b="95508" l="72340" r="971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929" t="81677" b="2834"/>
          <a:stretch/>
        </p:blipFill>
        <p:spPr>
          <a:xfrm>
            <a:off x="-83549" y="-12139"/>
            <a:ext cx="2070101" cy="17418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27" b="16194" l="887" r="25887">
                        <a14:foregroundMark x1="9397" y1="5437" x2="9397" y2="5437"/>
                        <a14:foregroundMark x1="10106" y1="3546" x2="10106" y2="3546"/>
                        <a14:foregroundMark x1="12411" y1="4255" x2="12411" y2="4255"/>
                        <a14:foregroundMark x1="15248" y1="5083" x2="15248" y2="5083"/>
                        <a14:foregroundMark x1="17908" y1="4019" x2="17908" y2="4019"/>
                        <a14:foregroundMark x1="16667" y1="6974" x2="16667" y2="6974"/>
                        <a14:foregroundMark x1="13652" y1="6738" x2="13652" y2="6738"/>
                        <a14:foregroundMark x1="11525" y1="6383" x2="11525" y2="6383"/>
                        <a14:foregroundMark x1="9752" y1="7683" x2="9752" y2="7683"/>
                        <a14:foregroundMark x1="9220" y1="10993" x2="9220" y2="10993"/>
                        <a14:foregroundMark x1="13298" y1="8511" x2="13298" y2="8511"/>
                        <a14:foregroundMark x1="12411" y1="12411" x2="12411" y2="12411"/>
                        <a14:foregroundMark x1="14184" y1="10757" x2="14184" y2="10757"/>
                        <a14:foregroundMark x1="15780" y1="9338" x2="15780" y2="9338"/>
                        <a14:foregroundMark x1="18085" y1="9456" x2="18085" y2="9456"/>
                        <a14:foregroundMark x1="18794" y1="11820" x2="18794" y2="11820"/>
                        <a14:foregroundMark x1="16312" y1="11702" x2="16312" y2="11702"/>
                        <a14:foregroundMark x1="15780" y1="13121" x2="15780" y2="13121"/>
                        <a14:foregroundMark x1="14362" y1="14066" x2="14362" y2="14066"/>
                        <a14:foregroundMark x1="18262" y1="14066" x2="18262" y2="14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333" b="82778"/>
          <a:stretch/>
        </p:blipFill>
        <p:spPr>
          <a:xfrm>
            <a:off x="79919" y="409039"/>
            <a:ext cx="1219200" cy="1181100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2900953" y="1590138"/>
            <a:ext cx="676374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SV" sz="2600" dirty="0">
                <a:latin typeface="Letters for Learners" pitchFamily="2" charset="0"/>
              </a:rPr>
              <a:t>Aumento de la sed y de las ganas de orinar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SV" sz="2600" dirty="0">
                <a:latin typeface="Letters for Learners" pitchFamily="2" charset="0"/>
              </a:rPr>
              <a:t>Aumento del apetito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SV" sz="2600" dirty="0">
                <a:latin typeface="Letters for Learners" pitchFamily="2" charset="0"/>
              </a:rPr>
              <a:t>Fatiga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SV" sz="2600" dirty="0">
                <a:latin typeface="Letters for Learners" pitchFamily="2" charset="0"/>
              </a:rPr>
              <a:t>Visión borrosa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SV" sz="2600" dirty="0">
                <a:latin typeface="Letters for Learners" pitchFamily="2" charset="0"/>
              </a:rPr>
              <a:t>Entumecimiento u hormigueo en las manos o los pies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SV" sz="2600" dirty="0">
                <a:latin typeface="Letters for Learners" pitchFamily="2" charset="0"/>
              </a:rPr>
              <a:t>Úlceras que no cicatrizan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SV" sz="2600" dirty="0">
                <a:latin typeface="Letters for Learners" pitchFamily="2" charset="0"/>
              </a:rPr>
              <a:t>Pérdida de peso sin razón aparente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380481" y="266699"/>
            <a:ext cx="5236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8000" dirty="0">
                <a:ln>
                  <a:solidFill>
                    <a:schemeClr val="tx1"/>
                  </a:solidFill>
                </a:ln>
                <a:noFill/>
                <a:latin typeface="Keep on Truckin" panose="00000400000000000000" pitchFamily="2" charset="0"/>
              </a:rPr>
              <a:t>Sintomas</a:t>
            </a:r>
            <a:endParaRPr lang="es-SV" sz="7200" dirty="0">
              <a:ln>
                <a:solidFill>
                  <a:schemeClr val="tx1"/>
                </a:solidFill>
              </a:ln>
              <a:noFill/>
              <a:latin typeface="Keep on Truckin" panose="00000400000000000000" pitchFamily="2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38752" y="4691499"/>
            <a:ext cx="114373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2600" dirty="0">
                <a:latin typeface="Letters for Learners" pitchFamily="2" charset="0"/>
              </a:rPr>
              <a:t>Los síntomas de la diabetes tipo 1 pueden aparecer rápidamente, en cuestión de semanas. En cambio, los síntomas de la diabetes tipo 2 suelen progresar muy despacio, a lo largo de varios años.</a:t>
            </a:r>
          </a:p>
        </p:txBody>
      </p:sp>
    </p:spTree>
    <p:extLst>
      <p:ext uri="{BB962C8B-B14F-4D97-AF65-F5344CB8AC3E}">
        <p14:creationId xmlns:p14="http://schemas.microsoft.com/office/powerpoint/2010/main" val="177265394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278" b="90000" l="10000" r="90000">
                        <a14:foregroundMark x1="26000" y1="69611" x2="72417" y2="70556"/>
                        <a14:backgroundMark x1="25167" y1="34278" x2="71583" y2="33333"/>
                        <a14:backgroundMark x1="19333" y1="28722" x2="75750" y2="37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955" b="20749"/>
          <a:stretch/>
        </p:blipFill>
        <p:spPr>
          <a:xfrm>
            <a:off x="3323771" y="-194744"/>
            <a:ext cx="4935505" cy="157662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550387" y="155321"/>
            <a:ext cx="6951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8000" dirty="0">
                <a:latin typeface="Keep on Truckin" panose="00000400000000000000" pitchFamily="2" charset="0"/>
              </a:rPr>
              <a:t>Consecuencias</a:t>
            </a:r>
            <a:endParaRPr lang="es-SV" sz="7200" dirty="0">
              <a:latin typeface="Keep on Truckin" panose="000004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2004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SV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149" b="48297" l="49098" r="719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37" t="34630" r="25152" b="50185"/>
          <a:stretch/>
        </p:blipFill>
        <p:spPr>
          <a:xfrm>
            <a:off x="-240720" y="-194744"/>
            <a:ext cx="2020671" cy="16086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421" b="81678" l="532" r="26596">
                        <a14:foregroundMark x1="7801" y1="71158" x2="9220" y2="70095"/>
                        <a14:foregroundMark x1="17553" y1="67258" x2="18972" y2="66903"/>
                        <a14:foregroundMark x1="21277" y1="68322" x2="20745" y2="72104"/>
                        <a14:foregroundMark x1="18617" y1="77896" x2="16135" y2="79196"/>
                        <a14:foregroundMark x1="14539" y1="79669" x2="12057" y2="79905"/>
                        <a14:foregroundMark x1="10816" y1="79196" x2="6738" y2="76123"/>
                        <a14:backgroundMark x1="11702" y1="74704" x2="11702" y2="74704"/>
                        <a14:backgroundMark x1="14716" y1="76832" x2="16135" y2="71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73056" b="17963"/>
          <a:stretch/>
        </p:blipFill>
        <p:spPr>
          <a:xfrm rot="4740203">
            <a:off x="330239" y="-378195"/>
            <a:ext cx="1699251" cy="17342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2270" b="95508" l="72340" r="971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929" t="81677" b="2834"/>
          <a:stretch/>
        </p:blipFill>
        <p:spPr>
          <a:xfrm>
            <a:off x="-83549" y="-12139"/>
            <a:ext cx="2070101" cy="17418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27" b="16194" l="887" r="25887">
                        <a14:foregroundMark x1="9397" y1="5437" x2="9397" y2="5437"/>
                        <a14:foregroundMark x1="10106" y1="3546" x2="10106" y2="3546"/>
                        <a14:foregroundMark x1="12411" y1="4255" x2="12411" y2="4255"/>
                        <a14:foregroundMark x1="15248" y1="5083" x2="15248" y2="5083"/>
                        <a14:foregroundMark x1="17908" y1="4019" x2="17908" y2="4019"/>
                        <a14:foregroundMark x1="16667" y1="6974" x2="16667" y2="6974"/>
                        <a14:foregroundMark x1="13652" y1="6738" x2="13652" y2="6738"/>
                        <a14:foregroundMark x1="11525" y1="6383" x2="11525" y2="6383"/>
                        <a14:foregroundMark x1="9752" y1="7683" x2="9752" y2="7683"/>
                        <a14:foregroundMark x1="9220" y1="10993" x2="9220" y2="10993"/>
                        <a14:foregroundMark x1="13298" y1="8511" x2="13298" y2="8511"/>
                        <a14:foregroundMark x1="12411" y1="12411" x2="12411" y2="12411"/>
                        <a14:foregroundMark x1="14184" y1="10757" x2="14184" y2="10757"/>
                        <a14:foregroundMark x1="15780" y1="9338" x2="15780" y2="9338"/>
                        <a14:foregroundMark x1="18085" y1="9456" x2="18085" y2="9456"/>
                        <a14:foregroundMark x1="18794" y1="11820" x2="18794" y2="11820"/>
                        <a14:foregroundMark x1="16312" y1="11702" x2="16312" y2="11702"/>
                        <a14:foregroundMark x1="15780" y1="13121" x2="15780" y2="13121"/>
                        <a14:foregroundMark x1="14362" y1="14066" x2="14362" y2="14066"/>
                        <a14:foregroundMark x1="18262" y1="14066" x2="18262" y2="14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333" b="82778"/>
          <a:stretch/>
        </p:blipFill>
        <p:spPr>
          <a:xfrm>
            <a:off x="79919" y="409039"/>
            <a:ext cx="1219200" cy="1181100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437153" y="1443203"/>
            <a:ext cx="78221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SV" sz="2600" dirty="0">
                <a:latin typeface="Letters for Learners" pitchFamily="2" charset="0"/>
              </a:rPr>
              <a:t>Problemas visuales.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SV" sz="2600" dirty="0">
                <a:latin typeface="Letters for Learners" pitchFamily="2" charset="0"/>
              </a:rPr>
              <a:t>Los pies y piel pueden desarrollar úlceras.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SV" sz="2600" dirty="0">
                <a:latin typeface="Letters for Learners" pitchFamily="2" charset="0"/>
              </a:rPr>
              <a:t>La diabetes puede dificultar el control de su presión arterial y colesterol.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SV" sz="2600" dirty="0">
                <a:latin typeface="Letters for Learners" pitchFamily="2" charset="0"/>
              </a:rPr>
              <a:t>Los nervios en el cuerpo pueden resultar dañados, causando dolor, ardor, hormigueo y pérdida de la sensibilidad.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SV" sz="2600" dirty="0">
                <a:latin typeface="Letters for Learners" pitchFamily="2" charset="0"/>
              </a:rPr>
              <a:t>Problemas para digerir el alimento que se consume.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SV" sz="2600" dirty="0">
                <a:latin typeface="Letters for Learners" pitchFamily="2" charset="0"/>
              </a:rPr>
              <a:t>El nivel alto de azúcar en la sangre y otros problemas pueden llevar a daño en los riñones.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600449" y="144567"/>
            <a:ext cx="6951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8000" dirty="0">
                <a:ln>
                  <a:solidFill>
                    <a:schemeClr val="tx1"/>
                  </a:solidFill>
                </a:ln>
                <a:noFill/>
                <a:latin typeface="Keep on Truckin" panose="00000400000000000000" pitchFamily="2" charset="0"/>
              </a:rPr>
              <a:t>Consecuencias</a:t>
            </a:r>
            <a:endParaRPr lang="es-SV" sz="7200" dirty="0">
              <a:ln>
                <a:solidFill>
                  <a:schemeClr val="tx1"/>
                </a:solidFill>
              </a:ln>
              <a:noFill/>
              <a:latin typeface="Keep on Truckin" panose="00000400000000000000" pitchFamily="2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688" b="89688" l="800" r="97800">
                        <a14:foregroundMark x1="13400" y1="55313" x2="58600" y2="67500"/>
                        <a14:foregroundMark x1="7400" y1="40938" x2="12400" y2="53750"/>
                        <a14:foregroundMark x1="6000" y1="27500" x2="6800" y2="4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3885">
            <a:off x="9293836" y="1164687"/>
            <a:ext cx="1962150" cy="12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98134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278" b="90000" l="10000" r="90000">
                        <a14:foregroundMark x1="26000" y1="69611" x2="72417" y2="70556"/>
                        <a14:backgroundMark x1="25167" y1="34278" x2="71583" y2="33333"/>
                        <a14:backgroundMark x1="19333" y1="28722" x2="75750" y2="37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955" b="20749"/>
          <a:stretch/>
        </p:blipFill>
        <p:spPr>
          <a:xfrm>
            <a:off x="3323771" y="-194744"/>
            <a:ext cx="4935505" cy="157662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633758" y="164944"/>
            <a:ext cx="6315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8000" dirty="0">
                <a:latin typeface="Keep on Truckin" panose="00000400000000000000" pitchFamily="2" charset="0"/>
              </a:rPr>
              <a:t>Tratamiento</a:t>
            </a:r>
            <a:endParaRPr lang="es-SV" sz="7200" dirty="0">
              <a:latin typeface="Keep on Truckin" panose="000004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2004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SV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149" b="48297" l="49098" r="719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37" t="34630" r="25152" b="50185"/>
          <a:stretch/>
        </p:blipFill>
        <p:spPr>
          <a:xfrm>
            <a:off x="-240720" y="-194744"/>
            <a:ext cx="2020671" cy="16086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421" b="81678" l="532" r="26596">
                        <a14:foregroundMark x1="7801" y1="71158" x2="9220" y2="70095"/>
                        <a14:foregroundMark x1="17553" y1="67258" x2="18972" y2="66903"/>
                        <a14:foregroundMark x1="21277" y1="68322" x2="20745" y2="72104"/>
                        <a14:foregroundMark x1="18617" y1="77896" x2="16135" y2="79196"/>
                        <a14:foregroundMark x1="14539" y1="79669" x2="12057" y2="79905"/>
                        <a14:foregroundMark x1="10816" y1="79196" x2="6738" y2="76123"/>
                        <a14:backgroundMark x1="11702" y1="74704" x2="11702" y2="74704"/>
                        <a14:backgroundMark x1="14716" y1="76832" x2="16135" y2="71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73056" b="17963"/>
          <a:stretch/>
        </p:blipFill>
        <p:spPr>
          <a:xfrm rot="4740203">
            <a:off x="330239" y="-378195"/>
            <a:ext cx="1699251" cy="17342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2270" b="95508" l="72340" r="971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929" t="81677" b="2834"/>
          <a:stretch/>
        </p:blipFill>
        <p:spPr>
          <a:xfrm>
            <a:off x="-83549" y="-12139"/>
            <a:ext cx="2070101" cy="17418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27" b="16194" l="887" r="25887">
                        <a14:foregroundMark x1="9397" y1="5437" x2="9397" y2="5437"/>
                        <a14:foregroundMark x1="10106" y1="3546" x2="10106" y2="3546"/>
                        <a14:foregroundMark x1="12411" y1="4255" x2="12411" y2="4255"/>
                        <a14:foregroundMark x1="15248" y1="5083" x2="15248" y2="5083"/>
                        <a14:foregroundMark x1="17908" y1="4019" x2="17908" y2="4019"/>
                        <a14:foregroundMark x1="16667" y1="6974" x2="16667" y2="6974"/>
                        <a14:foregroundMark x1="13652" y1="6738" x2="13652" y2="6738"/>
                        <a14:foregroundMark x1="11525" y1="6383" x2="11525" y2="6383"/>
                        <a14:foregroundMark x1="9752" y1="7683" x2="9752" y2="7683"/>
                        <a14:foregroundMark x1="9220" y1="10993" x2="9220" y2="10993"/>
                        <a14:foregroundMark x1="13298" y1="8511" x2="13298" y2="8511"/>
                        <a14:foregroundMark x1="12411" y1="12411" x2="12411" y2="12411"/>
                        <a14:foregroundMark x1="14184" y1="10757" x2="14184" y2="10757"/>
                        <a14:foregroundMark x1="15780" y1="9338" x2="15780" y2="9338"/>
                        <a14:foregroundMark x1="18085" y1="9456" x2="18085" y2="9456"/>
                        <a14:foregroundMark x1="18794" y1="11820" x2="18794" y2="11820"/>
                        <a14:foregroundMark x1="16312" y1="11702" x2="16312" y2="11702"/>
                        <a14:foregroundMark x1="15780" y1="13121" x2="15780" y2="13121"/>
                        <a14:foregroundMark x1="14362" y1="14066" x2="14362" y2="14066"/>
                        <a14:foregroundMark x1="18262" y1="14066" x2="18262" y2="14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333" b="82778"/>
          <a:stretch/>
        </p:blipFill>
        <p:spPr>
          <a:xfrm>
            <a:off x="79919" y="409039"/>
            <a:ext cx="1219200" cy="1181100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360953" y="1413944"/>
            <a:ext cx="1160244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sz="2600" dirty="0">
                <a:latin typeface="Letters for Learners" pitchFamily="2" charset="0"/>
              </a:rPr>
              <a:t>Los tratamientos para la diabetes dependen del tipo. Los tratamientos comunes incluyen un plan de alimentación para diabéticos, actividad física regular y medicamentos. Algunos tratamientos menos comunes son la cirugía para bajar de peso para ambos tipos y, para algunas personas con diabetes tipo 1, un páncreas artificial o un trasplante de islotes pancreáticos.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693045" y="164944"/>
            <a:ext cx="6315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8000" dirty="0">
                <a:ln>
                  <a:solidFill>
                    <a:schemeClr val="tx1"/>
                  </a:solidFill>
                </a:ln>
                <a:noFill/>
                <a:latin typeface="Keep on Truckin" panose="00000400000000000000" pitchFamily="2" charset="0"/>
              </a:rPr>
              <a:t>Tratamiento</a:t>
            </a:r>
            <a:endParaRPr lang="es-SV" sz="7200" dirty="0">
              <a:ln>
                <a:solidFill>
                  <a:schemeClr val="tx1"/>
                </a:solidFill>
              </a:ln>
              <a:noFill/>
              <a:latin typeface="Keep on Truckin" panose="00000400000000000000" pitchFamily="2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688" b="89688" l="800" r="97800">
                        <a14:foregroundMark x1="13400" y1="55313" x2="58600" y2="67500"/>
                        <a14:foregroundMark x1="7400" y1="40938" x2="12400" y2="53750"/>
                        <a14:foregroundMark x1="6000" y1="27500" x2="6800" y2="4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7053">
            <a:off x="10269910" y="2911013"/>
            <a:ext cx="1962150" cy="12557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5400" r="93800">
                        <a14:foregroundMark x1="5400" y1="22813" x2="32200" y2="59688"/>
                        <a14:foregroundMark x1="13000" y1="53438" x2="93800" y2="80313"/>
                        <a14:foregroundMark x1="91000" y1="46563" x2="83600" y2="55000"/>
                        <a14:foregroundMark x1="6200" y1="27500" x2="11600" y2="5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3379">
            <a:off x="6286323" y="5511799"/>
            <a:ext cx="1944688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98169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402</Words>
  <Application>Microsoft Office PowerPoint</Application>
  <PresentationFormat>Panorámica</PresentationFormat>
  <Paragraphs>34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Keep on Truckin</vt:lpstr>
      <vt:lpstr>Letters for Learners</vt:lpstr>
      <vt:lpstr>Muthiara -Demo Version-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Mila</dc:creator>
  <cp:lastModifiedBy>Pery Hernández</cp:lastModifiedBy>
  <cp:revision>10</cp:revision>
  <dcterms:created xsi:type="dcterms:W3CDTF">2020-06-24T01:36:21Z</dcterms:created>
  <dcterms:modified xsi:type="dcterms:W3CDTF">2023-10-06T03:07:43Z</dcterms:modified>
</cp:coreProperties>
</file>