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fgEeH4MbFPPvRIZVx5M2ScK2x+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lar Denia" initials="PD" lastIdx="20" clrIdx="0">
    <p:extLst>
      <p:ext uri="{19B8F6BF-5375-455C-9EA6-DF929625EA0E}">
        <p15:presenceInfo xmlns:p15="http://schemas.microsoft.com/office/powerpoint/2012/main" userId="5dd8a7bd06efc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58" d="100"/>
          <a:sy n="58" d="100"/>
        </p:scale>
        <p:origin x="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7T20:21:01.952" idx="1">
    <p:pos x="10" y="10"/>
    <p:text>KNN(número Vecinos Cercanos) ==&gt; algoritmo clasificador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27T20:26:19.780" idx="4">
    <p:pos x="10" y="10"/>
    <p:text>Este indice, se aplica porque no es una 'regresión_numerica', si no al ser un clasificacíon... si/no</p:text>
    <p:extLst>
      <p:ext uri="{C676402C-5697-4E1C-873F-D02D1690AC5C}">
        <p15:threadingInfo xmlns:p15="http://schemas.microsoft.com/office/powerpoint/2012/main" timeZoneBias="-60"/>
      </p:ext>
    </p:extLst>
  </p:cm>
  <p:cm authorId="1" dt="2020-11-28T09:38:46.408" idx="13">
    <p:pos x="146" y="146"/>
    <p:text>Accuracy ==&gt; en español sería Exactitud</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27T20:36:34.954" idx="5">
    <p:pos x="10" y="10"/>
    <p:text>RESAMPLING. En Modelos de Clasificación, el balanceado es importante.</p:text>
    <p:extLst>
      <p:ext uri="{C676402C-5697-4E1C-873F-D02D1690AC5C}">
        <p15:threadingInfo xmlns:p15="http://schemas.microsoft.com/office/powerpoint/2012/main" timeZoneBias="-60"/>
      </p:ext>
    </p:extLst>
  </p:cm>
  <p:cm authorId="1" dt="2020-11-27T20:39:30.155" idx="6">
    <p:pos x="146" y="146"/>
    <p:text>Hay métodos matemáticos que crean DATOS FICTICIOS, en caso que tengas un dataset con pocas muestras.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27T20:42:20.284" idx="7">
    <p:pos x="10" y="10"/>
    <p:text>Predicción de '0'==&gt; Negativo
TN ==&gt; True Negative
FN ==&gt; False Negative
Predicción de '1' ==&gt; Positivo
TP ==&gt; False Positive
FP ==&gt; True Positive</p:text>
    <p:extLst>
      <p:ext uri="{C676402C-5697-4E1C-873F-D02D1690AC5C}">
        <p15:threadingInfo xmlns:p15="http://schemas.microsoft.com/office/powerpoint/2012/main" timeZoneBias="-60"/>
      </p:ext>
    </p:extLst>
  </p:cm>
  <p:cm authorId="1" dt="2020-11-27T20:45:42.343" idx="8">
    <p:pos x="146" y="146"/>
    <p:text>La ANNOT==&gt; son el número de las predicciones (axis_x)</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27T20:55:36.276" idx="9">
    <p:pos x="10" y="10"/>
    <p:text>ACIERTOS ==&gt; los TRUEs</p:text>
    <p:extLst>
      <p:ext uri="{C676402C-5697-4E1C-873F-D02D1690AC5C}">
        <p15:threadingInfo xmlns:p15="http://schemas.microsoft.com/office/powerpoint/2012/main" timeZoneBias="-60"/>
      </p:ext>
    </p:extLst>
  </p:cm>
  <p:cm authorId="1" dt="2020-11-27T20:56:10.212" idx="10">
    <p:pos x="146" y="146"/>
    <p:text>PRECISIÓN y SENSIBILIDAD, depende del caso será tener en cuenta una o otra.
Métrica de PRECISIÓN ==&gt; de todos los '1'=POSITIVO que he dicho cuanto son 'aciertos'. Esta métrica es sensible a los Négativos. Minimizar las predicciones de POSITIVOS.
Métrica de SENSIBILIDAD ==&gt; de todos los  '1'=POSITIVOS que se han predicho, sobre todos los Positivos=reales.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27T21:27:30.881" idx="12">
    <p:pos x="10" y="10"/>
    <p:text>F1 está diseñada para que sea promedio entre 'precisión' o 'sensibilidad'... Equilibrio entre ambas métricas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28T09:42:36.290" idx="15">
    <p:pos x="10" y="10"/>
    <p:text>'1' = Positivo ==&gt; SI
'0' = Negativo ==&gt; NO</p:text>
    <p:extLst>
      <p:ext uri="{C676402C-5697-4E1C-873F-D02D1690AC5C}">
        <p15:threadingInfo xmlns:p15="http://schemas.microsoft.com/office/powerpoint/2012/main" timeZoneBias="-60"/>
      </p:ext>
    </p:extLst>
  </p:cm>
  <p:cm authorId="1" dt="2020-11-28T09:51:40.562" idx="16">
    <p:pos x="146" y="146"/>
    <p:text>Threshold ==&gt; Frontera</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1-28T09:53:42.434" idx="17">
    <p:pos x="10" y="10"/>
    <p:text>La curva ROC, es una métrica, cuanto más alta mejor, se pinta para un clasificador binario.
AUC = el area por debajo de ROC
Se pinta TruePositveRate == 'TPR' ==&gt; Recall</p:text>
    <p:extLst>
      <p:ext uri="{C676402C-5697-4E1C-873F-D02D1690AC5C}">
        <p15:threadingInfo xmlns:p15="http://schemas.microsoft.com/office/powerpoint/2012/main" timeZoneBias="-60"/>
      </p:ext>
    </p:extLst>
  </p:cm>
  <p:cm authorId="1" dt="2020-11-28T09:58:58.705" idx="18">
    <p:pos x="146" y="146"/>
    <p:text>TrueNegativeRate = TNR ==&gt; ESPECIFICIDAD 'SPECITICITY' , de todos los Negativos '0', cuales yo clasifico bien = '0'
TNR = 1 - FPR</p:text>
    <p:extLst>
      <p:ext uri="{C676402C-5697-4E1C-873F-D02D1690AC5C}">
        <p15:threadingInfo xmlns:p15="http://schemas.microsoft.com/office/powerpoint/2012/main" timeZoneBias="-60"/>
      </p:ext>
    </p:extLst>
  </p:cm>
  <p:cm authorId="1" dt="2020-11-28T10:09:49.033" idx="19">
    <p:pos x="282" y="282"/>
    <p:text>Enlace: 'https://en.wikipedia.org/wiki/Sensitivity_and_specificity#:~:text=In%20medical%20diagnosis%2C%20test%20sensitivity,disease%20(true%20negative%20rate).'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f30688e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9" name="Google Shape;139;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49" name="Google Shape;149;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3f30688e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9" name="Google Shape;159;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3f30688e8_0_71: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3f30688e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94" name="Google Shape;194;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3f30688e8_0_10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02" name="Google Shape;202;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c55fd4a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09" name="Google Shape;209;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3f30688e8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57" name="Google Shape;257;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5fd4aef_0_5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66" name="Google Shape;266;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75" name="Google Shape;275;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19</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7" name="Google Shape;97;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9" name="Google Shape;109;p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3f30688e8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7" name="Google Shape;117;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4" name="Google Shape;124;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0" name="Google Shape;130;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42" name="Google Shape;142;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clientes de un banco y el objetivo es clasificar si van a pagar o no. El % de los que pagan vs los que no pagan tiene esta pinta.</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43" name="Google Shape;143;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44" name="Google Shape;144;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45" name="Google Shape;145;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dirty="0" err="1">
                <a:solidFill>
                  <a:srgbClr val="FFFFFF"/>
                </a:solidFill>
                <a:latin typeface="Calibri"/>
                <a:ea typeface="Calibri"/>
                <a:cs typeface="Calibri"/>
                <a:sym typeface="Calibri"/>
              </a:rPr>
              <a:t>Calculamos</a:t>
            </a:r>
            <a:r>
              <a:rPr lang="en-US" sz="2000" dirty="0">
                <a:solidFill>
                  <a:srgbClr val="FFFFFF"/>
                </a:solidFill>
                <a:latin typeface="Calibri"/>
                <a:ea typeface="Calibri"/>
                <a:cs typeface="Calibri"/>
                <a:sym typeface="Calibri"/>
              </a:rPr>
              <a:t> el accuracy: 97% de </a:t>
            </a:r>
            <a:r>
              <a:rPr lang="en-US" sz="2000" dirty="0" err="1">
                <a:solidFill>
                  <a:srgbClr val="FFFFFF"/>
                </a:solidFill>
                <a:latin typeface="Calibri"/>
                <a:ea typeface="Calibri"/>
                <a:cs typeface="Calibri"/>
                <a:sym typeface="Calibri"/>
              </a:rPr>
              <a:t>precisión</a:t>
            </a:r>
            <a:r>
              <a:rPr lang="en-US" sz="2000" dirty="0">
                <a:solidFill>
                  <a:srgbClr val="FFFFFF"/>
                </a:solidFill>
                <a:latin typeface="Calibri"/>
                <a:ea typeface="Calibri"/>
                <a:cs typeface="Calibri"/>
                <a:sym typeface="Calibri"/>
              </a:rPr>
              <a:t>. Que </a:t>
            </a:r>
            <a:r>
              <a:rPr lang="en-US" sz="2000" dirty="0" err="1">
                <a:solidFill>
                  <a:srgbClr val="FFFFFF"/>
                </a:solidFill>
                <a:latin typeface="Calibri"/>
                <a:ea typeface="Calibri"/>
                <a:cs typeface="Calibri"/>
                <a:sym typeface="Calibri"/>
              </a:rPr>
              <a:t>modelo</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más</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bueno</a:t>
            </a:r>
            <a:r>
              <a:rPr lang="en-US" sz="2000" dirty="0">
                <a:solidFill>
                  <a:srgbClr val="FFFFFF"/>
                </a:solidFill>
                <a:latin typeface="Calibri"/>
                <a:ea typeface="Calibri"/>
                <a:cs typeface="Calibri"/>
                <a:sym typeface="Calibri"/>
              </a:rPr>
              <a:t>!!!</a:t>
            </a:r>
            <a:endParaRPr sz="20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dirty="0">
                <a:solidFill>
                  <a:srgbClr val="FFFFFF"/>
                </a:solidFill>
                <a:latin typeface="Calibri"/>
                <a:ea typeface="Calibri"/>
                <a:cs typeface="Calibri"/>
                <a:sym typeface="Calibri"/>
              </a:rPr>
              <a:t>El </a:t>
            </a:r>
            <a:r>
              <a:rPr lang="en-US" sz="2000" dirty="0" err="1">
                <a:solidFill>
                  <a:srgbClr val="FFFFFF"/>
                </a:solidFill>
                <a:latin typeface="Calibri"/>
                <a:ea typeface="Calibri"/>
                <a:cs typeface="Calibri"/>
                <a:sym typeface="Calibri"/>
              </a:rPr>
              <a:t>objetivo</a:t>
            </a:r>
            <a:r>
              <a:rPr lang="en-US" sz="2000" dirty="0">
                <a:solidFill>
                  <a:srgbClr val="FFFFFF"/>
                </a:solidFill>
                <a:latin typeface="Calibri"/>
                <a:ea typeface="Calibri"/>
                <a:cs typeface="Calibri"/>
                <a:sym typeface="Calibri"/>
              </a:rPr>
              <a:t> del </a:t>
            </a:r>
            <a:r>
              <a:rPr lang="en-US" sz="2000" dirty="0" err="1">
                <a:solidFill>
                  <a:srgbClr val="FFFFFF"/>
                </a:solidFill>
                <a:latin typeface="Calibri"/>
                <a:ea typeface="Calibri"/>
                <a:cs typeface="Calibri"/>
                <a:sym typeface="Calibri"/>
              </a:rPr>
              <a:t>clasificador</a:t>
            </a:r>
            <a:r>
              <a:rPr lang="en-US" sz="2000" dirty="0">
                <a:solidFill>
                  <a:srgbClr val="FFFFFF"/>
                </a:solidFill>
                <a:latin typeface="Calibri"/>
                <a:ea typeface="Calibri"/>
                <a:cs typeface="Calibri"/>
                <a:sym typeface="Calibri"/>
              </a:rPr>
              <a:t> es que </a:t>
            </a:r>
            <a:r>
              <a:rPr lang="en-US" sz="2000" dirty="0" err="1">
                <a:solidFill>
                  <a:srgbClr val="FFFFFF"/>
                </a:solidFill>
                <a:latin typeface="Calibri"/>
                <a:ea typeface="Calibri"/>
                <a:cs typeface="Calibri"/>
                <a:sym typeface="Calibri"/>
              </a:rPr>
              <a:t>diferencie</a:t>
            </a:r>
            <a:r>
              <a:rPr lang="en-US" sz="2000" dirty="0">
                <a:solidFill>
                  <a:srgbClr val="FFFFFF"/>
                </a:solidFill>
                <a:latin typeface="Calibri"/>
                <a:ea typeface="Calibri"/>
                <a:cs typeface="Calibri"/>
                <a:sym typeface="Calibri"/>
              </a:rPr>
              <a:t> bien entre las dos </a:t>
            </a:r>
            <a:r>
              <a:rPr lang="en-US" sz="2000" dirty="0" err="1">
                <a:solidFill>
                  <a:srgbClr val="FFFFFF"/>
                </a:solidFill>
                <a:latin typeface="Calibri"/>
                <a:ea typeface="Calibri"/>
                <a:cs typeface="Calibri"/>
                <a:sym typeface="Calibri"/>
              </a:rPr>
              <a:t>clases</a:t>
            </a:r>
            <a:endParaRPr sz="2000"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10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p:cTn id="1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52" name="Google Shape;152;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Muy</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útil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a:solidFill>
                  <a:srgbClr val="FFFFFF"/>
                </a:solidFill>
                <a:latin typeface="Calibri"/>
                <a:ea typeface="Calibri"/>
                <a:cs typeface="Calibri"/>
                <a:sym typeface="Calibri"/>
              </a:rPr>
              <a:t> todo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problemas</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clasificación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binaria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Vemos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una </a:t>
            </a:r>
            <a:r>
              <a:rPr lang="en-US" sz="1600" dirty="0" err="1">
                <a:solidFill>
                  <a:srgbClr val="FFFFFF"/>
                </a:solidFill>
                <a:latin typeface="Calibri"/>
                <a:ea typeface="Calibri"/>
                <a:cs typeface="Calibri"/>
                <a:sym typeface="Calibri"/>
              </a:rPr>
              <a:t>tabla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tal</a:t>
            </a:r>
            <a:r>
              <a:rPr lang="en-US" sz="1600" dirty="0">
                <a:solidFill>
                  <a:srgbClr val="FFFFFF"/>
                </a:solidFill>
                <a:latin typeface="Calibri"/>
                <a:ea typeface="Calibri"/>
                <a:cs typeface="Calibri"/>
                <a:sym typeface="Calibri"/>
              </a:rPr>
              <a:t> se </a:t>
            </a:r>
            <a:r>
              <a:rPr lang="en-US" sz="1600" dirty="0" err="1">
                <a:solidFill>
                  <a:srgbClr val="FFFFFF"/>
                </a:solidFill>
                <a:latin typeface="Calibri"/>
                <a:ea typeface="Calibri"/>
                <a:cs typeface="Calibri"/>
                <a:sym typeface="Calibri"/>
              </a:rPr>
              <a:t>comporta</a:t>
            </a:r>
            <a:r>
              <a:rPr lang="en-US" sz="1600" dirty="0">
                <a:solidFill>
                  <a:srgbClr val="FFFFFF"/>
                </a:solidFill>
                <a:latin typeface="Calibri"/>
                <a:ea typeface="Calibri"/>
                <a:cs typeface="Calibri"/>
                <a:sym typeface="Calibri"/>
              </a:rPr>
              <a:t> el </a:t>
            </a:r>
            <a:r>
              <a:rPr lang="en-US" sz="1600" dirty="0" err="1">
                <a:solidFill>
                  <a:srgbClr val="FFFFFF"/>
                </a:solidFill>
                <a:latin typeface="Calibri"/>
                <a:ea typeface="Calibri"/>
                <a:cs typeface="Calibri"/>
                <a:sym typeface="Calibri"/>
              </a:rPr>
              <a:t>modelo</a:t>
            </a:r>
            <a:r>
              <a:rPr lang="en-US" sz="1600" dirty="0">
                <a:solidFill>
                  <a:srgbClr val="FFFFFF"/>
                </a:solidFill>
                <a:latin typeface="Calibri"/>
                <a:ea typeface="Calibri"/>
                <a:cs typeface="Calibri"/>
                <a:sym typeface="Calibri"/>
              </a:rPr>
              <a:t> para </a:t>
            </a:r>
            <a:r>
              <a:rPr lang="en-US" sz="1600" dirty="0" err="1">
                <a:solidFill>
                  <a:srgbClr val="FFFFFF"/>
                </a:solidFill>
                <a:latin typeface="Calibri"/>
                <a:ea typeface="Calibri"/>
                <a:cs typeface="Calibri"/>
                <a:sym typeface="Calibri"/>
              </a:rPr>
              <a:t>cada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clase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filas</a:t>
            </a:r>
            <a:r>
              <a:rPr lang="en-US" sz="1600" dirty="0">
                <a:solidFill>
                  <a:srgbClr val="FFFFFF"/>
                </a:solidFill>
                <a:latin typeface="Calibri"/>
                <a:ea typeface="Calibri"/>
                <a:cs typeface="Calibri"/>
                <a:sym typeface="Calibri"/>
              </a:rPr>
              <a:t> son las </a:t>
            </a:r>
            <a:r>
              <a:rPr lang="en-US" sz="1600" dirty="0" err="1">
                <a:solidFill>
                  <a:srgbClr val="FFFFFF"/>
                </a:solidFill>
                <a:latin typeface="Calibri"/>
                <a:ea typeface="Calibri"/>
                <a:cs typeface="Calibri"/>
                <a:sym typeface="Calibri"/>
              </a:rPr>
              <a:t>clases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actuales</a:t>
            </a:r>
            <a:r>
              <a:rPr lang="en-US" sz="1600" dirty="0">
                <a:solidFill>
                  <a:srgbClr val="FFFFFF"/>
                </a:solidFill>
                <a:latin typeface="Calibri"/>
                <a:ea typeface="Calibri"/>
                <a:cs typeface="Calibri"/>
                <a:sym typeface="Calibri"/>
              </a:rPr>
              <a:t> y </a:t>
            </a:r>
            <a:r>
              <a:rPr lang="en-US" sz="1600" dirty="0" err="1">
                <a:solidFill>
                  <a:srgbClr val="FFFFFF"/>
                </a:solidFill>
                <a:latin typeface="Calibri"/>
                <a:ea typeface="Calibri"/>
                <a:cs typeface="Calibri"/>
                <a:sym typeface="Calibri"/>
              </a:rPr>
              <a:t>columnas</a:t>
            </a:r>
            <a:r>
              <a:rPr lang="en-US" sz="1600" dirty="0">
                <a:solidFill>
                  <a:srgbClr val="FFFFFF"/>
                </a:solidFill>
                <a:latin typeface="Calibri"/>
                <a:ea typeface="Calibri"/>
                <a:cs typeface="Calibri"/>
                <a:sym typeface="Calibri"/>
              </a:rPr>
              <a:t> las </a:t>
            </a:r>
            <a:r>
              <a:rPr lang="en-US" sz="1600" dirty="0" err="1">
                <a:solidFill>
                  <a:srgbClr val="FFFFFF"/>
                </a:solidFill>
                <a:latin typeface="Calibri"/>
                <a:ea typeface="Calibri"/>
                <a:cs typeface="Calibri"/>
                <a:sym typeface="Calibri"/>
              </a:rPr>
              <a:t>predichas</a:t>
            </a:r>
            <a:r>
              <a:rPr lang="en-US" sz="1600" dirty="0">
                <a:solidFill>
                  <a:srgbClr val="FFFFFF"/>
                </a:solidFill>
                <a:latin typeface="Calibri"/>
                <a:ea typeface="Calibri"/>
                <a:cs typeface="Calibri"/>
                <a:sym typeface="Calibri"/>
              </a:rPr>
              <a:t>). Primero una </a:t>
            </a:r>
            <a:r>
              <a:rPr lang="en-US" sz="1600" dirty="0" err="1">
                <a:solidFill>
                  <a:srgbClr val="FFFFFF"/>
                </a:solidFill>
                <a:latin typeface="Calibri"/>
                <a:ea typeface="Calibri"/>
                <a:cs typeface="Calibri"/>
                <a:sym typeface="Calibri"/>
              </a:rPr>
              <a:t>pequeña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aclaración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la </a:t>
            </a:r>
            <a:r>
              <a:rPr lang="en-US" sz="1600" dirty="0" err="1">
                <a:solidFill>
                  <a:srgbClr val="FFFFFF"/>
                </a:solidFill>
                <a:latin typeface="Calibri"/>
                <a:ea typeface="Calibri"/>
                <a:cs typeface="Calibri"/>
                <a:sym typeface="Calibri"/>
              </a:rPr>
              <a:t>notación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Hay que </a:t>
            </a:r>
            <a:r>
              <a:rPr lang="en-US" sz="1600" dirty="0" err="1">
                <a:solidFill>
                  <a:srgbClr val="FFFFFF"/>
                </a:solidFill>
                <a:latin typeface="Calibri"/>
                <a:ea typeface="Calibri"/>
                <a:cs typeface="Calibri"/>
                <a:sym typeface="Calibri"/>
              </a:rPr>
              <a:t>tener</a:t>
            </a:r>
            <a:r>
              <a:rPr lang="en-US" sz="1600" dirty="0">
                <a:solidFill>
                  <a:srgbClr val="FFFFFF"/>
                </a:solidFill>
                <a:latin typeface="Calibri"/>
                <a:ea typeface="Calibri"/>
                <a:cs typeface="Calibri"/>
                <a:sym typeface="Calibri"/>
              </a:rPr>
              <a:t> claro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es 1 y que es 0. 1 es la </a:t>
            </a:r>
            <a:r>
              <a:rPr lang="en-US" sz="1600" dirty="0" err="1">
                <a:solidFill>
                  <a:srgbClr val="FFFFFF"/>
                </a:solidFill>
                <a:latin typeface="Calibri"/>
                <a:ea typeface="Calibri"/>
                <a:cs typeface="Calibri"/>
                <a:sym typeface="Calibri"/>
              </a:rPr>
              <a:t>pregunta</a:t>
            </a:r>
            <a:r>
              <a:rPr lang="en-US" sz="1600" dirty="0">
                <a:solidFill>
                  <a:srgbClr val="FFFFFF"/>
                </a:solidFill>
                <a:latin typeface="Calibri"/>
                <a:ea typeface="Calibri"/>
                <a:cs typeface="Calibri"/>
                <a:sym typeface="Calibri"/>
              </a:rPr>
              <a:t> que </a:t>
            </a:r>
            <a:r>
              <a:rPr lang="en-US" sz="1600" dirty="0" err="1">
                <a:solidFill>
                  <a:srgbClr val="FFFFFF"/>
                </a:solidFill>
                <a:latin typeface="Calibri"/>
                <a:ea typeface="Calibri"/>
                <a:cs typeface="Calibri"/>
                <a:sym typeface="Calibri"/>
              </a:rPr>
              <a:t>queremos</a:t>
            </a:r>
            <a:r>
              <a:rPr lang="en-US" sz="1600" dirty="0">
                <a:solidFill>
                  <a:srgbClr val="FFFFFF"/>
                </a:solidFill>
                <a:latin typeface="Calibri"/>
                <a:ea typeface="Calibri"/>
                <a:cs typeface="Calibri"/>
                <a:sym typeface="Calibri"/>
              </a:rPr>
              <a:t> resolver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el target.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me </a:t>
            </a:r>
            <a:r>
              <a:rPr lang="en-US" sz="1600" dirty="0" err="1">
                <a:solidFill>
                  <a:srgbClr val="FFFFFF"/>
                </a:solidFill>
                <a:latin typeface="Calibri"/>
                <a:ea typeface="Calibri"/>
                <a:cs typeface="Calibri"/>
                <a:sym typeface="Calibri"/>
              </a:rPr>
              <a:t>impaga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sobrevive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el Titanic?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da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CV?</a:t>
            </a:r>
            <a:endParaRPr sz="1600" dirty="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dirty="0">
                <a:solidFill>
                  <a:srgbClr val="FFFFFF"/>
                </a:solidFill>
                <a:latin typeface="Calibri"/>
                <a:ea typeface="Calibri"/>
                <a:cs typeface="Calibri"/>
                <a:sym typeface="Calibri"/>
              </a:rPr>
              <a:t>0 es </a:t>
            </a:r>
            <a:r>
              <a:rPr lang="en-US" sz="1600" dirty="0" err="1">
                <a:solidFill>
                  <a:srgbClr val="FFFFFF"/>
                </a:solidFill>
                <a:latin typeface="Calibri"/>
                <a:ea typeface="Calibri"/>
                <a:cs typeface="Calibri"/>
                <a:sym typeface="Calibri"/>
              </a:rPr>
              <a:t>si</a:t>
            </a:r>
            <a:r>
              <a:rPr lang="en-US" sz="1600" dirty="0">
                <a:solidFill>
                  <a:srgbClr val="FFFFFF"/>
                </a:solidFill>
                <a:latin typeface="Calibri"/>
                <a:ea typeface="Calibri"/>
                <a:cs typeface="Calibri"/>
                <a:sym typeface="Calibri"/>
              </a:rPr>
              <a:t> no se da el </a:t>
            </a:r>
            <a:r>
              <a:rPr lang="en-US" sz="1600" dirty="0" err="1">
                <a:solidFill>
                  <a:srgbClr val="FFFFFF"/>
                </a:solidFill>
                <a:latin typeface="Calibri"/>
                <a:ea typeface="Calibri"/>
                <a:cs typeface="Calibri"/>
                <a:sym typeface="Calibri"/>
              </a:rPr>
              <a:t>caso</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Por tanto,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es 1, y </a:t>
            </a:r>
            <a:r>
              <a:rPr lang="en-US" sz="1600" dirty="0" err="1">
                <a:solidFill>
                  <a:srgbClr val="FFFFFF"/>
                </a:solidFill>
                <a:latin typeface="Calibri"/>
                <a:ea typeface="Calibri"/>
                <a:cs typeface="Calibri"/>
                <a:sym typeface="Calibri"/>
              </a:rPr>
              <a:t>negativo</a:t>
            </a:r>
            <a:r>
              <a:rPr lang="en-US" sz="1600" dirty="0">
                <a:solidFill>
                  <a:srgbClr val="FFFFFF"/>
                </a:solidFill>
                <a:latin typeface="Calibri"/>
                <a:ea typeface="Calibri"/>
                <a:cs typeface="Calibri"/>
                <a:sym typeface="Calibri"/>
              </a:rPr>
              <a:t> es 0</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Aclarado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esto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definimos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su</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matriz</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confusión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pic>
        <p:nvPicPr>
          <p:cNvPr id="153" name="Google Shape;153;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54" name="Google Shape;154;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55" name="Google Shape;155;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62" name="Google Shape;162;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63" name="Google Shape;163;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64" name="Google Shape;164;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65" name="Google Shape;165;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66" name="Google Shape;166;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68" name="Google Shape;168;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69" name="Google Shape;169;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70" name="Google Shape;170;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71" name="Google Shape;171;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73" name="Google Shape;173;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74" name="Google Shape;174;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77" name="Google Shape;177;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78" name="Google Shape;178;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85" name="Google Shape;185;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86" name="Google Shape;186;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87" name="Google Shape;187;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88" name="Google Shape;188;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89" name="Google Shape;189;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90" name="Google Shape;190;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97" name="Google Shape;197;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98" name="Google Shape;198;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a3f30688e8_0_100"/>
          <p:cNvSpPr txBox="1"/>
          <p:nvPr/>
        </p:nvSpPr>
        <p:spPr>
          <a:xfrm>
            <a:off x="838075" y="1437525"/>
            <a:ext cx="104307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205" name="Google Shape;205;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212" name="Google Shape;212;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cierto cáncer, el modelo devuelve una probabilidad entre 0 y 1, y nosotros establecemos un threshold (o umbral) para determinar si es un 0 (no tiene cáncer) o un 1 (tiene cáncer).</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213" name="Google Shape;213;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214" name="Google Shape;214;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215" name="Google Shape;215;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216" name="Google Shape;216;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217" name="Google Shape;217;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218" name="Google Shape;218;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9" name="Google Shape;219;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220" name="Google Shape;220;g9c55fd4aef_0_0"/>
          <p:cNvSpPr txBox="1"/>
          <p:nvPr/>
        </p:nvSpPr>
        <p:spPr>
          <a:xfrm>
            <a:off x="3936963" y="3310053"/>
            <a:ext cx="1749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a:t>
            </a:r>
            <a:r>
              <a:rPr lang="en-US" sz="1400">
                <a:solidFill>
                  <a:srgbClr val="FFFFFF"/>
                </a:solidFill>
                <a:latin typeface="Calibri"/>
                <a:ea typeface="Calibri"/>
                <a:cs typeface="Calibri"/>
                <a:sym typeface="Calibri"/>
              </a:rPr>
              <a:t>cáncer?</a:t>
            </a:r>
            <a:endParaRPr/>
          </a:p>
        </p:txBody>
      </p:sp>
      <p:sp>
        <p:nvSpPr>
          <p:cNvPr id="221" name="Google Shape;221;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223" name="Google Shape;223;g9c55fd4aef_0_0"/>
          <p:cNvSpPr/>
          <p:nvPr/>
        </p:nvSpPr>
        <p:spPr>
          <a:xfrm>
            <a:off x="4025763" y="3282797"/>
            <a:ext cx="15714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225" name="Google Shape;225;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6" name="Google Shape;226;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7" name="Google Shape;227;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8" name="Google Shape;228;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9" name="Google Shape;229;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30" name="Google Shape;230;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31" name="Google Shape;231;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32" name="Google Shape;232;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33" name="Google Shape;233;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4" name="Google Shape;234;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5" name="Google Shape;235;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6" name="Google Shape;236;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37" name="Google Shape;237;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38" name="Google Shape;238;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39" name="Google Shape;239;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40" name="Google Shape;240;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41" name="Google Shape;241;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42" name="Google Shape;242;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43" name="Google Shape;243;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44" name="Google Shape;244;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45" name="Google Shape;245;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46" name="Google Shape;246;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47" name="Google Shape;247;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48" name="Google Shape;248;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49" name="Google Shape;249;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50" name="Google Shape;250;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51" name="Google Shape;251;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52" name="Google Shape;252;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53" name="Google Shape;253;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dirty="0">
                <a:solidFill>
                  <a:srgbClr val="FFFFFF"/>
                </a:solidFill>
                <a:latin typeface="Calibri"/>
                <a:ea typeface="Calibri"/>
                <a:cs typeface="Calibri"/>
                <a:sym typeface="Calibri"/>
              </a:rPr>
              <a:t>¿</a:t>
            </a:r>
            <a:r>
              <a:rPr lang="en-US" sz="1500" b="1" dirty="0" err="1">
                <a:solidFill>
                  <a:srgbClr val="FFFFFF"/>
                </a:solidFill>
                <a:latin typeface="Calibri"/>
                <a:ea typeface="Calibri"/>
                <a:cs typeface="Calibri"/>
                <a:sym typeface="Calibri"/>
              </a:rPr>
              <a:t>Dónde</a:t>
            </a:r>
            <a:r>
              <a:rPr lang="en-US" sz="1500" b="1" dirty="0">
                <a:solidFill>
                  <a:srgbClr val="FFFFFF"/>
                </a:solidFill>
                <a:latin typeface="Calibri"/>
                <a:ea typeface="Calibri"/>
                <a:cs typeface="Calibri"/>
                <a:sym typeface="Calibri"/>
              </a:rPr>
              <a:t> </a:t>
            </a:r>
            <a:r>
              <a:rPr lang="en-US" sz="1500" b="1" dirty="0" err="1">
                <a:solidFill>
                  <a:srgbClr val="FFFFFF"/>
                </a:solidFill>
                <a:latin typeface="Calibri"/>
                <a:ea typeface="Calibri"/>
                <a:cs typeface="Calibri"/>
                <a:sym typeface="Calibri"/>
              </a:rPr>
              <a:t>establecemos</a:t>
            </a:r>
            <a:r>
              <a:rPr lang="en-US" sz="1500" b="1" dirty="0">
                <a:solidFill>
                  <a:srgbClr val="FFFFFF"/>
                </a:solidFill>
                <a:latin typeface="Calibri"/>
                <a:ea typeface="Calibri"/>
                <a:cs typeface="Calibri"/>
                <a:sym typeface="Calibri"/>
              </a:rPr>
              <a:t> el threshold?</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Normalmente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en</a:t>
            </a:r>
            <a:r>
              <a:rPr lang="en-US" dirty="0">
                <a:solidFill>
                  <a:srgbClr val="FFFFFF"/>
                </a:solidFill>
                <a:latin typeface="Calibri"/>
                <a:ea typeface="Calibri"/>
                <a:cs typeface="Calibri"/>
                <a:sym typeface="Calibri"/>
              </a:rPr>
              <a:t> 0.5. Si el SI </a:t>
            </a:r>
            <a:r>
              <a:rPr lang="en-US" dirty="0" err="1">
                <a:solidFill>
                  <a:srgbClr val="FFFFFF"/>
                </a:solidFill>
                <a:latin typeface="Calibri"/>
                <a:ea typeface="Calibri"/>
                <a:cs typeface="Calibri"/>
                <a:sym typeface="Calibri"/>
              </a:rPr>
              <a:t>tiene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de 0.5 de </a:t>
            </a:r>
            <a:r>
              <a:rPr lang="en-US" dirty="0" err="1">
                <a:solidFill>
                  <a:srgbClr val="FFFFFF"/>
                </a:solidFill>
                <a:latin typeface="Calibri"/>
                <a:ea typeface="Calibri"/>
                <a:cs typeface="Calibri"/>
                <a:sym typeface="Calibri"/>
              </a:rPr>
              <a:t>posibilidades</a:t>
            </a:r>
            <a:r>
              <a:rPr lang="en-US" dirty="0">
                <a:solidFill>
                  <a:srgbClr val="FFFFFF"/>
                </a:solidFill>
                <a:latin typeface="Calibri"/>
                <a:ea typeface="Calibri"/>
                <a:cs typeface="Calibri"/>
                <a:sym typeface="Calibri"/>
              </a:rPr>
              <a:t>, lo </a:t>
            </a:r>
            <a:r>
              <a:rPr lang="en-US" dirty="0" err="1">
                <a:solidFill>
                  <a:srgbClr val="FFFFFF"/>
                </a:solidFill>
                <a:latin typeface="Calibri"/>
                <a:ea typeface="Calibri"/>
                <a:cs typeface="Calibri"/>
                <a:sym typeface="Calibri"/>
              </a:rPr>
              <a:t>consideramos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un 1.</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Si se </a:t>
            </a:r>
            <a:r>
              <a:rPr lang="en-US" dirty="0" err="1">
                <a:solidFill>
                  <a:srgbClr val="FFFFFF"/>
                </a:solidFill>
                <a:latin typeface="Calibri"/>
                <a:ea typeface="Calibri"/>
                <a:cs typeface="Calibri"/>
                <a:sym typeface="Calibri"/>
              </a:rPr>
              <a:t>desea</a:t>
            </a:r>
            <a:r>
              <a:rPr lang="en-US" dirty="0">
                <a:solidFill>
                  <a:srgbClr val="FFFFFF"/>
                </a:solidFill>
                <a:latin typeface="Calibri"/>
                <a:ea typeface="Calibri"/>
                <a:cs typeface="Calibri"/>
                <a:sym typeface="Calibri"/>
              </a:rPr>
              <a:t> se </a:t>
            </a:r>
            <a:r>
              <a:rPr lang="en-US" dirty="0" err="1">
                <a:solidFill>
                  <a:srgbClr val="FFFFFF"/>
                </a:solidFill>
                <a:latin typeface="Calibri"/>
                <a:ea typeface="Calibri"/>
                <a:cs typeface="Calibri"/>
                <a:sym typeface="Calibri"/>
              </a:rPr>
              <a:t>puede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modificar</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Dependerá</a:t>
            </a:r>
            <a:r>
              <a:rPr lang="en-US" dirty="0">
                <a:solidFill>
                  <a:srgbClr val="FFFFFF"/>
                </a:solidFill>
                <a:latin typeface="Calibri"/>
                <a:ea typeface="Calibri"/>
                <a:cs typeface="Calibri"/>
                <a:sym typeface="Calibri"/>
              </a:rPr>
              <a:t> de la </a:t>
            </a:r>
            <a:r>
              <a:rPr lang="en-US" dirty="0" err="1">
                <a:solidFill>
                  <a:srgbClr val="FFFFFF"/>
                </a:solidFill>
                <a:latin typeface="Calibri"/>
                <a:ea typeface="Calibri"/>
                <a:cs typeface="Calibri"/>
                <a:sym typeface="Calibri"/>
              </a:rPr>
              <a:t>aplicación</a:t>
            </a:r>
            <a:r>
              <a:rPr lang="en-US" dirty="0">
                <a:solidFill>
                  <a:srgbClr val="FFFFFF"/>
                </a:solidFill>
                <a:latin typeface="Calibri"/>
                <a:ea typeface="Calibri"/>
                <a:cs typeface="Calibri"/>
                <a:sym typeface="Calibri"/>
              </a:rPr>
              <a:t> de </a:t>
            </a:r>
            <a:r>
              <a:rPr lang="en-US" dirty="0" err="1">
                <a:solidFill>
                  <a:srgbClr val="FFFFFF"/>
                </a:solidFill>
                <a:latin typeface="Calibri"/>
                <a:ea typeface="Calibri"/>
                <a:cs typeface="Calibri"/>
                <a:sym typeface="Calibri"/>
              </a:rPr>
              <a:t>negocio</a:t>
            </a:r>
            <a:r>
              <a:rPr lang="en-US" dirty="0">
                <a:solidFill>
                  <a:srgbClr val="FFFFFF"/>
                </a:solidFill>
                <a:latin typeface="Calibri"/>
                <a:ea typeface="Calibri"/>
                <a:cs typeface="Calibri"/>
                <a:sym typeface="Calibri"/>
              </a:rPr>
              <a:t>.</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Si lo pongo por </a:t>
            </a:r>
            <a:r>
              <a:rPr lang="en-US" dirty="0" err="1">
                <a:solidFill>
                  <a:srgbClr val="FFFFFF"/>
                </a:solidFill>
                <a:latin typeface="Calibri"/>
                <a:ea typeface="Calibri"/>
                <a:cs typeface="Calibri"/>
                <a:sym typeface="Calibri"/>
              </a:rPr>
              <a:t>encima</a:t>
            </a:r>
            <a:r>
              <a:rPr lang="en-US" dirty="0">
                <a:solidFill>
                  <a:srgbClr val="FFFFFF"/>
                </a:solidFill>
                <a:latin typeface="Calibri"/>
                <a:ea typeface="Calibri"/>
                <a:cs typeface="Calibri"/>
                <a:sym typeface="Calibri"/>
              </a:rPr>
              <a:t> de 0.5, </a:t>
            </a:r>
            <a:r>
              <a:rPr lang="en-US" dirty="0" err="1">
                <a:solidFill>
                  <a:srgbClr val="FFFFFF"/>
                </a:solidFill>
                <a:latin typeface="Calibri"/>
                <a:ea typeface="Calibri"/>
                <a:cs typeface="Calibri"/>
                <a:sym typeface="Calibri"/>
              </a:rPr>
              <a:t>estoy</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siendo</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restrictivo</a:t>
            </a:r>
            <a:r>
              <a:rPr lang="en-US" dirty="0">
                <a:solidFill>
                  <a:srgbClr val="FFFFFF"/>
                </a:solidFill>
                <a:latin typeface="Calibri"/>
                <a:ea typeface="Calibri"/>
                <a:cs typeface="Calibri"/>
                <a:sym typeface="Calibri"/>
              </a:rPr>
              <a:t> con los 1s, </a:t>
            </a:r>
            <a:r>
              <a:rPr lang="en-US" dirty="0" err="1">
                <a:solidFill>
                  <a:srgbClr val="FFFFFF"/>
                </a:solidFill>
                <a:latin typeface="Calibri"/>
                <a:ea typeface="Calibri"/>
                <a:cs typeface="Calibri"/>
                <a:sym typeface="Calibri"/>
              </a:rPr>
              <a:t>entonces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tendré</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FN (1s </a:t>
            </a:r>
            <a:r>
              <a:rPr lang="en-US" dirty="0" err="1">
                <a:solidFill>
                  <a:srgbClr val="FFFFFF"/>
                </a:solidFill>
                <a:latin typeface="Calibri"/>
                <a:ea typeface="Calibri"/>
                <a:cs typeface="Calibri"/>
                <a:sym typeface="Calibri"/>
              </a:rPr>
              <a:t>clasificados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0s).</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Si lo pongo por </a:t>
            </a:r>
            <a:r>
              <a:rPr lang="en-US" dirty="0" err="1">
                <a:solidFill>
                  <a:srgbClr val="FFFFFF"/>
                </a:solidFill>
                <a:latin typeface="Calibri"/>
                <a:ea typeface="Calibri"/>
                <a:cs typeface="Calibri"/>
                <a:sym typeface="Calibri"/>
              </a:rPr>
              <a:t>debajo</a:t>
            </a:r>
            <a:r>
              <a:rPr lang="en-US" dirty="0">
                <a:solidFill>
                  <a:srgbClr val="FFFFFF"/>
                </a:solidFill>
                <a:latin typeface="Calibri"/>
                <a:ea typeface="Calibri"/>
                <a:cs typeface="Calibri"/>
                <a:sym typeface="Calibri"/>
              </a:rPr>
              <a:t> de 0.5, </a:t>
            </a:r>
            <a:r>
              <a:rPr lang="en-US" dirty="0" err="1">
                <a:solidFill>
                  <a:srgbClr val="FFFFFF"/>
                </a:solidFill>
                <a:latin typeface="Calibri"/>
                <a:ea typeface="Calibri"/>
                <a:cs typeface="Calibri"/>
                <a:sym typeface="Calibri"/>
              </a:rPr>
              <a:t>seré</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más</a:t>
            </a:r>
            <a:r>
              <a:rPr lang="en-US" dirty="0">
                <a:solidFill>
                  <a:srgbClr val="FFFFFF"/>
                </a:solidFill>
                <a:latin typeface="Calibri"/>
                <a:ea typeface="Calibri"/>
                <a:cs typeface="Calibri"/>
                <a:sym typeface="Calibri"/>
              </a:rPr>
              <a:t> flexible con los 1s, y por tanto </a:t>
            </a:r>
            <a:r>
              <a:rPr lang="en-US" dirty="0" err="1">
                <a:solidFill>
                  <a:srgbClr val="FFFFFF"/>
                </a:solidFill>
                <a:latin typeface="Calibri"/>
                <a:ea typeface="Calibri"/>
                <a:cs typeface="Calibri"/>
                <a:sym typeface="Calibri"/>
              </a:rPr>
              <a:t>aumentarán</a:t>
            </a:r>
            <a:r>
              <a:rPr lang="en-US" dirty="0">
                <a:solidFill>
                  <a:srgbClr val="FFFFFF"/>
                </a:solidFill>
                <a:latin typeface="Calibri"/>
                <a:ea typeface="Calibri"/>
                <a:cs typeface="Calibri"/>
                <a:sym typeface="Calibri"/>
              </a:rPr>
              <a:t> mis FP (0s </a:t>
            </a:r>
            <a:r>
              <a:rPr lang="en-US" dirty="0" err="1">
                <a:solidFill>
                  <a:srgbClr val="FFFFFF"/>
                </a:solidFill>
                <a:latin typeface="Calibri"/>
                <a:ea typeface="Calibri"/>
                <a:cs typeface="Calibri"/>
                <a:sym typeface="Calibri"/>
              </a:rPr>
              <a:t>clasificados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1s)</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dirty="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a3f30688e8_0_86"/>
          <p:cNvSpPr txBox="1"/>
          <p:nvPr/>
        </p:nvSpPr>
        <p:spPr>
          <a:xfrm>
            <a:off x="838075" y="29853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60" name="Google Shape;260;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dirty="0" err="1">
                <a:solidFill>
                  <a:srgbClr val="FFFFFF"/>
                </a:solidFill>
                <a:latin typeface="Calibri"/>
                <a:ea typeface="Calibri"/>
                <a:cs typeface="Calibri"/>
                <a:sym typeface="Calibri"/>
              </a:rPr>
              <a:t>Curva</a:t>
            </a:r>
            <a:r>
              <a:rPr lang="en-US" dirty="0">
                <a:solidFill>
                  <a:srgbClr val="FFFFFF"/>
                </a:solidFill>
                <a:latin typeface="Calibri"/>
                <a:ea typeface="Calibri"/>
                <a:cs typeface="Calibri"/>
                <a:sym typeface="Calibri"/>
              </a:rPr>
              <a:t> que </a:t>
            </a:r>
            <a:r>
              <a:rPr lang="en-US" dirty="0" err="1">
                <a:solidFill>
                  <a:srgbClr val="FFFFFF"/>
                </a:solidFill>
                <a:latin typeface="Calibri"/>
                <a:ea typeface="Calibri"/>
                <a:cs typeface="Calibri"/>
                <a:sym typeface="Calibri"/>
              </a:rPr>
              <a:t>nos</a:t>
            </a:r>
            <a:r>
              <a:rPr lang="en-US" dirty="0">
                <a:solidFill>
                  <a:srgbClr val="FFFFFF"/>
                </a:solidFill>
                <a:latin typeface="Calibri"/>
                <a:ea typeface="Calibri"/>
                <a:cs typeface="Calibri"/>
                <a:sym typeface="Calibri"/>
              </a:rPr>
              <a:t> indica </a:t>
            </a:r>
            <a:r>
              <a:rPr lang="en-US" dirty="0" err="1">
                <a:solidFill>
                  <a:srgbClr val="FFFFFF"/>
                </a:solidFill>
                <a:latin typeface="Calibri"/>
                <a:ea typeface="Calibri"/>
                <a:cs typeface="Calibri"/>
                <a:sym typeface="Calibri"/>
              </a:rPr>
              <a:t>cómo</a:t>
            </a:r>
            <a:r>
              <a:rPr lang="en-US" dirty="0">
                <a:solidFill>
                  <a:srgbClr val="FFFFFF"/>
                </a:solidFill>
                <a:latin typeface="Calibri"/>
                <a:ea typeface="Calibri"/>
                <a:cs typeface="Calibri"/>
                <a:sym typeface="Calibri"/>
              </a:rPr>
              <a:t> de </a:t>
            </a:r>
            <a:r>
              <a:rPr lang="en-US" dirty="0" err="1">
                <a:solidFill>
                  <a:srgbClr val="FFFFFF"/>
                </a:solidFill>
                <a:latin typeface="Calibri"/>
                <a:ea typeface="Calibri"/>
                <a:cs typeface="Calibri"/>
                <a:sym typeface="Calibri"/>
              </a:rPr>
              <a:t>bueno</a:t>
            </a:r>
            <a:r>
              <a:rPr lang="en-US" dirty="0">
                <a:solidFill>
                  <a:srgbClr val="FFFFFF"/>
                </a:solidFill>
                <a:latin typeface="Calibri"/>
                <a:ea typeface="Calibri"/>
                <a:cs typeface="Calibri"/>
                <a:sym typeface="Calibri"/>
              </a:rPr>
              <a:t> es </a:t>
            </a:r>
            <a:r>
              <a:rPr lang="en-US" dirty="0" err="1">
                <a:solidFill>
                  <a:srgbClr val="FFFFFF"/>
                </a:solidFill>
                <a:latin typeface="Calibri"/>
                <a:ea typeface="Calibri"/>
                <a:cs typeface="Calibri"/>
                <a:sym typeface="Calibri"/>
              </a:rPr>
              <a:t>nuestro</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modelo</a:t>
            </a:r>
            <a:r>
              <a:rPr lang="en-US" dirty="0">
                <a:solidFill>
                  <a:srgbClr val="FFFFFF"/>
                </a:solidFill>
                <a:latin typeface="Calibri"/>
                <a:ea typeface="Calibri"/>
                <a:cs typeface="Calibri"/>
                <a:sym typeface="Calibri"/>
              </a:rPr>
              <a:t> para </a:t>
            </a:r>
            <a:r>
              <a:rPr lang="en-US" dirty="0" err="1">
                <a:solidFill>
                  <a:srgbClr val="FFFFFF"/>
                </a:solidFill>
                <a:latin typeface="Calibri"/>
                <a:ea typeface="Calibri"/>
                <a:cs typeface="Calibri"/>
                <a:sym typeface="Calibri"/>
              </a:rPr>
              <a:t>distinguir</a:t>
            </a:r>
            <a:r>
              <a:rPr lang="en-US" dirty="0">
                <a:solidFill>
                  <a:srgbClr val="FFFFFF"/>
                </a:solidFill>
                <a:latin typeface="Calibri"/>
                <a:ea typeface="Calibri"/>
                <a:cs typeface="Calibri"/>
                <a:sym typeface="Calibri"/>
              </a:rPr>
              <a:t> las </a:t>
            </a:r>
            <a:r>
              <a:rPr lang="en-US" dirty="0" err="1">
                <a:solidFill>
                  <a:srgbClr val="FFFFFF"/>
                </a:solidFill>
                <a:latin typeface="Calibri"/>
                <a:ea typeface="Calibri"/>
                <a:cs typeface="Calibri"/>
                <a:sym typeface="Calibri"/>
              </a:rPr>
              <a:t>clases</a:t>
            </a:r>
            <a:r>
              <a:rPr lang="en-US" dirty="0">
                <a:solidFill>
                  <a:srgbClr val="FFFFFF"/>
                </a:solidFill>
                <a:latin typeface="Calibri"/>
                <a:ea typeface="Calibri"/>
                <a:cs typeface="Calibri"/>
                <a:sym typeface="Calibri"/>
              </a:rPr>
              <a:t>.</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ROC (Receiver Operating Characteristic) es una </a:t>
            </a:r>
            <a:r>
              <a:rPr lang="en-US" dirty="0" err="1">
                <a:solidFill>
                  <a:srgbClr val="FFFFFF"/>
                </a:solidFill>
                <a:latin typeface="Calibri"/>
                <a:ea typeface="Calibri"/>
                <a:cs typeface="Calibri"/>
                <a:sym typeface="Calibri"/>
              </a:rPr>
              <a:t>curva</a:t>
            </a:r>
            <a:r>
              <a:rPr lang="en-US" dirty="0">
                <a:solidFill>
                  <a:srgbClr val="FFFFFF"/>
                </a:solidFill>
                <a:latin typeface="Calibri"/>
                <a:ea typeface="Calibri"/>
                <a:cs typeface="Calibri"/>
                <a:sym typeface="Calibri"/>
              </a:rPr>
              <a:t> de </a:t>
            </a:r>
            <a:r>
              <a:rPr lang="en-US" dirty="0" err="1">
                <a:solidFill>
                  <a:srgbClr val="FFFFFF"/>
                </a:solidFill>
                <a:latin typeface="Calibri"/>
                <a:ea typeface="Calibri"/>
                <a:cs typeface="Calibri"/>
                <a:sym typeface="Calibri"/>
              </a:rPr>
              <a:t>probabilidad</a:t>
            </a:r>
            <a:r>
              <a:rPr lang="en-US" dirty="0">
                <a:solidFill>
                  <a:srgbClr val="FFFFFF"/>
                </a:solidFill>
                <a:latin typeface="Calibri"/>
                <a:ea typeface="Calibri"/>
                <a:cs typeface="Calibri"/>
                <a:sym typeface="Calibri"/>
              </a:rPr>
              <a:t>, que </a:t>
            </a:r>
            <a:r>
              <a:rPr lang="en-US" dirty="0" err="1">
                <a:solidFill>
                  <a:srgbClr val="FFFFFF"/>
                </a:solidFill>
                <a:latin typeface="Calibri"/>
                <a:ea typeface="Calibri"/>
                <a:cs typeface="Calibri"/>
                <a:sym typeface="Calibri"/>
              </a:rPr>
              <a:t>va</a:t>
            </a:r>
            <a:r>
              <a:rPr lang="en-US" dirty="0">
                <a:solidFill>
                  <a:srgbClr val="FFFFFF"/>
                </a:solidFill>
                <a:latin typeface="Calibri"/>
                <a:ea typeface="Calibri"/>
                <a:cs typeface="Calibri"/>
                <a:sym typeface="Calibri"/>
              </a:rPr>
              <a:t> de 0 a 1.</a:t>
            </a:r>
            <a:endParaRPr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dirty="0">
                <a:solidFill>
                  <a:srgbClr val="FFFFFF"/>
                </a:solidFill>
                <a:latin typeface="Calibri"/>
                <a:ea typeface="Calibri"/>
                <a:cs typeface="Calibri"/>
                <a:sym typeface="Calibri"/>
              </a:rPr>
              <a:t>¿</a:t>
            </a:r>
            <a:r>
              <a:rPr lang="en-US" sz="1500" b="1" dirty="0" err="1">
                <a:solidFill>
                  <a:srgbClr val="FFFFFF"/>
                </a:solidFill>
                <a:latin typeface="Calibri"/>
                <a:ea typeface="Calibri"/>
                <a:cs typeface="Calibri"/>
                <a:sym typeface="Calibri"/>
              </a:rPr>
              <a:t>Qué</a:t>
            </a:r>
            <a:r>
              <a:rPr lang="en-US" sz="1500" b="1" dirty="0">
                <a:solidFill>
                  <a:srgbClr val="FFFFFF"/>
                </a:solidFill>
                <a:latin typeface="Calibri"/>
                <a:ea typeface="Calibri"/>
                <a:cs typeface="Calibri"/>
                <a:sym typeface="Calibri"/>
              </a:rPr>
              <a:t> </a:t>
            </a:r>
            <a:r>
              <a:rPr lang="en-US" sz="1500" b="1" dirty="0" err="1">
                <a:solidFill>
                  <a:srgbClr val="FFFFFF"/>
                </a:solidFill>
                <a:latin typeface="Calibri"/>
                <a:ea typeface="Calibri"/>
                <a:cs typeface="Calibri"/>
                <a:sym typeface="Calibri"/>
              </a:rPr>
              <a:t>elementos</a:t>
            </a:r>
            <a:r>
              <a:rPr lang="en-US" sz="1500" b="1" dirty="0">
                <a:solidFill>
                  <a:srgbClr val="FFFFFF"/>
                </a:solidFill>
                <a:latin typeface="Calibri"/>
                <a:ea typeface="Calibri"/>
                <a:cs typeface="Calibri"/>
                <a:sym typeface="Calibri"/>
              </a:rPr>
              <a:t> la </a:t>
            </a:r>
            <a:r>
              <a:rPr lang="en-US" sz="1500" b="1" dirty="0" err="1">
                <a:solidFill>
                  <a:srgbClr val="FFFFFF"/>
                </a:solidFill>
                <a:latin typeface="Calibri"/>
                <a:ea typeface="Calibri"/>
                <a:cs typeface="Calibri"/>
                <a:sym typeface="Calibri"/>
              </a:rPr>
              <a:t>componen</a:t>
            </a:r>
            <a:r>
              <a:rPr lang="en-US" sz="1500" b="1" dirty="0">
                <a:solidFill>
                  <a:srgbClr val="FFFFFF"/>
                </a:solidFill>
                <a:latin typeface="Calibri"/>
                <a:ea typeface="Calibri"/>
                <a:cs typeface="Calibri"/>
                <a:sym typeface="Calibri"/>
              </a:rPr>
              <a:t>?</a:t>
            </a:r>
            <a:endParaRPr sz="1500" b="1" dirty="0">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dirty="0" err="1">
                <a:solidFill>
                  <a:srgbClr val="FFFFFF"/>
                </a:solidFill>
                <a:latin typeface="Calibri"/>
                <a:ea typeface="Calibri"/>
                <a:cs typeface="Calibri"/>
                <a:sym typeface="Calibri"/>
              </a:rPr>
              <a:t>Eje</a:t>
            </a:r>
            <a:r>
              <a:rPr lang="en-US" dirty="0">
                <a:solidFill>
                  <a:srgbClr val="FFFFFF"/>
                </a:solidFill>
                <a:latin typeface="Calibri"/>
                <a:ea typeface="Calibri"/>
                <a:cs typeface="Calibri"/>
                <a:sym typeface="Calibri"/>
              </a:rPr>
              <a:t> X: FPR (False Positive Rate) = FP/(FP + TN)</a:t>
            </a:r>
            <a:endParaRPr dirty="0">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dirty="0">
                <a:solidFill>
                  <a:srgbClr val="FFFFFF"/>
                </a:solidFill>
                <a:latin typeface="Calibri"/>
                <a:ea typeface="Calibri"/>
                <a:cs typeface="Calibri"/>
                <a:sym typeface="Calibri"/>
              </a:rPr>
              <a:t>0s </a:t>
            </a:r>
            <a:r>
              <a:rPr lang="en-US" dirty="0" err="1">
                <a:solidFill>
                  <a:srgbClr val="FFFFFF"/>
                </a:solidFill>
                <a:latin typeface="Calibri"/>
                <a:ea typeface="Calibri"/>
                <a:cs typeface="Calibri"/>
                <a:sym typeface="Calibri"/>
              </a:rPr>
              <a:t>identificados</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erróneamente</a:t>
            </a:r>
            <a:r>
              <a:rPr lang="en-US" dirty="0">
                <a:solidFill>
                  <a:srgbClr val="FFFFFF"/>
                </a:solidFill>
                <a:latin typeface="Calibri"/>
                <a:ea typeface="Calibri"/>
                <a:cs typeface="Calibri"/>
                <a:sym typeface="Calibri"/>
              </a:rPr>
              <a:t> </a:t>
            </a:r>
            <a:r>
              <a:rPr lang="en-US" dirty="0" err="1">
                <a:solidFill>
                  <a:srgbClr val="FFFFFF"/>
                </a:solidFill>
                <a:latin typeface="Calibri"/>
                <a:ea typeface="Calibri"/>
                <a:cs typeface="Calibri"/>
                <a:sym typeface="Calibri"/>
              </a:rPr>
              <a:t>como</a:t>
            </a:r>
            <a:r>
              <a:rPr lang="en-US" dirty="0">
                <a:solidFill>
                  <a:srgbClr val="FFFFFF"/>
                </a:solidFill>
                <a:latin typeface="Calibri"/>
                <a:ea typeface="Calibri"/>
                <a:cs typeface="Calibri"/>
                <a:sym typeface="Calibri"/>
              </a:rPr>
              <a:t> 1s</a:t>
            </a:r>
            <a:endParaRPr dirty="0">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dirty="0" err="1">
                <a:solidFill>
                  <a:schemeClr val="lt1"/>
                </a:solidFill>
                <a:latin typeface="Calibri"/>
                <a:ea typeface="Calibri"/>
                <a:cs typeface="Calibri"/>
                <a:sym typeface="Calibri"/>
              </a:rPr>
              <a:t>Eje</a:t>
            </a:r>
            <a:r>
              <a:rPr lang="en-US" dirty="0">
                <a:solidFill>
                  <a:schemeClr val="lt1"/>
                </a:solidFill>
                <a:latin typeface="Calibri"/>
                <a:ea typeface="Calibri"/>
                <a:cs typeface="Calibri"/>
                <a:sym typeface="Calibri"/>
              </a:rPr>
              <a:t> Y: TPR (True Positive Rate) = TP/(TP + FN)</a:t>
            </a:r>
            <a:endParaRPr dirty="0">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dirty="0">
                <a:solidFill>
                  <a:schemeClr val="lt1"/>
                </a:solidFill>
                <a:latin typeface="Calibri"/>
                <a:ea typeface="Calibri"/>
                <a:cs typeface="Calibri"/>
                <a:sym typeface="Calibri"/>
              </a:rPr>
              <a:t>O lo que es lo </a:t>
            </a:r>
            <a:r>
              <a:rPr lang="en-US" dirty="0" err="1">
                <a:solidFill>
                  <a:schemeClr val="lt1"/>
                </a:solidFill>
                <a:latin typeface="Calibri"/>
                <a:ea typeface="Calibri"/>
                <a:cs typeface="Calibri"/>
                <a:sym typeface="Calibri"/>
              </a:rPr>
              <a:t>mismo</a:t>
            </a:r>
            <a:r>
              <a:rPr lang="en-US" dirty="0">
                <a:solidFill>
                  <a:schemeClr val="lt1"/>
                </a:solidFill>
                <a:latin typeface="Calibri"/>
                <a:ea typeface="Calibri"/>
                <a:cs typeface="Calibri"/>
                <a:sym typeface="Calibri"/>
              </a:rPr>
              <a:t>, el Recall -&gt; Los </a:t>
            </a:r>
            <a:r>
              <a:rPr lang="en-US" dirty="0" err="1">
                <a:solidFill>
                  <a:schemeClr val="lt1"/>
                </a:solidFill>
                <a:latin typeface="Calibri"/>
                <a:ea typeface="Calibri"/>
                <a:cs typeface="Calibri"/>
                <a:sym typeface="Calibri"/>
              </a:rPr>
              <a:t>positivos</a:t>
            </a:r>
            <a:r>
              <a:rPr lang="en-US" dirty="0">
                <a:solidFill>
                  <a:schemeClr val="lt1"/>
                </a:solidFill>
                <a:latin typeface="Calibri"/>
                <a:ea typeface="Calibri"/>
                <a:cs typeface="Calibri"/>
                <a:sym typeface="Calibri"/>
              </a:rPr>
              <a:t> que he </a:t>
            </a:r>
            <a:r>
              <a:rPr lang="en-US" dirty="0" err="1">
                <a:solidFill>
                  <a:schemeClr val="lt1"/>
                </a:solidFill>
                <a:latin typeface="Calibri"/>
                <a:ea typeface="Calibri"/>
                <a:cs typeface="Calibri"/>
                <a:sym typeface="Calibri"/>
              </a:rPr>
              <a:t>clasificado</a:t>
            </a:r>
            <a:r>
              <a:rPr lang="en-US" dirty="0">
                <a:solidFill>
                  <a:schemeClr val="lt1"/>
                </a:solidFill>
                <a:latin typeface="Calibri"/>
                <a:ea typeface="Calibri"/>
                <a:cs typeface="Calibri"/>
                <a:sym typeface="Calibri"/>
              </a:rPr>
              <a:t> bien vs </a:t>
            </a:r>
            <a:r>
              <a:rPr lang="en-US" dirty="0" err="1">
                <a:solidFill>
                  <a:schemeClr val="lt1"/>
                </a:solidFill>
                <a:latin typeface="Calibri"/>
                <a:ea typeface="Calibri"/>
                <a:cs typeface="Calibri"/>
                <a:sym typeface="Calibri"/>
              </a:rPr>
              <a:t>todos</a:t>
            </a:r>
            <a:r>
              <a:rPr lang="en-US" dirty="0">
                <a:solidFill>
                  <a:schemeClr val="lt1"/>
                </a:solidFill>
                <a:latin typeface="Calibri"/>
                <a:ea typeface="Calibri"/>
                <a:cs typeface="Calibri"/>
                <a:sym typeface="Calibri"/>
              </a:rPr>
              <a:t> los </a:t>
            </a:r>
            <a:r>
              <a:rPr lang="en-US" dirty="0" err="1">
                <a:solidFill>
                  <a:schemeClr val="lt1"/>
                </a:solidFill>
                <a:latin typeface="Calibri"/>
                <a:ea typeface="Calibri"/>
                <a:cs typeface="Calibri"/>
                <a:sym typeface="Calibri"/>
              </a:rPr>
              <a:t>positivos</a:t>
            </a:r>
            <a:r>
              <a:rPr lang="en-US" dirty="0">
                <a:solidFill>
                  <a:schemeClr val="lt1"/>
                </a:solidFill>
                <a:latin typeface="Calibri"/>
                <a:ea typeface="Calibri"/>
                <a:cs typeface="Calibri"/>
                <a:sym typeface="Calibri"/>
              </a:rPr>
              <a:t> que </a:t>
            </a:r>
            <a:r>
              <a:rPr lang="en-US" dirty="0" err="1">
                <a:solidFill>
                  <a:schemeClr val="lt1"/>
                </a:solidFill>
                <a:latin typeface="Calibri"/>
                <a:ea typeface="Calibri"/>
                <a:cs typeface="Calibri"/>
                <a:sym typeface="Calibri"/>
              </a:rPr>
              <a:t>había</a:t>
            </a:r>
            <a:endParaRPr dirty="0">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dirty="0">
                <a:solidFill>
                  <a:schemeClr val="lt1"/>
                </a:solidFill>
                <a:latin typeface="Calibri"/>
                <a:ea typeface="Calibri"/>
                <a:cs typeface="Calibri"/>
                <a:sym typeface="Calibri"/>
              </a:rPr>
              <a:t>AUC (Area Under the Curve) se </a:t>
            </a:r>
            <a:r>
              <a:rPr lang="en-US" dirty="0" err="1">
                <a:solidFill>
                  <a:schemeClr val="lt1"/>
                </a:solidFill>
                <a:latin typeface="Calibri"/>
                <a:ea typeface="Calibri"/>
                <a:cs typeface="Calibri"/>
                <a:sym typeface="Calibri"/>
              </a:rPr>
              <a:t>trata</a:t>
            </a:r>
            <a:r>
              <a:rPr lang="en-US" dirty="0">
                <a:solidFill>
                  <a:schemeClr val="lt1"/>
                </a:solidFill>
                <a:latin typeface="Calibri"/>
                <a:ea typeface="Calibri"/>
                <a:cs typeface="Calibri"/>
                <a:sym typeface="Calibri"/>
              </a:rPr>
              <a:t> del </a:t>
            </a:r>
            <a:r>
              <a:rPr lang="en-US" dirty="0" err="1">
                <a:solidFill>
                  <a:schemeClr val="lt1"/>
                </a:solidFill>
                <a:latin typeface="Calibri"/>
                <a:ea typeface="Calibri"/>
                <a:cs typeface="Calibri"/>
                <a:sym typeface="Calibri"/>
              </a:rPr>
              <a:t>área</a:t>
            </a:r>
            <a:r>
              <a:rPr lang="en-US" dirty="0">
                <a:solidFill>
                  <a:schemeClr val="lt1"/>
                </a:solidFill>
                <a:latin typeface="Calibri"/>
                <a:ea typeface="Calibri"/>
                <a:cs typeface="Calibri"/>
                <a:sym typeface="Calibri"/>
              </a:rPr>
              <a:t> de la </a:t>
            </a:r>
            <a:r>
              <a:rPr lang="en-US" dirty="0" err="1">
                <a:solidFill>
                  <a:schemeClr val="lt1"/>
                </a:solidFill>
                <a:latin typeface="Calibri"/>
                <a:ea typeface="Calibri"/>
                <a:cs typeface="Calibri"/>
                <a:sym typeface="Calibri"/>
              </a:rPr>
              <a:t>curva</a:t>
            </a:r>
            <a:r>
              <a:rPr lang="en-US" dirty="0">
                <a:solidFill>
                  <a:schemeClr val="lt1"/>
                </a:solidFill>
                <a:latin typeface="Calibri"/>
                <a:ea typeface="Calibri"/>
                <a:cs typeface="Calibri"/>
                <a:sym typeface="Calibri"/>
              </a:rPr>
              <a:t> ROC. </a:t>
            </a:r>
            <a:r>
              <a:rPr lang="en-US" dirty="0" err="1">
                <a:solidFill>
                  <a:schemeClr val="lt1"/>
                </a:solidFill>
                <a:latin typeface="Calibri"/>
                <a:ea typeface="Calibri"/>
                <a:cs typeface="Calibri"/>
                <a:sym typeface="Calibri"/>
              </a:rPr>
              <a:t>Va</a:t>
            </a:r>
            <a:r>
              <a:rPr lang="en-US" dirty="0">
                <a:solidFill>
                  <a:schemeClr val="lt1"/>
                </a:solidFill>
                <a:latin typeface="Calibri"/>
                <a:ea typeface="Calibri"/>
                <a:cs typeface="Calibri"/>
                <a:sym typeface="Calibri"/>
              </a:rPr>
              <a:t> de 0 a 1.</a:t>
            </a:r>
            <a:endParaRPr dirty="0">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dirty="0">
              <a:solidFill>
                <a:srgbClr val="FFFFFF"/>
              </a:solidFill>
              <a:latin typeface="Calibri"/>
              <a:ea typeface="Calibri"/>
              <a:cs typeface="Calibri"/>
              <a:sym typeface="Calibri"/>
            </a:endParaRPr>
          </a:p>
        </p:txBody>
      </p:sp>
      <p:pic>
        <p:nvPicPr>
          <p:cNvPr id="261" name="Google Shape;261;ga3f30688e8_0_86"/>
          <p:cNvPicPr preferRelativeResize="0"/>
          <p:nvPr/>
        </p:nvPicPr>
        <p:blipFill>
          <a:blip r:embed="rId3">
            <a:alphaModFix/>
          </a:blip>
          <a:stretch>
            <a:fillRect/>
          </a:stretch>
        </p:blipFill>
        <p:spPr>
          <a:xfrm>
            <a:off x="6925274" y="1598575"/>
            <a:ext cx="3901725" cy="2926300"/>
          </a:xfrm>
          <a:prstGeom prst="rect">
            <a:avLst/>
          </a:prstGeom>
          <a:noFill/>
          <a:ln>
            <a:noFill/>
          </a:ln>
        </p:spPr>
      </p:pic>
      <p:sp>
        <p:nvSpPr>
          <p:cNvPr id="262" name="Google Shape;262;ga3f30688e8_0_86"/>
          <p:cNvSpPr txBox="1"/>
          <p:nvPr/>
        </p:nvSpPr>
        <p:spPr>
          <a:xfrm>
            <a:off x="838075" y="493397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69" name="Google Shape;269;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70" name="Google Shape;270;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71" name="Google Shape;271;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Modelo de Machine Learning</a:t>
            </a:r>
            <a:endParaRPr sz="4400" b="0" strike="noStrike">
              <a:solidFill>
                <a:srgbClr val="FFFFFF"/>
              </a:solidFill>
              <a:latin typeface="Calibri"/>
              <a:ea typeface="Calibri"/>
              <a:cs typeface="Calibri"/>
              <a:sym typeface="Calibri"/>
            </a:endParaRPr>
          </a:p>
        </p:txBody>
      </p:sp>
      <p:sp>
        <p:nvSpPr>
          <p:cNvPr id="84" name="Google Shape;84;p3"/>
          <p:cNvSpPr txBox="1"/>
          <p:nvPr/>
        </p:nvSpPr>
        <p:spPr>
          <a:xfrm>
            <a:off x="943920" y="2049480"/>
            <a:ext cx="5257440" cy="444312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Un modelo de ML son un conjunto de parámetros  y operaciones que permiten una entrada con datos (input) y, a partir de un proceso específico, obtiene una salida.</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La salida normalmente son uno o más números que representan algo específico para el usuario. </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Se le concede el nombre de “caja negra” habitualmente.</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85" name="Google Shape;85;p3" descr="Show Me The Black Box. How human can tap onto the machine… | by Satsawat  Natakarnkitkul | Towards AI — Multidisciplinary Science Journal | Medium"/>
          <p:cNvPicPr preferRelativeResize="0"/>
          <p:nvPr/>
        </p:nvPicPr>
        <p:blipFill rotWithShape="1">
          <a:blip r:embed="rId3">
            <a:alphaModFix/>
          </a:blip>
          <a:srcRect/>
          <a:stretch/>
        </p:blipFill>
        <p:spPr>
          <a:xfrm>
            <a:off x="6295680" y="2554560"/>
            <a:ext cx="5494320" cy="2257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92" name="Google Shape;92;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93" name="Google Shape;93;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Tipos de técnicas principales en ML</a:t>
            </a:r>
            <a:endParaRPr sz="4400" b="0" strike="noStrike">
              <a:solidFill>
                <a:srgbClr val="FFFFFF"/>
              </a:solidFill>
              <a:latin typeface="Calibri"/>
              <a:ea typeface="Calibri"/>
              <a:cs typeface="Calibri"/>
              <a:sym typeface="Calibri"/>
            </a:endParaRPr>
          </a:p>
        </p:txBody>
      </p:sp>
      <p:sp>
        <p:nvSpPr>
          <p:cNvPr id="100" name="Google Shape;100;p5"/>
          <p:cNvSpPr txBox="1"/>
          <p:nvPr/>
        </p:nvSpPr>
        <p:spPr>
          <a:xfrm>
            <a:off x="1634400" y="2299680"/>
            <a:ext cx="258228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800" b="0" strike="noStrike">
                <a:solidFill>
                  <a:srgbClr val="FFFFFF"/>
                </a:solidFill>
                <a:latin typeface="Calibri"/>
                <a:ea typeface="Calibri"/>
                <a:cs typeface="Calibri"/>
                <a:sym typeface="Calibri"/>
              </a:rPr>
              <a:t>Algoritmos de regresión</a:t>
            </a:r>
            <a:endParaRPr sz="1800" b="0" strike="noStrike">
              <a:solidFill>
                <a:srgbClr val="FFFFFF"/>
              </a:solidFill>
              <a:latin typeface="Calibri"/>
              <a:ea typeface="Calibri"/>
              <a:cs typeface="Calibri"/>
              <a:sym typeface="Calibri"/>
            </a:endParaRPr>
          </a:p>
        </p:txBody>
      </p:sp>
      <p:sp>
        <p:nvSpPr>
          <p:cNvPr id="101" name="Google Shape;101;p5"/>
          <p:cNvSpPr/>
          <p:nvPr/>
        </p:nvSpPr>
        <p:spPr>
          <a:xfrm>
            <a:off x="7975080" y="230760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800" b="0" strike="noStrike">
                <a:solidFill>
                  <a:srgbClr val="FFFFFF"/>
                </a:solidFill>
                <a:latin typeface="Calibri"/>
                <a:ea typeface="Calibri"/>
                <a:cs typeface="Calibri"/>
                <a:sym typeface="Calibri"/>
              </a:rPr>
              <a:t>Algoritmos de clasificación</a:t>
            </a:r>
            <a:endParaRPr sz="1800" b="0" strike="noStrike">
              <a:latin typeface="Arial"/>
              <a:ea typeface="Arial"/>
              <a:cs typeface="Arial"/>
              <a:sym typeface="Arial"/>
            </a:endParaRPr>
          </a:p>
        </p:txBody>
      </p:sp>
      <p:sp>
        <p:nvSpPr>
          <p:cNvPr id="102" name="Google Shape;102;p5"/>
          <p:cNvSpPr/>
          <p:nvPr/>
        </p:nvSpPr>
        <p:spPr>
          <a:xfrm>
            <a:off x="8544600" y="575532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400" b="0" strike="noStrike">
                <a:solidFill>
                  <a:srgbClr val="FFFFFF"/>
                </a:solidFill>
                <a:latin typeface="Calibri"/>
                <a:ea typeface="Calibri"/>
                <a:cs typeface="Calibri"/>
                <a:sym typeface="Calibri"/>
              </a:rPr>
              <a:t>Árbol de decisión</a:t>
            </a:r>
            <a:endParaRPr sz="1400" b="0" strike="noStrike">
              <a:latin typeface="Arial"/>
              <a:ea typeface="Arial"/>
              <a:cs typeface="Arial"/>
              <a:sym typeface="Arial"/>
            </a:endParaRPr>
          </a:p>
        </p:txBody>
      </p:sp>
      <p:sp>
        <p:nvSpPr>
          <p:cNvPr id="103" name="Google Shape;103;p5"/>
          <p:cNvSpPr/>
          <p:nvPr/>
        </p:nvSpPr>
        <p:spPr>
          <a:xfrm>
            <a:off x="1959480" y="580536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400" b="0" strike="noStrike">
                <a:solidFill>
                  <a:srgbClr val="FFFFFF"/>
                </a:solidFill>
                <a:latin typeface="Calibri"/>
                <a:ea typeface="Calibri"/>
                <a:cs typeface="Calibri"/>
                <a:sym typeface="Calibri"/>
              </a:rPr>
              <a:t>Regresión no lineal</a:t>
            </a:r>
            <a:endParaRPr sz="1400" b="0" strike="noStrike">
              <a:latin typeface="Arial"/>
              <a:ea typeface="Arial"/>
              <a:cs typeface="Arial"/>
              <a:sym typeface="Arial"/>
            </a:endParaRPr>
          </a:p>
        </p:txBody>
      </p:sp>
      <p:pic>
        <p:nvPicPr>
          <p:cNvPr id="104" name="Google Shape;104;p5" descr="Image result for predicción costes grafica"/>
          <p:cNvPicPr preferRelativeResize="0"/>
          <p:nvPr/>
        </p:nvPicPr>
        <p:blipFill rotWithShape="1">
          <a:blip r:embed="rId3">
            <a:alphaModFix/>
          </a:blip>
          <a:srcRect/>
          <a:stretch/>
        </p:blipFill>
        <p:spPr>
          <a:xfrm>
            <a:off x="936000" y="2761200"/>
            <a:ext cx="4005720" cy="2814480"/>
          </a:xfrm>
          <a:prstGeom prst="rect">
            <a:avLst/>
          </a:prstGeom>
          <a:noFill/>
          <a:ln>
            <a:noFill/>
          </a:ln>
        </p:spPr>
      </p:pic>
      <p:pic>
        <p:nvPicPr>
          <p:cNvPr id="105" name="Google Shape;105;p5" descr="Image result for mail spam"/>
          <p:cNvPicPr preferRelativeResize="0"/>
          <p:nvPr/>
        </p:nvPicPr>
        <p:blipFill rotWithShape="1">
          <a:blip r:embed="rId4">
            <a:alphaModFix/>
          </a:blip>
          <a:srcRect/>
          <a:stretch/>
        </p:blipFill>
        <p:spPr>
          <a:xfrm>
            <a:off x="7035120" y="2900520"/>
            <a:ext cx="4409640" cy="2519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Nomenclatura en clasificación con palabras</a:t>
            </a:r>
            <a:endParaRPr sz="4400" b="0" strike="noStrike">
              <a:solidFill>
                <a:srgbClr val="FFFFFF"/>
              </a:solidFill>
              <a:latin typeface="Calibri"/>
              <a:ea typeface="Calibri"/>
              <a:cs typeface="Calibri"/>
              <a:sym typeface="Calibri"/>
            </a:endParaRPr>
          </a:p>
        </p:txBody>
      </p:sp>
      <p:pic>
        <p:nvPicPr>
          <p:cNvPr id="112" name="Google Shape;112;p6"/>
          <p:cNvPicPr preferRelativeResize="0"/>
          <p:nvPr/>
        </p:nvPicPr>
        <p:blipFill rotWithShape="1">
          <a:blip r:embed="rId3">
            <a:alphaModFix/>
          </a:blip>
          <a:srcRect/>
          <a:stretch/>
        </p:blipFill>
        <p:spPr>
          <a:xfrm>
            <a:off x="7247880" y="2427840"/>
            <a:ext cx="3583080" cy="2625840"/>
          </a:xfrm>
          <a:prstGeom prst="rect">
            <a:avLst/>
          </a:prstGeom>
          <a:noFill/>
          <a:ln>
            <a:noFill/>
          </a:ln>
        </p:spPr>
      </p:pic>
      <p:sp>
        <p:nvSpPr>
          <p:cNvPr id="113" name="Google Shape;113;p6"/>
          <p:cNvSpPr txBox="1"/>
          <p:nvPr/>
        </p:nvSpPr>
        <p:spPr>
          <a:xfrm>
            <a:off x="838080" y="2006280"/>
            <a:ext cx="5355360" cy="448632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Las palabras han de transformarse a números.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Las clases de los objetos se representan mediante vectores 2D. </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El vector debe contener a 0 todas las clases de objetos disponibles y a 1 el que representa al objeto </a:t>
            </a:r>
            <a:r>
              <a:rPr lang="en-US" sz="1800" b="1" i="1" strike="noStrike">
                <a:solidFill>
                  <a:srgbClr val="FFFFFF"/>
                </a:solidFill>
                <a:latin typeface="Calibri"/>
                <a:ea typeface="Calibri"/>
                <a:cs typeface="Calibri"/>
                <a:sym typeface="Calibri"/>
              </a:rPr>
              <a:t>en su posición</a:t>
            </a:r>
            <a:r>
              <a:rPr lang="en-US" sz="1800" b="0" strike="noStrike">
                <a:solidFill>
                  <a:srgbClr val="FFFFFF"/>
                </a:solidFill>
                <a:latin typeface="Calibri"/>
                <a:ea typeface="Calibri"/>
                <a:cs typeface="Calibri"/>
                <a:sym typeface="Calibri"/>
              </a:rPr>
              <a:t>. No pueden coexistir dos valores 1.</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Ejemplo para correo spam: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0" u="none" strike="noStrike" cap="none">
                <a:solidFill>
                  <a:srgbClr val="FFFFFF"/>
                </a:solidFill>
                <a:latin typeface="Calibri"/>
                <a:ea typeface="Calibri"/>
                <a:cs typeface="Calibri"/>
                <a:sym typeface="Calibri"/>
              </a:rPr>
              <a:t>Definimos que la primera posición del vector 2D se corresponde con el correo SPAM y la segunda se corresponde con el correo no SPAM. Para definir el ejemplo de la imagen, tendríamos el vector [1, 0].</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120" name="Google Shape;120;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33" name="Google Shape;133;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34" name="Google Shape;134;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35" name="Google Shape;135;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dirty="0">
                <a:solidFill>
                  <a:srgbClr val="FFFFFF"/>
                </a:solidFill>
                <a:latin typeface="Calibri"/>
                <a:ea typeface="Calibri"/>
                <a:cs typeface="Calibri"/>
                <a:sym typeface="Calibri"/>
              </a:rPr>
              <a:t>¿</a:t>
            </a:r>
            <a:r>
              <a:rPr lang="en-US" sz="2000" dirty="0" err="1">
                <a:solidFill>
                  <a:srgbClr val="FFFFFF"/>
                </a:solidFill>
                <a:latin typeface="Calibri"/>
                <a:ea typeface="Calibri"/>
                <a:cs typeface="Calibri"/>
                <a:sym typeface="Calibri"/>
              </a:rPr>
              <a:t>Cómo</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sé</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qué</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clasificador</a:t>
            </a:r>
            <a:r>
              <a:rPr lang="en-US" sz="2000" dirty="0">
                <a:solidFill>
                  <a:srgbClr val="FFFFFF"/>
                </a:solidFill>
                <a:latin typeface="Calibri"/>
                <a:ea typeface="Calibri"/>
                <a:cs typeface="Calibri"/>
                <a:sym typeface="Calibri"/>
              </a:rPr>
              <a:t> es el </a:t>
            </a:r>
            <a:r>
              <a:rPr lang="en-US" sz="2000" dirty="0" err="1">
                <a:solidFill>
                  <a:srgbClr val="FFFFFF"/>
                </a:solidFill>
                <a:latin typeface="Calibri"/>
                <a:ea typeface="Calibri"/>
                <a:cs typeface="Calibri"/>
                <a:sym typeface="Calibri"/>
              </a:rPr>
              <a:t>mejor</a:t>
            </a:r>
            <a:r>
              <a:rPr lang="en-US" sz="2000" dirty="0">
                <a:solidFill>
                  <a:srgbClr val="FFFFFF"/>
                </a:solidFill>
                <a:latin typeface="Calibri"/>
                <a:ea typeface="Calibri"/>
                <a:cs typeface="Calibri"/>
                <a:sym typeface="Calibri"/>
              </a:rPr>
              <a:t>? El que </a:t>
            </a:r>
            <a:r>
              <a:rPr lang="en-US" sz="2000" dirty="0" err="1">
                <a:solidFill>
                  <a:srgbClr val="FFFFFF"/>
                </a:solidFill>
                <a:latin typeface="Calibri"/>
                <a:ea typeface="Calibri"/>
                <a:cs typeface="Calibri"/>
                <a:sym typeface="Calibri"/>
              </a:rPr>
              <a:t>tenga</a:t>
            </a:r>
            <a:r>
              <a:rPr lang="en-US" sz="2000" dirty="0">
                <a:solidFill>
                  <a:srgbClr val="FFFFFF"/>
                </a:solidFill>
                <a:latin typeface="Calibri"/>
                <a:ea typeface="Calibri"/>
                <a:cs typeface="Calibri"/>
                <a:sym typeface="Calibri"/>
              </a:rPr>
              <a:t> un accuracy </a:t>
            </a:r>
            <a:r>
              <a:rPr lang="en-US" sz="2000" dirty="0" err="1">
                <a:solidFill>
                  <a:srgbClr val="FFFFFF"/>
                </a:solidFill>
                <a:latin typeface="Calibri"/>
                <a:ea typeface="Calibri"/>
                <a:cs typeface="Calibri"/>
                <a:sym typeface="Calibri"/>
              </a:rPr>
              <a:t>más</a:t>
            </a:r>
            <a:r>
              <a:rPr lang="en-US" sz="2000" dirty="0">
                <a:solidFill>
                  <a:srgbClr val="FFFFFF"/>
                </a:solidFill>
                <a:latin typeface="Calibri"/>
                <a:ea typeface="Calibri"/>
                <a:cs typeface="Calibri"/>
                <a:sym typeface="Calibri"/>
              </a:rPr>
              <a:t> alto… </a:t>
            </a:r>
            <a:r>
              <a:rPr lang="en-US" sz="2000" dirty="0" err="1">
                <a:solidFill>
                  <a:srgbClr val="FFFFFF"/>
                </a:solidFill>
                <a:latin typeface="Calibri"/>
                <a:ea typeface="Calibri"/>
                <a:cs typeface="Calibri"/>
                <a:sym typeface="Calibri"/>
              </a:rPr>
              <a:t>Veamos</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si</a:t>
            </a:r>
            <a:r>
              <a:rPr lang="en-US" sz="2000" dirty="0">
                <a:solidFill>
                  <a:srgbClr val="FFFFFF"/>
                </a:solidFill>
                <a:latin typeface="Calibri"/>
                <a:ea typeface="Calibri"/>
                <a:cs typeface="Calibri"/>
                <a:sym typeface="Calibri"/>
              </a:rPr>
              <a:t> es </a:t>
            </a:r>
            <a:r>
              <a:rPr lang="en-US" sz="2000" dirty="0" err="1">
                <a:solidFill>
                  <a:srgbClr val="FFFFFF"/>
                </a:solidFill>
                <a:latin typeface="Calibri"/>
                <a:ea typeface="Calibri"/>
                <a:cs typeface="Calibri"/>
                <a:sym typeface="Calibri"/>
              </a:rPr>
              <a:t>así</a:t>
            </a:r>
            <a:endParaRPr sz="2000" b="0" strike="noStrike"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1562</Words>
  <Application>Microsoft Office PowerPoint</Application>
  <PresentationFormat>Panorámica</PresentationFormat>
  <Paragraphs>190</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Pilar Denia</cp:lastModifiedBy>
  <cp:revision>17</cp:revision>
  <dcterms:created xsi:type="dcterms:W3CDTF">2020-05-12T19:48:30Z</dcterms:created>
  <dcterms:modified xsi:type="dcterms:W3CDTF">2020-12-12T15:48:44Z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