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gPfttvlmxfs3x61S/ewHovajPj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lar Denia" initials="PD" lastIdx="5" clrIdx="0">
    <p:extLst>
      <p:ext uri="{19B8F6BF-5375-455C-9EA6-DF929625EA0E}">
        <p15:presenceInfo xmlns:p15="http://schemas.microsoft.com/office/powerpoint/2012/main" userId="5dd8a7bd06efc9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6T09:57:13.004" idx="1">
    <p:pos x="10" y="10"/>
    <p:text>KERNEL, es un hiperparametro como el 'k' de KNN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6T09:59:23.035" idx="2">
    <p:pos x="10" y="10"/>
    <p:text>En este Modelo también tenemos el cálculo de REGRESIÓN</p:text>
    <p:extLst>
      <p:ext uri="{C676402C-5697-4E1C-873F-D02D1690AC5C}">
        <p15:threadingInfo xmlns:p15="http://schemas.microsoft.com/office/powerpoint/2012/main" timeZoneBias="-60"/>
      </p:ext>
    </p:extLst>
  </p:cm>
  <p:cm authorId="1" dt="2021-01-16T10:00:01.192" idx="4">
    <p:pos x="146" y="146"/>
    <p:text>En regresión, se busca lo contrario a clasificación el coger el máximo de datos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6T10:02:11.545" idx="5">
    <p:pos x="10" y="10"/>
    <p:text>Tener en c uenta a la hora de elegir el modelo, tener en cuenta las desventajas:
nº de features, tiempo para entrenarlo, conocimiento interno ejecución del modelo a la hora de expliar a Negocio... variables, complejas o eticamente delicadas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67f89b02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a67f89b02d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8" name="Google Shape;158;ga67f89b02d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67f89b02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a67f89b02d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9" name="Google Shape;169;ga67f89b02d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67f89b02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a67f89b02d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5" name="Google Shape;175;ga67f89b02d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6dd1ca9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a6dd1ca9f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3" name="Google Shape;183;ga6dd1ca9f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eac15f3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a1eac15f37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1" name="Google Shape;101;ga1eac15f37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67f89b0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a67f89b02d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7" name="Google Shape;107;ga67f89b02d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67f89b02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a67f89b02d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9" name="Google Shape;119;ga67f89b02d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67f89b02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a67f89b02d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8" name="Google Shape;128;ga67f89b02d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67f89b02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a67f89b02d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6" name="Google Shape;136;ga67f89b02d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67f89b02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a67f89b02d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4" name="Google Shape;144;ga67f89b02d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67f89b02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a67f89b02d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0" name="Google Shape;150;ga67f89b02d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Machine Learning – Support Vector Machines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67f89b02d_0_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kernels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1" name="Google Shape;161;ga67f89b02d_0_54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Para el caso del kernel polinómico, podemos obtener el mismo resultado que añadiendo features polinómicas, pero realmente sin que las estemos añadiendo. Esta simulación es lo que se conoce como </a:t>
            </a:r>
            <a:r>
              <a:rPr lang="en-GB" sz="1800" b="1"/>
              <a:t>kernel trick</a:t>
            </a:r>
            <a:endParaRPr sz="2200" b="1"/>
          </a:p>
        </p:txBody>
      </p:sp>
      <p:pic>
        <p:nvPicPr>
          <p:cNvPr id="162" name="Google Shape;162;ga67f89b02d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710" y="2810500"/>
            <a:ext cx="5861341" cy="22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a67f89b02d_0_54"/>
          <p:cNvSpPr txBox="1">
            <a:spLocks noGrp="1"/>
          </p:cNvSpPr>
          <p:nvPr>
            <p:ph type="body" idx="1"/>
          </p:nvPr>
        </p:nvSpPr>
        <p:spPr>
          <a:xfrm>
            <a:off x="782150" y="2394250"/>
            <a:ext cx="34821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/>
              <a:t>Kernels</a:t>
            </a:r>
            <a:endParaRPr sz="1900" b="1"/>
          </a:p>
        </p:txBody>
      </p:sp>
      <p:pic>
        <p:nvPicPr>
          <p:cNvPr id="164" name="Google Shape;164;ga67f89b02d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619" y="2853388"/>
            <a:ext cx="3267151" cy="11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a67f89b02d_0_54"/>
          <p:cNvSpPr txBox="1">
            <a:spLocks noGrp="1"/>
          </p:cNvSpPr>
          <p:nvPr>
            <p:ph type="body" idx="1"/>
          </p:nvPr>
        </p:nvSpPr>
        <p:spPr>
          <a:xfrm>
            <a:off x="889625" y="5328375"/>
            <a:ext cx="101100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¿Cuándo usar un kernel u otro? Probar siempre primero con el lineal (LinearSVC más rápido que SVC(linear)). Si el set de datos no es muy grande, prueba con Gaussian RBF y el Polynomial que suelen dar buenos resultados.</a:t>
            </a:r>
            <a:endParaRPr sz="22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67f89b02d_0_63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Regression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67f89b02d_0_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Regression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8" name="Google Shape;178;ga67f89b02d_0_68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2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Podemos utilizar SVM para algoritmos de regresión. A diferencia de clasificación, el objetivo es el inverso, SVM Regression intenta ajustarse al máximo para que abarque la mayor cantidad de muestras.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La anchura de los márgenes la controlaremos con el hiperparámetro ε, que es la tolerancia.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También podemos usar kernels para problemas no lineales.</a:t>
            </a:r>
            <a:endParaRPr sz="1800"/>
          </a:p>
        </p:txBody>
      </p:sp>
      <p:pic>
        <p:nvPicPr>
          <p:cNvPr id="179" name="Google Shape;179;ga67f89b02d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300" y="3444425"/>
            <a:ext cx="6679014" cy="28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6dd1ca9f6_0_0"/>
          <p:cNvSpPr txBox="1">
            <a:spLocks noGrp="1"/>
          </p:cNvSpPr>
          <p:nvPr>
            <p:ph type="title"/>
          </p:nvPr>
        </p:nvSpPr>
        <p:spPr>
          <a:xfrm>
            <a:off x="838200" y="847825"/>
            <a:ext cx="40254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Ventajas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6" name="Google Shape;186;ga6dd1ca9f6_0_0"/>
          <p:cNvSpPr txBox="1">
            <a:spLocks noGrp="1"/>
          </p:cNvSpPr>
          <p:nvPr>
            <p:ph type="body" idx="1"/>
          </p:nvPr>
        </p:nvSpPr>
        <p:spPr>
          <a:xfrm>
            <a:off x="838200" y="1930550"/>
            <a:ext cx="4339200" cy="40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Efectivo con muchas features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Eficaz computacionalmente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Varios kernels para varios problemas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Clasificación/Regresión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Robustos frente overfitting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Robustos frente outliers</a:t>
            </a:r>
            <a:endParaRPr sz="2200"/>
          </a:p>
        </p:txBody>
      </p:sp>
      <p:sp>
        <p:nvSpPr>
          <p:cNvPr id="187" name="Google Shape;187;ga6dd1ca9f6_0_0"/>
          <p:cNvSpPr txBox="1">
            <a:spLocks noGrp="1"/>
          </p:cNvSpPr>
          <p:nvPr>
            <p:ph type="body" idx="1"/>
          </p:nvPr>
        </p:nvSpPr>
        <p:spPr>
          <a:xfrm>
            <a:off x="6082550" y="1999950"/>
            <a:ext cx="4339200" cy="40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Mal performance si nº features &gt; nº samples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Hay que realizar mucha combinatoria de kerneles e hiperparámetros para conseguir el modelo óptimo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Es caja negra</a:t>
            </a:r>
            <a:endParaRPr sz="2200"/>
          </a:p>
        </p:txBody>
      </p:sp>
      <p:sp>
        <p:nvSpPr>
          <p:cNvPr id="188" name="Google Shape;188;ga6dd1ca9f6_0_0"/>
          <p:cNvSpPr txBox="1">
            <a:spLocks noGrp="1"/>
          </p:cNvSpPr>
          <p:nvPr>
            <p:ph type="title"/>
          </p:nvPr>
        </p:nvSpPr>
        <p:spPr>
          <a:xfrm>
            <a:off x="6082550" y="847700"/>
            <a:ext cx="40254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Desventajas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Definición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Algoritmo supervisado de Machine Learning capaz de resolver problemas lineales, no lineales, de clasificación y regresión.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Es uno de los modelos más utilizados debido a su versatilidad y precisión.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Son algoritmos sensibles al escalado, por lo que se suelen estandarizar antes del entrenamiento.</a:t>
            </a:r>
            <a:endParaRPr sz="22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600"/>
          </a:p>
        </p:txBody>
      </p:sp>
      <p:pic>
        <p:nvPicPr>
          <p:cNvPr id="97" name="Google Shape;9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876" y="3828225"/>
            <a:ext cx="3013248" cy="228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1eac15f37_0_14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Linear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Classifier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67f89b02d_0_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Hiperplano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0" name="Google Shape;110;ga67f89b02d_0_1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Es un subespacio plano y afín (no tiene por qué pasar por el origen), de dimensión p-1, que divide el espacio en dos mitades</a:t>
            </a:r>
            <a:endParaRPr sz="22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600"/>
          </a:p>
        </p:txBody>
      </p:sp>
      <p:pic>
        <p:nvPicPr>
          <p:cNvPr id="111" name="Google Shape;111;ga67f89b02d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776" y="3402425"/>
            <a:ext cx="3013248" cy="2283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a67f89b02d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575" y="3391200"/>
            <a:ext cx="3702301" cy="5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a67f89b02d_0_1"/>
          <p:cNvSpPr txBox="1">
            <a:spLocks noGrp="1"/>
          </p:cNvSpPr>
          <p:nvPr>
            <p:ph type="body" idx="1"/>
          </p:nvPr>
        </p:nvSpPr>
        <p:spPr>
          <a:xfrm>
            <a:off x="838200" y="2748675"/>
            <a:ext cx="32073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Todos los puntos que caigan en el hiperplano cumplirán: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000"/>
          </a:p>
        </p:txBody>
      </p:sp>
      <p:pic>
        <p:nvPicPr>
          <p:cNvPr id="114" name="Google Shape;114;ga67f89b02d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6576" y="4884225"/>
            <a:ext cx="3440225" cy="10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a67f89b02d_0_1"/>
          <p:cNvSpPr txBox="1">
            <a:spLocks noGrp="1"/>
          </p:cNvSpPr>
          <p:nvPr>
            <p:ph type="body" idx="1"/>
          </p:nvPr>
        </p:nvSpPr>
        <p:spPr>
          <a:xfrm>
            <a:off x="838200" y="4362350"/>
            <a:ext cx="32073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O caerán a un lado u otro del hiperplano: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67f89b02d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Hiperplano óptimo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2" name="Google Shape;122;ga67f89b02d_0_12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 dirty="0"/>
              <a:t>Para un </a:t>
            </a:r>
            <a:r>
              <a:rPr lang="en-GB" sz="2200" dirty="0" err="1"/>
              <a:t>problema</a:t>
            </a:r>
            <a:r>
              <a:rPr lang="en-GB" sz="2200" dirty="0"/>
              <a:t> de </a:t>
            </a:r>
            <a:r>
              <a:rPr lang="en-GB" sz="2200" dirty="0" err="1"/>
              <a:t>clasificación</a:t>
            </a:r>
            <a:r>
              <a:rPr lang="en-GB" sz="2200" dirty="0"/>
              <a:t> </a:t>
            </a:r>
            <a:r>
              <a:rPr lang="en-GB" sz="2200" dirty="0" err="1"/>
              <a:t>binaria</a:t>
            </a:r>
            <a:r>
              <a:rPr lang="en-GB" sz="2200" dirty="0"/>
              <a:t> con </a:t>
            </a:r>
            <a:r>
              <a:rPr lang="en-GB" sz="2200" dirty="0" err="1"/>
              <a:t>buena</a:t>
            </a:r>
            <a:r>
              <a:rPr lang="en-GB" sz="2200" dirty="0"/>
              <a:t> </a:t>
            </a:r>
            <a:r>
              <a:rPr lang="en-GB" sz="2200" dirty="0" err="1"/>
              <a:t>separación</a:t>
            </a:r>
            <a:r>
              <a:rPr lang="en-GB" sz="2200" dirty="0"/>
              <a:t> de las </a:t>
            </a:r>
            <a:r>
              <a:rPr lang="en-GB" sz="2200" dirty="0" err="1"/>
              <a:t>clases</a:t>
            </a:r>
            <a:r>
              <a:rPr lang="en-GB" sz="2200" dirty="0"/>
              <a:t>, </a:t>
            </a:r>
            <a:r>
              <a:rPr lang="en-GB" sz="2200" dirty="0" err="1"/>
              <a:t>existen</a:t>
            </a:r>
            <a:r>
              <a:rPr lang="en-GB" sz="2200" dirty="0"/>
              <a:t> </a:t>
            </a:r>
            <a:r>
              <a:rPr lang="en-GB" sz="2200" dirty="0" err="1"/>
              <a:t>infinitos</a:t>
            </a:r>
            <a:r>
              <a:rPr lang="en-GB" sz="2200" dirty="0"/>
              <a:t> </a:t>
            </a:r>
            <a:r>
              <a:rPr lang="en-GB" sz="2200" dirty="0" err="1"/>
              <a:t>hiperplanos</a:t>
            </a:r>
            <a:r>
              <a:rPr lang="en-GB" sz="2200" dirty="0"/>
              <a:t> que los </a:t>
            </a:r>
            <a:r>
              <a:rPr lang="en-GB" sz="2200" dirty="0" err="1"/>
              <a:t>separan</a:t>
            </a:r>
            <a:r>
              <a:rPr lang="en-GB" sz="2200" dirty="0"/>
              <a:t>, </a:t>
            </a:r>
            <a:r>
              <a:rPr lang="en-GB" sz="2200" dirty="0" err="1"/>
              <a:t>pero</a:t>
            </a:r>
            <a:r>
              <a:rPr lang="en-GB" sz="2200" dirty="0"/>
              <a:t> solo un </a:t>
            </a:r>
            <a:r>
              <a:rPr lang="en-GB" sz="2200" dirty="0" err="1"/>
              <a:t>hiperplano</a:t>
            </a:r>
            <a:r>
              <a:rPr lang="en-GB" sz="2200" dirty="0"/>
              <a:t> </a:t>
            </a:r>
            <a:r>
              <a:rPr lang="en-GB" sz="2200" dirty="0" err="1"/>
              <a:t>óptimo</a:t>
            </a:r>
            <a:r>
              <a:rPr lang="en-GB" sz="2200" dirty="0"/>
              <a:t> que </a:t>
            </a:r>
            <a:r>
              <a:rPr lang="en-GB" sz="2200" dirty="0" err="1"/>
              <a:t>maximiza</a:t>
            </a:r>
            <a:r>
              <a:rPr lang="en-GB" sz="2200" dirty="0"/>
              <a:t> la </a:t>
            </a:r>
            <a:r>
              <a:rPr lang="en-GB" sz="2200" dirty="0" err="1"/>
              <a:t>distancia</a:t>
            </a:r>
            <a:r>
              <a:rPr lang="en-GB" sz="2200" dirty="0"/>
              <a:t> entre las </a:t>
            </a:r>
            <a:r>
              <a:rPr lang="en-GB" sz="2200" dirty="0" err="1"/>
              <a:t>observaciones</a:t>
            </a:r>
            <a:r>
              <a:rPr lang="en-GB" sz="2200" dirty="0"/>
              <a:t> y el </a:t>
            </a:r>
            <a:r>
              <a:rPr lang="en-GB" sz="2200" dirty="0" err="1"/>
              <a:t>hiperplano</a:t>
            </a:r>
            <a:r>
              <a:rPr lang="en-GB" sz="2200" dirty="0"/>
              <a:t>.</a:t>
            </a:r>
            <a:endParaRPr sz="22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600" dirty="0"/>
          </a:p>
        </p:txBody>
      </p:sp>
      <p:sp>
        <p:nvSpPr>
          <p:cNvPr id="123" name="Google Shape;123;ga67f89b02d_0_12"/>
          <p:cNvSpPr txBox="1">
            <a:spLocks noGrp="1"/>
          </p:cNvSpPr>
          <p:nvPr>
            <p:ph type="body" idx="1"/>
          </p:nvPr>
        </p:nvSpPr>
        <p:spPr>
          <a:xfrm>
            <a:off x="950275" y="2860775"/>
            <a:ext cx="4708800" cy="31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 b="1" u="sng"/>
              <a:t>Hiperplano óptimo</a:t>
            </a:r>
            <a:endParaRPr sz="1600" b="1" u="sng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Aquel que tenga la mayor distancia mínima de las observaciones al hiperplano, el mayor </a:t>
            </a:r>
            <a:r>
              <a:rPr lang="en-GB" sz="1600" b="1"/>
              <a:t>margen.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 b="1" u="sng"/>
              <a:t>Support Vector</a:t>
            </a:r>
            <a:endParaRPr sz="1600" b="1" u="sng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Son los vectores que aguantan (</a:t>
            </a:r>
            <a:r>
              <a:rPr lang="en-GB" sz="1600" i="1"/>
              <a:t>soportan</a:t>
            </a:r>
            <a:r>
              <a:rPr lang="en-GB" sz="1600"/>
              <a:t>) al hiperplano óptimo de separación. Si estos cambian, el hiperplano también lo hará. El movimiento del resto de observaciones no tiene tanto impacto.</a:t>
            </a:r>
            <a:endParaRPr sz="1600"/>
          </a:p>
        </p:txBody>
      </p:sp>
      <p:pic>
        <p:nvPicPr>
          <p:cNvPr id="124" name="Google Shape;124;ga67f89b02d_0_12"/>
          <p:cNvPicPr preferRelativeResize="0"/>
          <p:nvPr/>
        </p:nvPicPr>
        <p:blipFill rotWithShape="1">
          <a:blip r:embed="rId3">
            <a:alphaModFix/>
          </a:blip>
          <a:srcRect l="9836" r="3956"/>
          <a:stretch/>
        </p:blipFill>
        <p:spPr>
          <a:xfrm>
            <a:off x="6557277" y="2737525"/>
            <a:ext cx="4245348" cy="36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67f89b02d_0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Hard margin classifier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1" name="Google Shape;131;ga67f89b02d_0_24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000"/>
              <a:t>Son los clasificadores que utilizan un hiperplano óptimo. El problema es: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Son sensibles a overfitting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Funcionan si los datos están linealmente separados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Muy sensible a outliers</a:t>
            </a:r>
            <a:endParaRPr sz="20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400"/>
          </a:p>
        </p:txBody>
      </p:sp>
      <p:pic>
        <p:nvPicPr>
          <p:cNvPr id="132" name="Google Shape;132;ga67f89b02d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275" y="3357775"/>
            <a:ext cx="8384126" cy="23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67f89b02d_0_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Soft margin classifier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9" name="Google Shape;139;ga67f89b02d_0_33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2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Hiperplano que no separa perfectamente las clases, permitiendo que algunas observaciones caigan del lado incorrecto.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Ahora los </a:t>
            </a:r>
            <a:r>
              <a:rPr lang="en-GB" sz="1800" b="1"/>
              <a:t>support vectors</a:t>
            </a:r>
            <a:r>
              <a:rPr lang="en-GB" sz="1800"/>
              <a:t> serán tanto los que se encuentren en el margen como los que violen el margen.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Esta flexibilidad se controla mediante C. Cuanto menor es C, más es la flexibilidad/tolerante es mi modelo, y por tanto generalizará mejor. Bias vs Variance.</a:t>
            </a:r>
            <a:endParaRPr sz="18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200"/>
          </a:p>
        </p:txBody>
      </p:sp>
      <p:pic>
        <p:nvPicPr>
          <p:cNvPr id="140" name="Google Shape;140;ga67f89b02d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050" y="3777125"/>
            <a:ext cx="8452875" cy="22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67f89b02d_0_4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Nonlinear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Classifier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67f89b02d_0_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Nonlinear SVC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3" name="Google Shape;153;ga67f89b02d_0_46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2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Los SVC lineales funcionan muy bien, pero para problemas lineales, que en la vida real son problemas poco frecuentes.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Una posible solución es introducir nuevas features polinómicas (feature expansion). El problema es que las regresiones polinómicas no se adaptan bien a datasets complejos, y le añaden demasiada </a:t>
            </a:r>
            <a:r>
              <a:rPr lang="en-GB" sz="1800" b="1"/>
              <a:t>compejidad al modelo, provocando que sea muy lento y podamos caer en overfitting.</a:t>
            </a:r>
            <a:endParaRPr sz="2200" b="1"/>
          </a:p>
        </p:txBody>
      </p:sp>
      <p:pic>
        <p:nvPicPr>
          <p:cNvPr id="154" name="Google Shape;154;ga67f89b02d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276" y="3661825"/>
            <a:ext cx="6544726" cy="25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588</Words>
  <Application>Microsoft Office PowerPoint</Application>
  <PresentationFormat>Panorámica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Machine Learning – Support Vector Machines</vt:lpstr>
      <vt:lpstr>Definición</vt:lpstr>
      <vt:lpstr>Linear Support Vector Classifier</vt:lpstr>
      <vt:lpstr>Hiperplano</vt:lpstr>
      <vt:lpstr>Hiperplano óptimo</vt:lpstr>
      <vt:lpstr>Hard margin classifier</vt:lpstr>
      <vt:lpstr>Soft margin classifier</vt:lpstr>
      <vt:lpstr>Nonlinear Support Vector Classifier</vt:lpstr>
      <vt:lpstr>Nonlinear SVC</vt:lpstr>
      <vt:lpstr>kernels</vt:lpstr>
      <vt:lpstr>Support Vector Regression</vt:lpstr>
      <vt:lpstr>Support Vector Regression</vt:lpstr>
      <vt:lpstr>Ventajas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Support Vector Machines</dc:title>
  <dc:creator>Gabriel VT</dc:creator>
  <cp:lastModifiedBy>Pilar Denia</cp:lastModifiedBy>
  <cp:revision>5</cp:revision>
  <dcterms:created xsi:type="dcterms:W3CDTF">2020-05-12T19:48:30Z</dcterms:created>
  <dcterms:modified xsi:type="dcterms:W3CDTF">2021-01-16T09:06:10Z</dcterms:modified>
</cp:coreProperties>
</file>